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B7042-8AF9-4778-B7D0-639AD977F49C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83C2B-7087-4221-9217-23A8B51AC1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87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NOKUT: studentene oppfatter studieprogrammer som engasjerende eller faglig utfordrende har mest å si for studentenes overordnende tilfredshet. Også studentenes tilfredshet med undervisning og veiledning har mye å si.</a:t>
            </a:r>
          </a:p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Arbeidstimer: 8,3 fra lærersted, 30,4 egenstudier – likt som UiB og UiT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Nasjonalt: 35,5 totalt -17,2 fra lærested, 18,7 egenstudier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83C2B-7087-4221-9217-23A8B51AC13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714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688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58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06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607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60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51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02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05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0952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76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011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F375B-D001-4ABD-BF2A-D9F3E1BFBA3A}" type="datetimeFigureOut">
              <a:rPr lang="nb-NO" smtClean="0"/>
              <a:t>06.02.2017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17767-CB32-4AD0-984B-363A5C67D8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6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iebarometeret.n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Studiebarometeret 2016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Resultater for Det juridiske fakultet</a:t>
            </a:r>
          </a:p>
          <a:p>
            <a:r>
              <a:rPr lang="nb-NO" dirty="0" smtClean="0"/>
              <a:t>PMR 07.02.16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84784"/>
            <a:ext cx="2333951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67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3500" b="1" dirty="0" smtClean="0"/>
              <a:t>Svarprosent</a:t>
            </a:r>
          </a:p>
          <a:p>
            <a:pPr marL="0" indent="0">
              <a:buNone/>
            </a:pPr>
            <a:endParaRPr lang="nb-NO" sz="2400" b="1" dirty="0" smtClean="0"/>
          </a:p>
          <a:p>
            <a:r>
              <a:rPr lang="nb-NO" sz="2400" b="1" dirty="0" smtClean="0"/>
              <a:t>Totalt på fakultetet: 28 % (327)</a:t>
            </a:r>
          </a:p>
          <a:p>
            <a:r>
              <a:rPr lang="nb-NO" sz="2400" dirty="0" smtClean="0"/>
              <a:t>Master i rettsvitenskap: 27 % (248)</a:t>
            </a:r>
          </a:p>
          <a:p>
            <a:r>
              <a:rPr lang="nb-NO" sz="2400" dirty="0" smtClean="0"/>
              <a:t>PIL: 48 % (10)</a:t>
            </a:r>
          </a:p>
          <a:p>
            <a:r>
              <a:rPr lang="nb-NO" sz="2400" dirty="0" smtClean="0"/>
              <a:t>ICTL: 29 % (7)</a:t>
            </a:r>
          </a:p>
          <a:p>
            <a:r>
              <a:rPr lang="nb-NO" sz="2400" dirty="0" smtClean="0"/>
              <a:t>HUMR: 45 % (14)</a:t>
            </a:r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UiO: 38 % (2518)</a:t>
            </a:r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Ved for lav svarprosent foreligger det ikke rapport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Publiseres på </a:t>
            </a:r>
            <a:r>
              <a:rPr lang="nb-NO" sz="2400" dirty="0" smtClean="0">
                <a:hlinkClick r:id="rId2"/>
              </a:rPr>
              <a:t>www.studiebarometeret.no</a:t>
            </a:r>
            <a:r>
              <a:rPr lang="nb-NO" sz="2400" dirty="0" smtClean="0"/>
              <a:t> 6. </a:t>
            </a:r>
            <a:r>
              <a:rPr lang="nb-NO" sz="2400" dirty="0" smtClean="0"/>
              <a:t>februar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98430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>Indeksverdier sammenlikning studieprogram 2016</a:t>
            </a:r>
            <a:endParaRPr lang="nb-NO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80" y="2204864"/>
            <a:ext cx="7736495" cy="430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48478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Indikatorverdiene gir et gjennomsnitt av svar på flere ulike spørsmål under hver kategori. 1 er dårligste score , 5 er best.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600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>Indeksverdier sammenliknet </a:t>
            </a:r>
            <a:br>
              <a:rPr lang="nb-NO" sz="3600" dirty="0" smtClean="0"/>
            </a:br>
            <a:r>
              <a:rPr lang="nb-NO" sz="3600" dirty="0" smtClean="0"/>
              <a:t>2015-2016</a:t>
            </a:r>
            <a:endParaRPr lang="nb-NO" sz="36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05" y="2636912"/>
            <a:ext cx="8229600" cy="199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1237" y="1875791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Resultatene på indikatornivå er i stor grad stabile fra tidligere år, med noen unntak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4801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dirty="0" smtClean="0"/>
              <a:t>KDs indikatorer</a:t>
            </a:r>
            <a:endParaRPr lang="nb-NO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4584589" cy="275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33056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6296" y="393645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* Timer til undervisning og selvstudier per uke</a:t>
            </a:r>
            <a:endParaRPr lang="nb-NO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7236296" y="6332188"/>
            <a:ext cx="1728192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nb-NO" sz="1600" dirty="0" err="1" smtClean="0"/>
              <a:t>Gj.snitt</a:t>
            </a:r>
            <a:r>
              <a:rPr lang="nb-NO" sz="1600" dirty="0" smtClean="0"/>
              <a:t> UiO: 35,1</a:t>
            </a:r>
            <a:endParaRPr lang="nb-NO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936459"/>
            <a:ext cx="1728192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nb-NO" sz="1600" dirty="0" err="1" smtClean="0"/>
              <a:t>Gj.snitt</a:t>
            </a:r>
            <a:r>
              <a:rPr lang="nb-NO" sz="1600" dirty="0" smtClean="0"/>
              <a:t> UiO: 4,1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43288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Sammenlikning </a:t>
            </a:r>
            <a:r>
              <a:rPr lang="nb-NO" sz="3600" dirty="0" smtClean="0"/>
              <a:t>indeks 2</a:t>
            </a:r>
            <a:r>
              <a:rPr lang="nb-NO" sz="3600" dirty="0" smtClean="0"/>
              <a:t>. og 5. år </a:t>
            </a:r>
            <a:r>
              <a:rPr lang="nb-NO" sz="3600" dirty="0" err="1" smtClean="0"/>
              <a:t>MiR</a:t>
            </a:r>
            <a:endParaRPr lang="nb-NO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5770330"/>
            <a:ext cx="2231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2. år: </a:t>
            </a:r>
            <a:r>
              <a:rPr lang="nb-NO" dirty="0" err="1" smtClean="0"/>
              <a:t>ca</a:t>
            </a:r>
            <a:r>
              <a:rPr lang="nb-NO" dirty="0" smtClean="0"/>
              <a:t> 130 svarende</a:t>
            </a:r>
          </a:p>
          <a:p>
            <a:r>
              <a:rPr lang="nb-NO" dirty="0" smtClean="0"/>
              <a:t>5. år: </a:t>
            </a:r>
            <a:r>
              <a:rPr lang="nb-NO" dirty="0" err="1" smtClean="0"/>
              <a:t>ca</a:t>
            </a:r>
            <a:r>
              <a:rPr lang="nb-NO" dirty="0" smtClean="0"/>
              <a:t> 117 svarene</a:t>
            </a: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596318" y="1268760"/>
            <a:ext cx="8368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Det er noe variasjon mellom svar fra 2. og 5. </a:t>
            </a:r>
            <a:r>
              <a:rPr lang="nb-NO" dirty="0" err="1" smtClean="0"/>
              <a:t>årsstudenter</a:t>
            </a:r>
            <a:r>
              <a:rPr lang="nb-NO" dirty="0" smtClean="0"/>
              <a:t>. </a:t>
            </a:r>
            <a:br>
              <a:rPr lang="nb-NO" dirty="0" smtClean="0"/>
            </a:br>
            <a:r>
              <a:rPr lang="nb-NO" dirty="0" smtClean="0"/>
              <a:t>2. </a:t>
            </a:r>
            <a:r>
              <a:rPr lang="nb-NO" dirty="0" err="1" smtClean="0"/>
              <a:t>årsstudenter</a:t>
            </a:r>
            <a:r>
              <a:rPr lang="nb-NO" dirty="0" smtClean="0"/>
              <a:t> er </a:t>
            </a:r>
            <a:r>
              <a:rPr lang="nb-NO" dirty="0" err="1" smtClean="0"/>
              <a:t>bl.a</a:t>
            </a:r>
            <a:r>
              <a:rPr lang="nb-NO" dirty="0" smtClean="0"/>
              <a:t> mer fornøyd med undervisning/veiledning og vurderingsformer, og opplever at de faglig ansatte har høyere forventninger til dem</a:t>
            </a:r>
            <a:endParaRPr lang="nb-NO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8979"/>
            <a:ext cx="6480610" cy="3419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654285"/>
            <a:ext cx="3681994" cy="221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639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48074"/>
            <a:ext cx="575443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2456" y="1886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nb-NO" sz="3600" dirty="0" smtClean="0"/>
              <a:t>Sammenlikning </a:t>
            </a:r>
            <a:r>
              <a:rPr lang="nb-NO" sz="3600" dirty="0" smtClean="0"/>
              <a:t>LUB 2</a:t>
            </a:r>
            <a:r>
              <a:rPr lang="nb-NO" sz="3600" dirty="0" smtClean="0"/>
              <a:t>. og 5. år </a:t>
            </a:r>
            <a:r>
              <a:rPr lang="nb-NO" sz="3600" dirty="0" err="1" smtClean="0"/>
              <a:t>MiR</a:t>
            </a:r>
            <a:endParaRPr lang="nb-NO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124744"/>
            <a:ext cx="8368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Tilfredsheten med læringsutbyttet er på de fleste spørsmål økende fra 2. til 5. år. Muntlig kommunikasjonsevne går ned fra 2,8 til 2,4. Evne til å tenke nytt går også noe ned.   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6854805" y="2053844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Spørsmål</a:t>
            </a:r>
            <a:r>
              <a:rPr lang="nb-NO" dirty="0" smtClean="0"/>
              <a:t>: «Hvor tilfreds er du med eget læringsutbytte hittil i studiet, når det gjelder (…)»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317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5587464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4492" y="116632"/>
            <a:ext cx="87095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3600" dirty="0" smtClean="0"/>
              <a:t>Sammenlikning indekser mellom studiesteder</a:t>
            </a:r>
            <a:endParaRPr lang="nb-NO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876256" y="5460347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http://www.studiebarometeret.no/no/Sammenligne/1120_MAJUR/1130_IMA-JUS/1110_JFM5-RV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3068960"/>
            <a:ext cx="58326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5373216"/>
            <a:ext cx="58326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467543" y="1052736"/>
            <a:ext cx="8368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Rettsvitenskap ved UiO ligger generelt lavere enn UiB og UiT, med unntak av </a:t>
            </a:r>
            <a:r>
              <a:rPr lang="nb-NO" dirty="0" err="1" smtClean="0"/>
              <a:t>yrkesrelevans</a:t>
            </a:r>
            <a:r>
              <a:rPr lang="nb-NO" dirty="0" smtClean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921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8840"/>
            <a:ext cx="5911461" cy="4525963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4492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nb-NO" sz="3600" dirty="0" smtClean="0"/>
              <a:t>Sammenlikning </a:t>
            </a:r>
            <a:r>
              <a:rPr lang="nb-NO" sz="3600" dirty="0" smtClean="0"/>
              <a:t>LUB mellom studiesteder</a:t>
            </a:r>
            <a:endParaRPr lang="nb-NO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3" y="1052736"/>
            <a:ext cx="8368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Rettsvitenskap ved UiO scorer en del lavere enn UiB og UiT på flere av spørsmålene </a:t>
            </a:r>
          </a:p>
          <a:p>
            <a:r>
              <a:rPr lang="nb-NO" dirty="0" smtClean="0"/>
              <a:t>om læringsutbytte. </a:t>
            </a:r>
            <a:endParaRPr lang="nb-NO" dirty="0"/>
          </a:p>
        </p:txBody>
      </p:sp>
      <p:sp>
        <p:nvSpPr>
          <p:cNvPr id="7" name="Oval 6"/>
          <p:cNvSpPr/>
          <p:nvPr/>
        </p:nvSpPr>
        <p:spPr>
          <a:xfrm>
            <a:off x="4559100" y="506798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4559100" y="5328400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6629800" y="5805264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Kilde: http://www.studiebarometeret.no/no/Sammenligne/1120_MAJUR/1130_IMA-JUS/1110_JFM5-RV</a:t>
            </a:r>
          </a:p>
        </p:txBody>
      </p:sp>
    </p:spTree>
    <p:extLst>
      <p:ext uri="{BB962C8B-B14F-4D97-AF65-F5344CB8AC3E}">
        <p14:creationId xmlns:p14="http://schemas.microsoft.com/office/powerpoint/2010/main" val="3142937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341</Words>
  <Application>Microsoft Office PowerPoint</Application>
  <PresentationFormat>On-screen Show (4:3)</PresentationFormat>
  <Paragraphs>43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Studiebarometeret 2016</vt:lpstr>
      <vt:lpstr>PowerPoint Presentation</vt:lpstr>
      <vt:lpstr>Indeksverdier sammenlikning studieprogram 2016</vt:lpstr>
      <vt:lpstr>Indeksverdier sammenliknet  2015-2016</vt:lpstr>
      <vt:lpstr>KDs indikatorer</vt:lpstr>
      <vt:lpstr>Sammenlikning indeks 2. og 5. år MiR</vt:lpstr>
      <vt:lpstr>Sammenlikning LUB 2. og 5. år MiR</vt:lpstr>
      <vt:lpstr>PowerPoint Presentation</vt:lpstr>
      <vt:lpstr>Sammenlikning LUB mellom studiesteder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Elisabeth Ulleberg</dc:creator>
  <cp:lastModifiedBy>Elisabeth Ulleberg</cp:lastModifiedBy>
  <cp:revision>24</cp:revision>
  <dcterms:created xsi:type="dcterms:W3CDTF">2017-01-27T09:45:26Z</dcterms:created>
  <dcterms:modified xsi:type="dcterms:W3CDTF">2017-02-06T12:15:58Z</dcterms:modified>
</cp:coreProperties>
</file>