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8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53" autoAdjust="0"/>
    <p:restoredTop sz="86429" autoAdjust="0"/>
  </p:normalViewPr>
  <p:slideViewPr>
    <p:cSldViewPr snapToGrid="0">
      <p:cViewPr varScale="1">
        <p:scale>
          <a:sx n="76" d="100"/>
          <a:sy n="76" d="100"/>
        </p:scale>
        <p:origin x="126" y="354"/>
      </p:cViewPr>
      <p:guideLst/>
    </p:cSldViewPr>
  </p:slideViewPr>
  <p:outlineViewPr>
    <p:cViewPr>
      <p:scale>
        <a:sx n="33" d="100"/>
        <a:sy n="33" d="100"/>
      </p:scale>
      <p:origin x="0" y="-1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D64F0-BE20-4061-A789-24D7791B29C7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1B8CD-1178-4927-9161-EE12BCA1EAA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7655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UU-prosjektet – Universell utforming av UiOs digitale løsninger</a:t>
            </a:r>
          </a:p>
          <a:p>
            <a:r>
              <a:rPr lang="nb-NO" dirty="0" smtClean="0"/>
              <a:t>https://www.uio.no/for-ansatte/arbeidsstotte/prosjekter/uu/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1B8CD-1178-4927-9161-EE12BCA1EAA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1257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1200" dirty="0" smtClean="0"/>
              <a:t>Høring om NOU 2006: 19 Akademisk frihet , anvendt i presentasjon på UiO 2007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Se også 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 2022: 2</a:t>
            </a:r>
            <a:r>
              <a:rPr lang="nb-NO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Akademisk ytringsfrihet — God ytringskultur må bygges nedenfra, hver dag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1B8CD-1178-4927-9161-EE12BCA1EAA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7382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Gjennomgang av sjekklista</a:t>
            </a:r>
          </a:p>
          <a:p>
            <a:endParaRPr lang="nb-NO" dirty="0"/>
          </a:p>
          <a:p>
            <a:r>
              <a:rPr lang="nb-NO" dirty="0"/>
              <a:t>Struktur: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De temaene som omhandler samfunnsansvar i </a:t>
            </a:r>
            <a:r>
              <a:rPr lang="nb-NO" baseline="0" dirty="0" err="1"/>
              <a:t>anskaffelsesforskriften</a:t>
            </a:r>
            <a:r>
              <a:rPr lang="nb-NO" baseline="0" dirty="0"/>
              <a:t> er presentert med tilhørende veiledning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Relevante linker er tatt med i henvisninger i veiledningen, og i et eget vedlegg</a:t>
            </a:r>
          </a:p>
          <a:p>
            <a:pPr marL="171450" indent="-171450">
              <a:buFontTx/>
              <a:buChar char="-"/>
            </a:pPr>
            <a:endParaRPr lang="nb-NO" baseline="0" dirty="0"/>
          </a:p>
          <a:p>
            <a:pPr marL="0" indent="0">
              <a:buFontTx/>
              <a:buNone/>
            </a:pPr>
            <a:r>
              <a:rPr lang="nb-NO" baseline="0" dirty="0"/>
              <a:t>Kommer ikke til å gå i dybden på hvert enkelt tema, men presentere det overordnet. Hvis det er ønskelig kan vi ta en nøyere gjennomgang av hvert enkelt tema. </a:t>
            </a:r>
          </a:p>
          <a:p>
            <a:pPr marL="0" indent="0">
              <a:buFontTx/>
              <a:buNone/>
            </a:pPr>
            <a:endParaRPr lang="nb-NO" baseline="0" dirty="0"/>
          </a:p>
          <a:p>
            <a:pPr marL="0" indent="0">
              <a:buFontTx/>
              <a:buNone/>
            </a:pPr>
            <a:r>
              <a:rPr lang="nb-NO" baseline="0" dirty="0"/>
              <a:t>Unngå </a:t>
            </a:r>
            <a:r>
              <a:rPr lang="nb-NO" baseline="0" dirty="0" err="1"/>
              <a:t>informasjonsoverload</a:t>
            </a:r>
            <a:r>
              <a:rPr lang="nb-NO" baseline="0" dirty="0"/>
              <a:t>. Viktigste budskap: 1. Formålet med sjekklista. 2. Vit hvor den finnes . Ta den i bruk.</a:t>
            </a:r>
          </a:p>
          <a:p>
            <a:pPr marL="0" indent="0">
              <a:buFontTx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6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019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75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11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108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2410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770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37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70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786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0548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670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776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BE5CE-F5F2-4419-A0D1-714B2F2B66B6}" type="datetimeFigureOut">
              <a:rPr lang="nb-NO" smtClean="0"/>
              <a:t>18.06.2024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B896A-B7B8-4211-8AF7-89CDCF30B0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7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int.uio.no/for-ansatte/arbeidsstotte/kommunikasjon/nettarbeid/opplaring/kurs/eksempler-publisist2/universell-utforming.html" TargetMode="External"/><Relationship Id="rId2" Type="http://schemas.openxmlformats.org/officeDocument/2006/relationships/hyperlink" Target="https://www.uio.no/for-ansatte/arbeidsstotte/prosjekter/u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utilsynet.no/" TargetMode="External"/><Relationship Id="rId4" Type="http://schemas.openxmlformats.org/officeDocument/2006/relationships/hyperlink" Target="https://anskaffelser.no/hva-skal-du-kjope/it/krav-om-universell-utforming-i-anskaffelser-av-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Hvordan skal UiO sikre </a:t>
            </a:r>
            <a:r>
              <a:rPr lang="nb-NO" dirty="0" err="1"/>
              <a:t>uu</a:t>
            </a:r>
            <a:r>
              <a:rPr lang="nb-NO" dirty="0"/>
              <a:t> i innkjøp av digitale tjenester?: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base"/>
            <a:r>
              <a:rPr lang="nn-NO" dirty="0"/>
              <a:t>Nettverksmøte for universell utforming 18. juni </a:t>
            </a:r>
            <a:r>
              <a:rPr lang="nn-NO" dirty="0" smtClean="0"/>
              <a:t>2024</a:t>
            </a:r>
          </a:p>
          <a:p>
            <a:pPr fontAlgn="base"/>
            <a:r>
              <a:rPr lang="nn-NO" dirty="0" smtClean="0"/>
              <a:t>Kjell-Gunnar Linde Thomsen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62334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Kontekst – sammenheng – rammer (slide 3 tom 6)</a:t>
            </a:r>
          </a:p>
          <a:p>
            <a:r>
              <a:rPr lang="nb-NO" dirty="0"/>
              <a:t>Hvordan treffer UU de ulike flatene i en </a:t>
            </a:r>
            <a:r>
              <a:rPr lang="nb-NO" dirty="0" smtClean="0"/>
              <a:t>anskaffelse</a:t>
            </a:r>
          </a:p>
          <a:p>
            <a:r>
              <a:rPr lang="nb-NO" dirty="0"/>
              <a:t>Hva er det vi har </a:t>
            </a:r>
            <a:r>
              <a:rPr lang="nb-NO" dirty="0" smtClean="0"/>
              <a:t>skapt</a:t>
            </a:r>
          </a:p>
          <a:p>
            <a:r>
              <a:rPr lang="nb-NO" dirty="0" smtClean="0"/>
              <a:t>Hvordan skal det benyttes</a:t>
            </a:r>
          </a:p>
          <a:p>
            <a:r>
              <a:rPr lang="nb-NO" dirty="0" smtClean="0"/>
              <a:t>Verktøy og ferdigheter</a:t>
            </a:r>
          </a:p>
          <a:p>
            <a:r>
              <a:rPr lang="nb-NO" dirty="0" smtClean="0"/>
              <a:t>Kilder og ressurser</a:t>
            </a:r>
          </a:p>
          <a:p>
            <a:pPr marL="0" indent="0">
              <a:buNone/>
            </a:pPr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637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00212"/>
          </a:xfrm>
        </p:spPr>
        <p:txBody>
          <a:bodyPr>
            <a:normAutofit/>
          </a:bodyPr>
          <a:lstStyle/>
          <a:p>
            <a:r>
              <a:rPr lang="nb-NO" sz="3200" dirty="0" smtClean="0"/>
              <a:t>Bakgrunn – hvorfor bry seg og hvordan havnet vi her? </a:t>
            </a:r>
            <a:endParaRPr lang="nb-NO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7" y="1182797"/>
            <a:ext cx="5157787" cy="498366"/>
          </a:xfrm>
        </p:spPr>
        <p:txBody>
          <a:bodyPr/>
          <a:lstStyle/>
          <a:p>
            <a:r>
              <a:rPr lang="nb-NO" dirty="0" smtClean="0"/>
              <a:t>Hvorfor bry seg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39788" y="1681163"/>
            <a:ext cx="5157787" cy="4508500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Tilgjengelighet er et gode for absolutt alle</a:t>
            </a:r>
          </a:p>
          <a:p>
            <a:r>
              <a:rPr lang="nb-NO" dirty="0" smtClean="0"/>
              <a:t>Erfaring kan kreve tid, men tiden kan også svekke sanser vi benytter for å observere</a:t>
            </a:r>
          </a:p>
          <a:p>
            <a:r>
              <a:rPr lang="nb-NO" dirty="0" smtClean="0"/>
              <a:t>Tilgjengelighet gir oss med andre ord tilgang til mer erfaring som skapes over tid letter</a:t>
            </a:r>
          </a:p>
          <a:p>
            <a:r>
              <a:rPr lang="nb-NO" dirty="0" smtClean="0"/>
              <a:t>Vi har lovverk og regelverk som skal overholdes, særlig overfor studenter, men også allmenheten</a:t>
            </a:r>
          </a:p>
          <a:p>
            <a:r>
              <a:rPr lang="nb-NO" dirty="0" smtClean="0"/>
              <a:t>UiO har i ambisjoner om å være en arbeidsplass for alle</a:t>
            </a:r>
          </a:p>
          <a:p>
            <a:r>
              <a:rPr lang="nb-NO" dirty="0" smtClean="0"/>
              <a:t>Be og du skal få – det er lettere å forebygge enn å reparere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213199"/>
            <a:ext cx="5183188" cy="467964"/>
          </a:xfrm>
        </p:spPr>
        <p:txBody>
          <a:bodyPr>
            <a:normAutofit/>
          </a:bodyPr>
          <a:lstStyle/>
          <a:p>
            <a:r>
              <a:rPr lang="nb-NO" dirty="0" smtClean="0"/>
              <a:t>Hvordan havnet vi her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0" y="1681163"/>
            <a:ext cx="5183188" cy="4508500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UU-prosjektet – Universell utforming av UiOs digitale løsninger</a:t>
            </a:r>
          </a:p>
          <a:p>
            <a:r>
              <a:rPr lang="nb-NO" dirty="0" smtClean="0"/>
              <a:t>Etter samtaler med avdelingen fant vi at UU ikke blir godt nok ivaretatt. Leverandørene skal i teorien levere tjenester som er universelt utformet i </a:t>
            </a:r>
            <a:r>
              <a:rPr lang="nb-NO" dirty="0" err="1" smtClean="0"/>
              <a:t>hht</a:t>
            </a:r>
            <a:r>
              <a:rPr lang="nb-NO" dirty="0" smtClean="0"/>
              <a:t>. lovkravene, men dette blir i praksis ikke godt nok undersøkt og dokumentert av miljøene ved UiO som står for innkjøpet før en kontrakt blir signert. </a:t>
            </a:r>
          </a:p>
          <a:p>
            <a:r>
              <a:rPr lang="nb-NO" dirty="0" smtClean="0"/>
              <a:t>Innkjøpsavdelingen ønsker bistand for å sikre at UU blir bedre ivaretatt i innkjøpet av digitale løsninger. </a:t>
            </a:r>
          </a:p>
          <a:p>
            <a:r>
              <a:rPr lang="nb-NO" dirty="0" smtClean="0"/>
              <a:t>Prosjekt våren 2024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9316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det med offentlige anskaffelser?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415441"/>
            <a:ext cx="10515600" cy="4761522"/>
          </a:xfrm>
        </p:spPr>
        <p:txBody>
          <a:bodyPr/>
          <a:lstStyle/>
          <a:p>
            <a:r>
              <a:rPr lang="nb-NO" dirty="0" smtClean="0"/>
              <a:t>Oppdragsgiveren skal opptre i samsvar med grunnleggende prinsipper om </a:t>
            </a:r>
          </a:p>
          <a:p>
            <a:pPr lvl="1"/>
            <a:r>
              <a:rPr lang="nb-NO" dirty="0" smtClean="0"/>
              <a:t>konkurranse, </a:t>
            </a:r>
          </a:p>
          <a:p>
            <a:pPr lvl="1"/>
            <a:r>
              <a:rPr lang="nb-NO" dirty="0" smtClean="0"/>
              <a:t>likebehandling, </a:t>
            </a:r>
          </a:p>
          <a:p>
            <a:pPr lvl="1"/>
            <a:r>
              <a:rPr lang="nb-NO" dirty="0" smtClean="0"/>
              <a:t>forutberegnelighet, </a:t>
            </a:r>
          </a:p>
          <a:p>
            <a:pPr lvl="1"/>
            <a:r>
              <a:rPr lang="nb-NO" dirty="0" smtClean="0"/>
              <a:t>etterprøvbarhet og forholdsmessighet.</a:t>
            </a:r>
          </a:p>
          <a:p>
            <a:r>
              <a:rPr lang="nb-NO" dirty="0" smtClean="0"/>
              <a:t>Tre faser</a:t>
            </a:r>
          </a:p>
          <a:p>
            <a:pPr lvl="1"/>
            <a:r>
              <a:rPr lang="nb-NO" dirty="0" smtClean="0"/>
              <a:t>Forberedelse, gjennomførlig, oppfølging</a:t>
            </a:r>
          </a:p>
          <a:p>
            <a:r>
              <a:rPr lang="nb-NO" dirty="0" smtClean="0"/>
              <a:t>Fire flater</a:t>
            </a:r>
          </a:p>
          <a:p>
            <a:pPr lvl="1"/>
            <a:r>
              <a:rPr lang="nb-NO" dirty="0" smtClean="0"/>
              <a:t>Kvalifikasjonskrav, Kontraktskrav, spesifikasjoner og tildelingskriterier</a:t>
            </a:r>
          </a:p>
          <a:p>
            <a:r>
              <a:rPr lang="nb-NO" dirty="0" smtClean="0"/>
              <a:t>Kan det være så vrient da 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71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kan vi leve oss inn i dette?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23210"/>
          </a:xfrm>
        </p:spPr>
        <p:txBody>
          <a:bodyPr/>
          <a:lstStyle/>
          <a:p>
            <a:r>
              <a:rPr lang="nb-NO" dirty="0" smtClean="0"/>
              <a:t>Eksamen (antatt kjent på UiO)	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39788" y="2104373"/>
            <a:ext cx="5157787" cy="3908120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Hva eksamen er – eller hvorledes den oppleves kan se ulikt ut avhengig av hvilken rolle du har i den forbindelse</a:t>
            </a:r>
          </a:p>
          <a:p>
            <a:pPr lvl="1"/>
            <a:r>
              <a:rPr lang="nb-NO" dirty="0" smtClean="0"/>
              <a:t>Student, faglærer, sensor eller administrasjon. De ulike rollene har ulike forventninger og oppgaver både til seg selv og andre</a:t>
            </a:r>
          </a:p>
          <a:p>
            <a:r>
              <a:rPr lang="nb-NO" dirty="0" smtClean="0"/>
              <a:t>Rammene er felles (Det er også her ulike flater)</a:t>
            </a:r>
          </a:p>
          <a:p>
            <a:pPr lvl="1"/>
            <a:r>
              <a:rPr lang="nb-NO" dirty="0" smtClean="0"/>
              <a:t>Læringsmål</a:t>
            </a:r>
          </a:p>
          <a:p>
            <a:pPr lvl="1"/>
            <a:r>
              <a:rPr lang="nb-NO" dirty="0" smtClean="0"/>
              <a:t>Pensum</a:t>
            </a:r>
          </a:p>
          <a:p>
            <a:pPr lvl="1"/>
            <a:r>
              <a:rPr lang="nb-NO" dirty="0" smtClean="0"/>
              <a:t>Forelesning</a:t>
            </a:r>
          </a:p>
          <a:p>
            <a:pPr lvl="1"/>
            <a:r>
              <a:rPr lang="nb-NO" dirty="0" smtClean="0"/>
              <a:t>Vurderingstema</a:t>
            </a:r>
          </a:p>
          <a:p>
            <a:pPr lvl="1"/>
            <a:r>
              <a:rPr lang="nb-NO" dirty="0" smtClean="0"/>
              <a:t>Eksamensoppgaven – når den er gitt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23210"/>
          </a:xfrm>
        </p:spPr>
        <p:txBody>
          <a:bodyPr/>
          <a:lstStyle/>
          <a:p>
            <a:r>
              <a:rPr lang="nb-NO" dirty="0" smtClean="0"/>
              <a:t>Anskaffelser av digitale tjenester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0" y="2104373"/>
            <a:ext cx="5183188" cy="3908120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Anskaffelser har også ulike aktører eller roller</a:t>
            </a:r>
          </a:p>
          <a:p>
            <a:pPr lvl="1"/>
            <a:r>
              <a:rPr lang="nb-NO" dirty="0" smtClean="0"/>
              <a:t>Oppdragsgiver (Behovshaver, eksperter av ulik slag, brukere), anskaffelsesrådgivere og markedsaktører (Tilbydere / leverandører)</a:t>
            </a:r>
          </a:p>
          <a:p>
            <a:r>
              <a:rPr lang="nb-NO" dirty="0" smtClean="0"/>
              <a:t>Rammene her blir felles</a:t>
            </a:r>
          </a:p>
          <a:p>
            <a:pPr lvl="1"/>
            <a:r>
              <a:rPr lang="nb-NO" dirty="0" smtClean="0"/>
              <a:t>Konkurransedokumentene</a:t>
            </a:r>
          </a:p>
          <a:p>
            <a:pPr lvl="1"/>
            <a:r>
              <a:rPr lang="nb-NO" dirty="0" smtClean="0"/>
              <a:t>Resulterende avtale / kontrakt som skal oppfylles slik det er avtalt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237995" y="6082224"/>
            <a:ext cx="11423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«Gjenkjennelig» Sammenbrudd  - dersom en endrer spillereglene, eller det du har kommunisert, underveis</a:t>
            </a:r>
            <a:endParaRPr lang="nb-N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21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Fremmed eller kjent ?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" y="1681163"/>
            <a:ext cx="5733415" cy="823912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Forskning (Kjerneelementer NOU 2006: 19)</a:t>
            </a:r>
          </a:p>
          <a:p>
            <a:r>
              <a:rPr lang="nb-NO" dirty="0" smtClean="0"/>
              <a:t>(antatt kjent på UiO)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1597368"/>
          </a:xfrm>
        </p:spPr>
        <p:txBody>
          <a:bodyPr/>
          <a:lstStyle/>
          <a:p>
            <a:pPr marL="0" indent="0">
              <a:buNone/>
            </a:pPr>
            <a:endParaRPr lang="nb-NO" altLang="nb-NO" sz="2000" dirty="0" smtClean="0"/>
          </a:p>
          <a:p>
            <a:r>
              <a:rPr lang="nb-NO" altLang="nb-NO" sz="2000" dirty="0" smtClean="0"/>
              <a:t>Integritet og uavhengighet</a:t>
            </a:r>
          </a:p>
          <a:p>
            <a:r>
              <a:rPr lang="nb-NO" altLang="nb-NO" sz="2000" dirty="0" smtClean="0"/>
              <a:t>åpenhet for innsyn og etterprøving</a:t>
            </a:r>
          </a:p>
          <a:p>
            <a:r>
              <a:rPr lang="nb-NO" altLang="nb-NO" sz="2000" dirty="0" smtClean="0"/>
              <a:t>Objektivitet </a:t>
            </a:r>
          </a:p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Anskaffelser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1968071"/>
          </a:xfrm>
        </p:spPr>
        <p:txBody>
          <a:bodyPr/>
          <a:lstStyle/>
          <a:p>
            <a:r>
              <a:rPr lang="nb-NO" altLang="nb-NO" sz="2000" dirty="0" smtClean="0"/>
              <a:t>Integritet og likebehandling</a:t>
            </a:r>
          </a:p>
          <a:p>
            <a:r>
              <a:rPr lang="nb-NO" altLang="nb-NO" sz="2000" dirty="0"/>
              <a:t>G</a:t>
            </a:r>
            <a:r>
              <a:rPr lang="nb-NO" altLang="nb-NO" sz="2000" dirty="0" smtClean="0"/>
              <a:t>jennomsiktighet og etterprøvbarhet ivaretas gjennom anskaffelsesprosessen. </a:t>
            </a:r>
          </a:p>
          <a:p>
            <a:r>
              <a:rPr lang="nb-NO" altLang="nb-NO" sz="2000" dirty="0"/>
              <a:t>O</a:t>
            </a:r>
            <a:r>
              <a:rPr lang="nb-NO" altLang="nb-NO" sz="2000" dirty="0" smtClean="0"/>
              <a:t>bjektive og ikke-diskriminerende kriterier</a:t>
            </a: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1029730" y="4827373"/>
            <a:ext cx="951470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nb-NO" sz="2000" dirty="0" smtClean="0"/>
              <a:t>Min observasjon er at grunnprinsippene er de samme, men ”dommerne”  eller «metodene» er ulike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589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Hvordan treffer UU de ulike flatene i en anskaffelse</a:t>
            </a:r>
            <a:endParaRPr lang="nb-NO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Kvalifikasjonskrav</a:t>
            </a:r>
          </a:p>
          <a:p>
            <a:pPr lvl="1"/>
            <a:r>
              <a:rPr lang="nb-NO" dirty="0" smtClean="0"/>
              <a:t>For det første kan det stilles krav til leverandørens relevante tidligere leveranser og der faktisk </a:t>
            </a:r>
            <a:r>
              <a:rPr lang="nb-NO" dirty="0" smtClean="0"/>
              <a:t>ser </a:t>
            </a:r>
            <a:r>
              <a:rPr lang="nb-NO" dirty="0" smtClean="0"/>
              <a:t>hva de presterer knyttet til UU</a:t>
            </a:r>
          </a:p>
          <a:p>
            <a:pPr lvl="1"/>
            <a:r>
              <a:rPr lang="nb-NO" dirty="0" smtClean="0"/>
              <a:t>For det andre kan du etterspørre type bemanning, og der stille krav om at de faktisk har ressurser som kan noe om UU</a:t>
            </a:r>
          </a:p>
          <a:p>
            <a:r>
              <a:rPr lang="nb-NO" dirty="0" smtClean="0"/>
              <a:t>Kontraktskrav</a:t>
            </a:r>
            <a:endParaRPr lang="nb-NO" dirty="0">
              <a:solidFill>
                <a:srgbClr val="FF0000"/>
              </a:solidFill>
            </a:endParaRPr>
          </a:p>
          <a:p>
            <a:pPr lvl="1"/>
            <a:r>
              <a:rPr lang="nb-NO" dirty="0" smtClean="0"/>
              <a:t>Ofte benyttes Kontraktskrav for å plassere ansvar. Typisk kan krav om etterlevelse av WCAG krav, herunder å holde det som leveres oppdatert med endrede krav i standarden være et kontraktilt ansvar</a:t>
            </a:r>
          </a:p>
          <a:p>
            <a:r>
              <a:rPr lang="nb-NO" dirty="0" smtClean="0"/>
              <a:t>Spesifikasjon</a:t>
            </a:r>
          </a:p>
          <a:p>
            <a:pPr lvl="1"/>
            <a:r>
              <a:rPr lang="nb-NO" dirty="0" smtClean="0"/>
              <a:t>Det er et overlapp mellom Kontraktskrav og spesifikasjon. Et spesifikasjonskrav kan være å angi et minimumskrav, samt krav til beskrivelse av egenskaper med hensyn til tilgjengelighet ut over minimumskravene</a:t>
            </a:r>
          </a:p>
          <a:p>
            <a:r>
              <a:rPr lang="nb-NO" dirty="0" smtClean="0"/>
              <a:t>Tildelingskriterier</a:t>
            </a:r>
          </a:p>
          <a:p>
            <a:pPr lvl="1"/>
            <a:r>
              <a:rPr lang="nb-NO" dirty="0" smtClean="0"/>
              <a:t>Hensikten med disse er ar de skal være egnet til å rangere tilbud. Eksempelvis kan krav om universell utforming inngå i tildelingskriteriet, der det gis positiv uttelling / merverdi for løsninger som har gode / hensiktsmessige universelle egenskaper ut over minimumskravet.</a:t>
            </a:r>
          </a:p>
        </p:txBody>
      </p:sp>
    </p:spTree>
    <p:extLst>
      <p:ext uri="{BB962C8B-B14F-4D97-AF65-F5344CB8AC3E}">
        <p14:creationId xmlns:p14="http://schemas.microsoft.com/office/powerpoint/2010/main" val="2241653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det vi har skapt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har 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1) Oppdatert punket om UU i rutine for ivaretakelse av samfunnsansvar</a:t>
            </a:r>
          </a:p>
          <a:p>
            <a:pPr marL="0" indent="0">
              <a:buNone/>
            </a:pPr>
            <a:r>
              <a:rPr lang="nb-NO" dirty="0" smtClean="0"/>
              <a:t>2) Vi har utarbeidet </a:t>
            </a:r>
            <a:r>
              <a:rPr lang="nb-NO" dirty="0" err="1" smtClean="0"/>
              <a:t>maltekst</a:t>
            </a:r>
            <a:r>
              <a:rPr lang="nb-NO" dirty="0" smtClean="0"/>
              <a:t> / forslag som kan benyttes som spesifikasjon og / eller Kontraktskrav</a:t>
            </a:r>
          </a:p>
          <a:p>
            <a:r>
              <a:rPr lang="nb-NO" dirty="0" smtClean="0"/>
              <a:t>La oss se</a:t>
            </a:r>
          </a:p>
        </p:txBody>
      </p:sp>
    </p:spTree>
    <p:extLst>
      <p:ext uri="{BB962C8B-B14F-4D97-AF65-F5344CB8AC3E}">
        <p14:creationId xmlns:p14="http://schemas.microsoft.com/office/powerpoint/2010/main" val="861530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FBF0CCC-EA4C-2BA8-5D3A-D984166313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A7BAF5B2-C2A0-9A19-A912-437A123D192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r="17777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Tittel 2">
            <a:extLst>
              <a:ext uri="{FF2B5EF4-FFF2-40B4-BE49-F238E27FC236}">
                <a16:creationId xmlns:a16="http://schemas.microsoft.com/office/drawing/2014/main" id="{CB4D514F-C203-8721-C721-DD29CE8EDC47}"/>
              </a:ext>
            </a:extLst>
          </p:cNvPr>
          <p:cNvSpPr txBox="1">
            <a:spLocks/>
          </p:cNvSpPr>
          <p:nvPr/>
        </p:nvSpPr>
        <p:spPr>
          <a:xfrm>
            <a:off x="2403475" y="3056582"/>
            <a:ext cx="63468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1" kern="1200">
                <a:solidFill>
                  <a:schemeClr val="tx1"/>
                </a:solidFill>
                <a:highlight>
                  <a:srgbClr val="FFFFFF"/>
                </a:highligh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</a:rPr>
              <a:t>Rutine for ivaretakelse av samfunnsansvar ved anskaffelser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960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1175"/>
          </a:xfrm>
        </p:spPr>
        <p:txBody>
          <a:bodyPr>
            <a:noAutofit/>
          </a:bodyPr>
          <a:lstStyle/>
          <a:p>
            <a:r>
              <a:rPr lang="nb-NO" sz="3200" dirty="0" smtClean="0"/>
              <a:t>Oppdatert  innhold knyttet til vurdering med hensyn på UU</a:t>
            </a:r>
            <a:endParaRPr lang="nb-NO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003300"/>
            <a:ext cx="10515600" cy="5173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400" b="1" dirty="0"/>
              <a:t>Vurderingstema</a:t>
            </a:r>
          </a:p>
          <a:p>
            <a:pPr marL="0" indent="0">
              <a:buNone/>
            </a:pPr>
            <a:r>
              <a:rPr lang="nb-NO" sz="1400" dirty="0"/>
              <a:t> </a:t>
            </a:r>
            <a:r>
              <a:rPr lang="nb-NO" sz="1400" dirty="0" smtClean="0"/>
              <a:t>1. Omfatter </a:t>
            </a:r>
            <a:r>
              <a:rPr lang="nb-NO" sz="1400" dirty="0"/>
              <a:t>anskaffelsen IT-løsninger?</a:t>
            </a:r>
          </a:p>
          <a:p>
            <a:pPr marL="0" indent="0">
              <a:buNone/>
            </a:pPr>
            <a:r>
              <a:rPr lang="nb-NO" sz="1400" dirty="0" smtClean="0"/>
              <a:t> 2. Omfatter </a:t>
            </a:r>
            <a:r>
              <a:rPr lang="nb-NO" sz="1400" dirty="0"/>
              <a:t>anskaffelsen bygg og anlegg?</a:t>
            </a:r>
          </a:p>
          <a:p>
            <a:pPr marL="0" indent="0">
              <a:buNone/>
            </a:pPr>
            <a:r>
              <a:rPr lang="nb-NO" sz="1400" dirty="0" smtClean="0"/>
              <a:t> 3. Omfatter </a:t>
            </a:r>
            <a:r>
              <a:rPr lang="nb-NO" sz="1400" dirty="0"/>
              <a:t>anskaffelsen noe som skal brukes til undervisning</a:t>
            </a:r>
            <a:r>
              <a:rPr lang="nb-NO" sz="1400" dirty="0" smtClean="0"/>
              <a:t>?</a:t>
            </a:r>
          </a:p>
          <a:p>
            <a:pPr marL="0" indent="0">
              <a:buNone/>
            </a:pPr>
            <a:r>
              <a:rPr lang="nb-NO" sz="1400" b="1" dirty="0" smtClean="0"/>
              <a:t>Hvis </a:t>
            </a:r>
            <a:r>
              <a:rPr lang="nb-NO" sz="1400" b="1" dirty="0"/>
              <a:t>ja på spørsmål 1 </a:t>
            </a:r>
            <a:r>
              <a:rPr lang="nb-NO" sz="1400" dirty="0"/>
              <a:t>er det plikt om å stille krav om universell utforming. Følg gjeldende rutine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0" indent="0">
              <a:buNone/>
            </a:pPr>
            <a:r>
              <a:rPr lang="nb-NO" sz="1400" dirty="0" smtClean="0"/>
              <a:t>A. </a:t>
            </a:r>
            <a:r>
              <a:rPr lang="nb-NO" sz="1400" dirty="0" err="1" smtClean="0"/>
              <a:t>Uu</a:t>
            </a:r>
            <a:r>
              <a:rPr lang="nb-NO" sz="1400" dirty="0" smtClean="0"/>
              <a:t>-teamet </a:t>
            </a:r>
            <a:r>
              <a:rPr lang="nb-NO" sz="1400" dirty="0"/>
              <a:t>kontaktes av innkjøp/oppdragsgiver via Nettskjema for bistand med universell utforming. </a:t>
            </a:r>
          </a:p>
          <a:p>
            <a:pPr marL="0" indent="0">
              <a:buNone/>
            </a:pPr>
            <a:r>
              <a:rPr lang="nb-NO" sz="1400" dirty="0" smtClean="0"/>
              <a:t>B. </a:t>
            </a:r>
            <a:r>
              <a:rPr lang="nb-NO" sz="1400" dirty="0" err="1" smtClean="0"/>
              <a:t>Uu</a:t>
            </a:r>
            <a:r>
              <a:rPr lang="nb-NO" sz="1400" dirty="0" smtClean="0"/>
              <a:t>-teamet </a:t>
            </a:r>
            <a:r>
              <a:rPr lang="nb-NO" sz="1400" dirty="0"/>
              <a:t>tar raskt kontakt med innmelder og avtaler sammen med innkjøp videre gang. Veien videre avhenger av hvor i innkjøpsprosessen man er.</a:t>
            </a:r>
          </a:p>
          <a:p>
            <a:r>
              <a:rPr lang="nb-NO" sz="1400" dirty="0" err="1"/>
              <a:t>Uu</a:t>
            </a:r>
            <a:r>
              <a:rPr lang="nb-NO" sz="1400" dirty="0"/>
              <a:t>-teamet bistår med eventuell veiledning for hvilke krav som kan stilles for den løsningen som skal kjøpes inn.</a:t>
            </a:r>
          </a:p>
          <a:p>
            <a:pPr lvl="0"/>
            <a:r>
              <a:rPr lang="nb-NO" sz="1400" dirty="0" err="1"/>
              <a:t>Uu</a:t>
            </a:r>
            <a:r>
              <a:rPr lang="nb-NO" sz="1400" dirty="0"/>
              <a:t>-teamet bistår med vurdering av tilbud basert på informasjon og dokumentasjon som er tilgjengelig. Videre gir </a:t>
            </a:r>
            <a:r>
              <a:rPr lang="nb-NO" sz="1400" dirty="0" err="1"/>
              <a:t>uu</a:t>
            </a:r>
            <a:r>
              <a:rPr lang="nb-NO" sz="1400" dirty="0"/>
              <a:t>-teamet en anbefaling om det er mulig.</a:t>
            </a:r>
          </a:p>
          <a:p>
            <a:pPr lvl="0"/>
            <a:r>
              <a:rPr lang="nb-NO" sz="1400" dirty="0" err="1"/>
              <a:t>Uu</a:t>
            </a:r>
            <a:r>
              <a:rPr lang="nb-NO" sz="1400" dirty="0"/>
              <a:t>-teamet bistår innkjøp gjennom anskaffelsesprosessen med tilgjengelighetstesting. Testene dokumenteres og det gis konkrete tilbakemeldinger til innkjøp.</a:t>
            </a:r>
          </a:p>
          <a:p>
            <a:pPr lvl="0"/>
            <a:r>
              <a:rPr lang="nb-NO" sz="1400" dirty="0" err="1"/>
              <a:t>Uu</a:t>
            </a:r>
            <a:r>
              <a:rPr lang="nb-NO" sz="1400" dirty="0"/>
              <a:t>-teamet er en støtte for innkjøp dersom det oppdages </a:t>
            </a:r>
            <a:r>
              <a:rPr lang="nb-NO" sz="1400" dirty="0" err="1"/>
              <a:t>uu</a:t>
            </a:r>
            <a:r>
              <a:rPr lang="nb-NO" sz="1400" dirty="0"/>
              <a:t>-feil leverandør må rette</a:t>
            </a:r>
            <a:r>
              <a:rPr lang="nb-NO" sz="1400" dirty="0" smtClean="0"/>
              <a:t>.</a:t>
            </a:r>
            <a:endParaRPr lang="nb-NO" sz="1400" b="1" dirty="0" smtClean="0"/>
          </a:p>
          <a:p>
            <a:pPr marL="0" indent="0">
              <a:buNone/>
            </a:pPr>
            <a:r>
              <a:rPr lang="nb-NO" sz="1400" b="1" dirty="0" smtClean="0"/>
              <a:t>Hvis </a:t>
            </a:r>
            <a:r>
              <a:rPr lang="nb-NO" sz="1400" b="1" dirty="0"/>
              <a:t>ja på spørsmål 2</a:t>
            </a:r>
            <a:r>
              <a:rPr lang="nb-NO" sz="1400" dirty="0"/>
              <a:t> er det også plikt om å stille krav om universell utforming. Se veileder fra DIBK, eller kontakt uu-kontakt@usit.uio.no for veiledning.</a:t>
            </a:r>
          </a:p>
          <a:p>
            <a:pPr marL="0" indent="0">
              <a:buNone/>
            </a:pPr>
            <a:r>
              <a:rPr lang="nb-NO" sz="1400" b="1" dirty="0"/>
              <a:t>Hvis ja på spørsmål 3</a:t>
            </a:r>
            <a:r>
              <a:rPr lang="nb-NO" sz="1400" dirty="0"/>
              <a:t>, vær oppmerksom på at det er forsterkede krav til universell tilgjengelighet.</a:t>
            </a:r>
          </a:p>
          <a:p>
            <a:pPr marL="0" indent="0">
              <a:buNone/>
            </a:pPr>
            <a:r>
              <a:rPr lang="nb-NO" sz="1400" dirty="0"/>
              <a:t>Ved andre anskaffelser som skal brukes av personer bør følgende vurderes</a:t>
            </a:r>
            <a:r>
              <a:rPr lang="nb-NO" sz="1400" dirty="0" smtClean="0"/>
              <a:t>:</a:t>
            </a:r>
          </a:p>
          <a:p>
            <a:pPr marL="0" indent="0">
              <a:buNone/>
            </a:pPr>
            <a:r>
              <a:rPr lang="nb-NO" sz="1400" dirty="0" smtClean="0"/>
              <a:t>4. Hva </a:t>
            </a:r>
            <a:r>
              <a:rPr lang="nb-NO" sz="1400" dirty="0"/>
              <a:t>kan vi i forbindelse med anskaffelsen gjøre for å redusere konsekvensen av individuelle begrensninger (syn, bevegelse, hørsel, annet</a:t>
            </a:r>
            <a:r>
              <a:rPr lang="nb-NO" sz="1400" dirty="0" smtClean="0"/>
              <a:t>)?</a:t>
            </a:r>
            <a:r>
              <a:rPr lang="nb-NO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31712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475"/>
          </a:xfrm>
        </p:spPr>
        <p:txBody>
          <a:bodyPr/>
          <a:lstStyle/>
          <a:p>
            <a:r>
              <a:rPr lang="nb-NO" dirty="0" smtClean="0"/>
              <a:t>Hvordan skal det benyttes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4600"/>
            <a:ext cx="10515600" cy="4932363"/>
          </a:xfrm>
        </p:spPr>
        <p:txBody>
          <a:bodyPr>
            <a:noAutofit/>
          </a:bodyPr>
          <a:lstStyle/>
          <a:p>
            <a:r>
              <a:rPr lang="nb-NO" sz="2000" dirty="0" smtClean="0"/>
              <a:t>Som alle andre krav og omgivelser i en anskaffelse</a:t>
            </a:r>
          </a:p>
          <a:p>
            <a:r>
              <a:rPr lang="nb-NO" sz="2000" dirty="0" smtClean="0"/>
              <a:t>I planlegningen av anskaffelsen, relativt tidlig, avdekkes det i hvilken grad og på hvilken måte hensyn til Universell utforming blir relevant for denne konkrete anskaffelsen.</a:t>
            </a:r>
          </a:p>
          <a:p>
            <a:r>
              <a:rPr lang="nb-NO" sz="2000" dirty="0" smtClean="0"/>
              <a:t>Ved «innkjøp </a:t>
            </a:r>
            <a:r>
              <a:rPr lang="nb-NO" sz="2000" dirty="0"/>
              <a:t>av digitale </a:t>
            </a:r>
            <a:r>
              <a:rPr lang="nb-NO" sz="2000" dirty="0" smtClean="0"/>
              <a:t>tjenester» er det jo en </a:t>
            </a:r>
            <a:r>
              <a:rPr lang="nb-NO" sz="2000" dirty="0"/>
              <a:t>«</a:t>
            </a:r>
            <a:r>
              <a:rPr lang="nb-NO" sz="2000" dirty="0" err="1" smtClean="0"/>
              <a:t>no-brainer</a:t>
            </a:r>
            <a:r>
              <a:rPr lang="nb-NO" sz="2000" dirty="0" smtClean="0"/>
              <a:t>», det er alltid relevant</a:t>
            </a:r>
          </a:p>
          <a:p>
            <a:r>
              <a:rPr lang="nb-NO" sz="2000" dirty="0" smtClean="0"/>
              <a:t>Etter sin målgruppe / art vil vekten av universell utforming varierer og dette kan gi klarhet i</a:t>
            </a:r>
          </a:p>
          <a:p>
            <a:pPr lvl="1"/>
            <a:r>
              <a:rPr lang="nb-NO" sz="1800" dirty="0" smtClean="0"/>
              <a:t>Behov for ressurser / ekspertise</a:t>
            </a:r>
          </a:p>
          <a:p>
            <a:pPr lvl="1"/>
            <a:r>
              <a:rPr lang="nb-NO" sz="1800" dirty="0" smtClean="0"/>
              <a:t>Konkrete krav / kriterier</a:t>
            </a:r>
          </a:p>
          <a:p>
            <a:pPr lvl="1"/>
            <a:r>
              <a:rPr lang="nb-NO" sz="1800" dirty="0" smtClean="0"/>
              <a:t>Behov for testing / dokumentasjon / verifisering og oppfølging</a:t>
            </a:r>
          </a:p>
          <a:p>
            <a:r>
              <a:rPr lang="nb-NO" sz="2000" dirty="0" smtClean="0"/>
              <a:t>Dette resulterer i </a:t>
            </a:r>
          </a:p>
          <a:p>
            <a:pPr lvl="1"/>
            <a:r>
              <a:rPr lang="nb-NO" sz="1800" dirty="0" smtClean="0"/>
              <a:t>Behov for bistand / organisering av anskaffelsesteamet</a:t>
            </a:r>
          </a:p>
          <a:p>
            <a:pPr lvl="1"/>
            <a:r>
              <a:rPr lang="nb-NO" sz="1800" dirty="0" smtClean="0"/>
              <a:t>Utforming og innhold av konkurransedokumentenes flater, herunder krav til beskrivelser, dokumentasjon og mulighet til testing og verifisering som en del av evalueringen av de tre beste tilbyderne</a:t>
            </a:r>
          </a:p>
          <a:p>
            <a:pPr lvl="1"/>
            <a:r>
              <a:rPr lang="nb-NO" sz="1800" dirty="0" smtClean="0"/>
              <a:t>Oppfølging av leveransen og organisering av dette</a:t>
            </a:r>
          </a:p>
        </p:txBody>
      </p:sp>
    </p:spTree>
    <p:extLst>
      <p:ext uri="{BB962C8B-B14F-4D97-AF65-F5344CB8AC3E}">
        <p14:creationId xmlns:p14="http://schemas.microsoft.com/office/powerpoint/2010/main" val="3574199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41300"/>
            <a:ext cx="3932237" cy="622300"/>
          </a:xfrm>
        </p:spPr>
        <p:txBody>
          <a:bodyPr/>
          <a:lstStyle/>
          <a:p>
            <a:r>
              <a:rPr lang="nb-NO" dirty="0" smtClean="0"/>
              <a:t>Verktøy og ferdigheter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72025" y="863600"/>
            <a:ext cx="6583363" cy="5715000"/>
          </a:xfrm>
        </p:spPr>
        <p:txBody>
          <a:bodyPr>
            <a:normAutofit fontScale="85000" lnSpcReduction="10000"/>
          </a:bodyPr>
          <a:lstStyle/>
          <a:p>
            <a:r>
              <a:rPr lang="nb-NO" dirty="0" smtClean="0"/>
              <a:t>Ofte sies det at godt verktøy er halve jobben</a:t>
            </a:r>
          </a:p>
          <a:p>
            <a:r>
              <a:rPr lang="nb-NO" dirty="0" smtClean="0"/>
              <a:t>En del av dem som sier det har ofte noe i tillegg</a:t>
            </a:r>
          </a:p>
          <a:p>
            <a:r>
              <a:rPr lang="nb-NO" dirty="0" smtClean="0"/>
              <a:t>Dette noe er ferdigheter</a:t>
            </a:r>
          </a:p>
          <a:p>
            <a:r>
              <a:rPr lang="nb-NO" dirty="0" smtClean="0"/>
              <a:t>På UiO mangler vi aldri folk med ferdigheter, men ofte er de få og gjerne opptatt med ting som pågår</a:t>
            </a:r>
          </a:p>
          <a:p>
            <a:r>
              <a:rPr lang="nb-NO" dirty="0" smtClean="0"/>
              <a:t>Vi kan imidlertid lære av dem.</a:t>
            </a:r>
          </a:p>
          <a:p>
            <a:r>
              <a:rPr lang="nb-NO" dirty="0" smtClean="0"/>
              <a:t>Vi kan øve opp våre egne ferdigheter</a:t>
            </a:r>
          </a:p>
          <a:p>
            <a:r>
              <a:rPr lang="nb-NO" dirty="0" smtClean="0"/>
              <a:t>Vi kan og skal benytte det som er utvikler og vi kan og skal be om råd</a:t>
            </a:r>
          </a:p>
          <a:p>
            <a:r>
              <a:rPr lang="nb-NO" dirty="0" smtClean="0"/>
              <a:t>I de fleste tilfeller er det tilstrekkelig å gjøre en systematisk, forsvarlig og god jobb</a:t>
            </a:r>
            <a:endParaRPr lang="nb-NO" dirty="0"/>
          </a:p>
        </p:txBody>
      </p:sp>
      <p:pic>
        <p:nvPicPr>
          <p:cNvPr id="7" name="Picture 6" descr="D-I-Y-verktøy og håndverk">
            <a:extLst>
              <a:ext uri="{FF2B5EF4-FFF2-40B4-BE49-F238E27FC236}">
                <a16:creationId xmlns:a16="http://schemas.microsoft.com/office/drawing/2014/main" id="{49166EA2-684A-18B5-6824-D486F6353E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7" r="53948" b="-1"/>
          <a:stretch/>
        </p:blipFill>
        <p:spPr>
          <a:xfrm>
            <a:off x="604212" y="987424"/>
            <a:ext cx="4005887" cy="587057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88444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videre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Ta i bruk verktøyene som er utviklet</a:t>
            </a:r>
          </a:p>
          <a:p>
            <a:r>
              <a:rPr lang="nb-NO" dirty="0" smtClean="0"/>
              <a:t>Gjør dere erfaringer</a:t>
            </a:r>
          </a:p>
          <a:p>
            <a:r>
              <a:rPr lang="nb-NO" dirty="0" smtClean="0"/>
              <a:t>Foreta undersøkelser i markedet</a:t>
            </a:r>
          </a:p>
          <a:p>
            <a:r>
              <a:rPr lang="nb-NO" dirty="0" smtClean="0"/>
              <a:t>Ta vare på erfaringer gjennom dokumentasjon og eksempler</a:t>
            </a:r>
          </a:p>
          <a:p>
            <a:r>
              <a:rPr lang="nb-NO" dirty="0" smtClean="0"/>
              <a:t>Gi oss tilbakemeldinger</a:t>
            </a:r>
          </a:p>
          <a:p>
            <a:r>
              <a:rPr lang="nb-NO" dirty="0" smtClean="0"/>
              <a:t>Dette kan bli bedre, men skal det bli det må det brukes og deres erfaringer vil inngå i videreutvikling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8824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Kilder og ressurser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https://www.uio.no/for-ansatte/arbeidsstotte/prosjekter/uu</a:t>
            </a:r>
            <a:r>
              <a:rPr lang="nb-NO" dirty="0" smtClean="0">
                <a:hlinkClick r:id="rId2"/>
              </a:rPr>
              <a:t>/</a:t>
            </a:r>
            <a:endParaRPr lang="nb-NO" dirty="0" smtClean="0"/>
          </a:p>
          <a:p>
            <a:r>
              <a:rPr lang="nb-NO" dirty="0">
                <a:hlinkClick r:id="rId3"/>
              </a:rPr>
              <a:t>https://</a:t>
            </a:r>
            <a:r>
              <a:rPr lang="nb-NO" dirty="0" smtClean="0">
                <a:hlinkClick r:id="rId3"/>
              </a:rPr>
              <a:t>www-int.uio.no/for-ansatte/arbeidsstotte/kommunikasjon/nettarbeid/opplaring/kurs/eksempler-publisist2/universell-utforming.html</a:t>
            </a:r>
            <a:r>
              <a:rPr lang="nb-NO" dirty="0" smtClean="0"/>
              <a:t> </a:t>
            </a:r>
          </a:p>
          <a:p>
            <a:r>
              <a:rPr lang="nb-NO" dirty="0">
                <a:hlinkClick r:id="rId4"/>
              </a:rPr>
              <a:t>https://</a:t>
            </a:r>
            <a:r>
              <a:rPr lang="nb-NO" dirty="0" smtClean="0">
                <a:hlinkClick r:id="rId4"/>
              </a:rPr>
              <a:t>anskaffelser.no/hva-skal-du-kjope/it/krav-om-universell-utforming-i-anskaffelser-av-it</a:t>
            </a:r>
            <a:r>
              <a:rPr lang="nb-NO" dirty="0" smtClean="0"/>
              <a:t> </a:t>
            </a:r>
          </a:p>
          <a:p>
            <a:r>
              <a:rPr lang="nb-NO" dirty="0">
                <a:hlinkClick r:id="rId5"/>
              </a:rPr>
              <a:t>https://www.uutilsynet.no</a:t>
            </a:r>
            <a:r>
              <a:rPr lang="nb-NO" dirty="0" smtClean="0">
                <a:hlinkClick r:id="rId5"/>
              </a:rPr>
              <a:t>/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767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1400</Words>
  <Application>Microsoft Office PowerPoint</Application>
  <PresentationFormat>Widescreen</PresentationFormat>
  <Paragraphs>145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Hvordan skal UiO sikre uu i innkjøp av digitale tjenester?:</vt:lpstr>
      <vt:lpstr>Innhold</vt:lpstr>
      <vt:lpstr>Bakgrunn – hvorfor bry seg og hvordan havnet vi her? </vt:lpstr>
      <vt:lpstr>Hva er det med offentlige anskaffelser?</vt:lpstr>
      <vt:lpstr>Hvordan kan vi leve oss inn i dette?</vt:lpstr>
      <vt:lpstr>Fremmed eller kjent ?</vt:lpstr>
      <vt:lpstr>Hvordan treffer UU de ulike flatene i en anskaffelse</vt:lpstr>
      <vt:lpstr>Hva er det vi har skapt</vt:lpstr>
      <vt:lpstr>PowerPoint Presentation</vt:lpstr>
      <vt:lpstr>Oppdatert  innhold knyttet til vurdering med hensyn på UU</vt:lpstr>
      <vt:lpstr>Hvordan skal det benyttes</vt:lpstr>
      <vt:lpstr>Verktøy og ferdigheter</vt:lpstr>
      <vt:lpstr>Veien videre</vt:lpstr>
      <vt:lpstr>Kilder og ressurser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skal UiO sikre uu i innkjøp av digitale tjenester?:</dc:title>
  <dc:creator>Kjell-Gunnar Linde Thomsen</dc:creator>
  <cp:lastModifiedBy>Kjell-Gunnar Linde Thomsen</cp:lastModifiedBy>
  <cp:revision>21</cp:revision>
  <dcterms:created xsi:type="dcterms:W3CDTF">2024-06-12T08:56:09Z</dcterms:created>
  <dcterms:modified xsi:type="dcterms:W3CDTF">2024-06-18T05:50:28Z</dcterms:modified>
</cp:coreProperties>
</file>