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7"/>
  </p:notesMasterIdLst>
  <p:handoutMasterIdLst>
    <p:handoutMasterId r:id="rId18"/>
  </p:handoutMasterIdLst>
  <p:sldIdLst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3684" autoAdjust="0"/>
  </p:normalViewPr>
  <p:slideViewPr>
    <p:cSldViewPr snapToGrid="0">
      <p:cViewPr varScale="1">
        <p:scale>
          <a:sx n="49" d="100"/>
          <a:sy n="49" d="100"/>
        </p:scale>
        <p:origin x="13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(feil bruk av tabeller for plassering av innhold og noen ganger for å ha en bakgrunnsfarge bak teksten, trekkspill-funksjonaliteten (slik vi har i </a:t>
            </a:r>
            <a:r>
              <a:rPr lang="nb-NO" sz="1800" kern="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Vortex</a:t>
            </a:r>
            <a:r>
              <a:rPr lang="nb-NO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var ikke lett å få til for en gjennomsnittlig bruker, osv.)</a:t>
            </a:r>
          </a:p>
          <a:p>
            <a:r>
              <a:rPr lang="nb-NO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Løsninger: </a:t>
            </a:r>
          </a:p>
          <a:p>
            <a:r>
              <a:rPr lang="nb-NO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Designelementer (fremhever deler av innhold, gir en lettere og mer brukervennlig </a:t>
            </a:r>
            <a:r>
              <a:rPr lang="nb-NO" sz="1800" kern="1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trekkspill-funksjon)</a:t>
            </a:r>
            <a:endParaRPr lang="nb-NO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52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www.uio.no/for-ansatte/arbeidsstotte/sta/canvas/veiledninger/utnytt-mulighetene/designelementer.html" TargetMode="Externa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sta/canvas/veiledninger/utnytt-mulighetene/designelementer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uio.instructure.com/courses/28764/pages/no-7-dot-3-1-uio-mal-for-ditt-canvasrom%7Cen-7-dot-3-1-uio-template-for-your-canvas-room?module_item_id=766992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B70193-45F9-8A4C-8F24-6C63A1728E1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45483" y="20320"/>
            <a:ext cx="10343114" cy="6858000"/>
          </a:xfrm>
        </p:spPr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8189F-10D7-A5AA-CD33-B2C50410876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3E04BD-067C-C842-25D0-0CB2F8BBF9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F014EA-9BC3-C257-3004-04BE7D5BDB3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7BE0BD2-A648-79A9-B0AE-76587B4B2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Bedre</a:t>
            </a:r>
            <a:r>
              <a:rPr lang="en-US" dirty="0"/>
              <a:t> design </a:t>
            </a:r>
            <a:r>
              <a:rPr lang="en-US" dirty="0" err="1"/>
              <a:t>i</a:t>
            </a:r>
            <a:r>
              <a:rPr lang="en-US" dirty="0"/>
              <a:t> Canvas</a:t>
            </a:r>
            <a:endParaRPr lang="nb-NO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2A14C9F-2D23-56DB-A1F2-3340984939E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 err="1"/>
              <a:t>Arbeidet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Canvas-</a:t>
            </a:r>
            <a:r>
              <a:rPr lang="en-US" dirty="0" err="1"/>
              <a:t>kjerneteamet</a:t>
            </a:r>
            <a:br>
              <a:rPr lang="en-US" dirty="0"/>
            </a:br>
            <a:r>
              <a:rPr lang="en-US" dirty="0"/>
              <a:t>(DIG </a:t>
            </a:r>
            <a:r>
              <a:rPr lang="en-US" dirty="0" err="1"/>
              <a:t>og</a:t>
            </a:r>
            <a:r>
              <a:rPr lang="en-US" dirty="0"/>
              <a:t> LINK)</a:t>
            </a:r>
            <a:endParaRPr lang="nb-NO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22A568D7-B8A2-645F-D98B-4FF043EE20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3595" y="5199013"/>
            <a:ext cx="1199046" cy="269304"/>
          </a:xfrm>
        </p:spPr>
        <p:txBody>
          <a:bodyPr/>
          <a:lstStyle/>
          <a:p>
            <a:r>
              <a:rPr lang="en-US" dirty="0"/>
              <a:t>Joey Corbin</a:t>
            </a:r>
            <a:endParaRPr lang="nb-NO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347EF32-9971-B633-4D28-A8AD0DBCB2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63594" y="5468760"/>
            <a:ext cx="6841232" cy="269304"/>
          </a:xfrm>
        </p:spPr>
        <p:txBody>
          <a:bodyPr/>
          <a:lstStyle/>
          <a:p>
            <a:r>
              <a:rPr lang="en-US" dirty="0" err="1"/>
              <a:t>Seksjon</a:t>
            </a:r>
            <a:r>
              <a:rPr lang="en-US" dirty="0"/>
              <a:t> for </a:t>
            </a:r>
            <a:r>
              <a:rPr lang="en-US" dirty="0" err="1"/>
              <a:t>digitale</a:t>
            </a:r>
            <a:r>
              <a:rPr lang="en-US" dirty="0"/>
              <a:t> </a:t>
            </a:r>
            <a:r>
              <a:rPr lang="en-US" dirty="0" err="1"/>
              <a:t>tjenester</a:t>
            </a:r>
            <a:r>
              <a:rPr lang="en-US" dirty="0"/>
              <a:t> (DIG), </a:t>
            </a:r>
            <a:r>
              <a:rPr lang="en-US" dirty="0" err="1"/>
              <a:t>Avdeling</a:t>
            </a:r>
            <a:r>
              <a:rPr lang="en-US" dirty="0"/>
              <a:t> for </a:t>
            </a:r>
            <a:r>
              <a:rPr lang="en-US" dirty="0" err="1"/>
              <a:t>studieadministrasjon</a:t>
            </a:r>
            <a:endParaRPr lang="nb-NO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ED9CDC3A-B5DE-0766-A186-25E6A55DED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612621" cy="269304"/>
          </a:xfrm>
        </p:spPr>
        <p:txBody>
          <a:bodyPr/>
          <a:lstStyle/>
          <a:p>
            <a:r>
              <a:rPr lang="en-US" dirty="0">
                <a:highlight>
                  <a:srgbClr val="FFFFFF"/>
                </a:highlight>
              </a:rPr>
              <a:t>27. </a:t>
            </a:r>
            <a:r>
              <a:rPr lang="en-US" dirty="0"/>
              <a:t>a</a:t>
            </a:r>
            <a:r>
              <a:rPr lang="en-US" dirty="0">
                <a:highlight>
                  <a:srgbClr val="FFFFFF"/>
                </a:highlight>
              </a:rPr>
              <a:t>ugust 2024</a:t>
            </a:r>
          </a:p>
        </p:txBody>
      </p:sp>
    </p:spTree>
    <p:extLst>
      <p:ext uri="{BB962C8B-B14F-4D97-AF65-F5344CB8AC3E}">
        <p14:creationId xmlns:p14="http://schemas.microsoft.com/office/powerpoint/2010/main" val="1019908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EE2452-0CB4-53B1-B6C9-9D2DB9366FD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B7CE161-A687-A701-D7EA-1AB4CB1FB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2119207"/>
          </a:xfrm>
        </p:spPr>
        <p:txBody>
          <a:bodyPr/>
          <a:lstStyle/>
          <a:p>
            <a:r>
              <a:rPr lang="en-US" dirty="0"/>
              <a:t>En “</a:t>
            </a:r>
            <a:r>
              <a:rPr lang="en-US" dirty="0" err="1"/>
              <a:t>prosess</a:t>
            </a:r>
            <a:r>
              <a:rPr lang="en-US" dirty="0"/>
              <a:t>” </a:t>
            </a:r>
            <a:r>
              <a:rPr lang="en-US" dirty="0" err="1"/>
              <a:t>basert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spørsmål</a:t>
            </a:r>
            <a:endParaRPr lang="nb-NO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76B8C-88D8-D0DC-1085-62680B68E05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vi </a:t>
            </a:r>
            <a:r>
              <a:rPr lang="en-US" dirty="0" err="1"/>
              <a:t>forenkle</a:t>
            </a:r>
            <a:r>
              <a:rPr lang="en-US" dirty="0"/>
              <a:t> </a:t>
            </a:r>
            <a:r>
              <a:rPr lang="en-US" dirty="0" err="1"/>
              <a:t>arbeidet</a:t>
            </a:r>
            <a:r>
              <a:rPr lang="en-US" dirty="0"/>
              <a:t> med </a:t>
            </a:r>
            <a:r>
              <a:rPr lang="en-US" dirty="0" err="1"/>
              <a:t>Javascript</a:t>
            </a:r>
            <a:r>
              <a:rPr lang="en-US" dirty="0"/>
              <a:t>?</a:t>
            </a:r>
            <a:endParaRPr lang="nb-NO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9F4C053-019D-0870-4238-5B3936A9DA0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413844" y="881598"/>
            <a:ext cx="3195060" cy="1528506"/>
          </a:xfrm>
        </p:spPr>
        <p:txBody>
          <a:bodyPr/>
          <a:lstStyle/>
          <a:p>
            <a:r>
              <a:rPr lang="en-US" b="1" dirty="0" err="1"/>
              <a:t>Hvordan</a:t>
            </a:r>
            <a:r>
              <a:rPr lang="en-US" b="1" dirty="0"/>
              <a:t> </a:t>
            </a:r>
            <a:r>
              <a:rPr lang="en-US" b="1" dirty="0" err="1"/>
              <a:t>kan</a:t>
            </a:r>
            <a:r>
              <a:rPr lang="en-US" b="1" dirty="0"/>
              <a:t> vi </a:t>
            </a:r>
            <a:r>
              <a:rPr lang="en-US" b="1" dirty="0" err="1"/>
              <a:t>forbedre</a:t>
            </a:r>
            <a:r>
              <a:rPr lang="en-US" b="1" dirty="0"/>
              <a:t> Canvas-</a:t>
            </a:r>
            <a:r>
              <a:rPr lang="en-US" b="1" dirty="0" err="1"/>
              <a:t>innholdet</a:t>
            </a:r>
            <a:r>
              <a:rPr lang="en-US" b="1" dirty="0"/>
              <a:t>?</a:t>
            </a:r>
            <a:endParaRPr lang="nb-NO" b="1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37BE7C5-E39B-233F-65C1-5605290839D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 err="1"/>
              <a:t>Hvorfor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noen</a:t>
            </a:r>
            <a:r>
              <a:rPr lang="en-US" dirty="0"/>
              <a:t> </a:t>
            </a:r>
            <a:r>
              <a:rPr lang="en-US" dirty="0" err="1"/>
              <a:t>Canvasrom</a:t>
            </a:r>
            <a:r>
              <a:rPr lang="en-US" dirty="0"/>
              <a:t> </a:t>
            </a:r>
            <a:r>
              <a:rPr lang="en-US" dirty="0" err="1"/>
              <a:t>fått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design?</a:t>
            </a:r>
            <a:endParaRPr lang="nb-NO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B50AFD-47C4-5FFA-E8D8-6FCA78DCA1E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 err="1"/>
              <a:t>Hvem</a:t>
            </a:r>
            <a:r>
              <a:rPr lang="en-US" dirty="0"/>
              <a:t> </a:t>
            </a:r>
            <a:r>
              <a:rPr lang="en-US" dirty="0" err="1"/>
              <a:t>bestemmer</a:t>
            </a:r>
            <a:r>
              <a:rPr lang="en-US" dirty="0"/>
              <a:t> design </a:t>
            </a:r>
            <a:r>
              <a:rPr lang="en-US" dirty="0" err="1"/>
              <a:t>i</a:t>
            </a:r>
            <a:r>
              <a:rPr lang="en-US" dirty="0"/>
              <a:t> Canvas?</a:t>
            </a:r>
            <a:endParaRPr lang="nb-NO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BCB118A-AFBE-0E4C-8DED-42FF581A3DB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 err="1"/>
              <a:t>Hvorfor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vi </a:t>
            </a:r>
            <a:r>
              <a:rPr lang="en-US" dirty="0" err="1"/>
              <a:t>fremdeles</a:t>
            </a:r>
            <a:r>
              <a:rPr lang="en-US" dirty="0"/>
              <a:t> </a:t>
            </a:r>
            <a:r>
              <a:rPr lang="en-US" dirty="0" err="1"/>
              <a:t>gamle</a:t>
            </a:r>
            <a:r>
              <a:rPr lang="en-US" dirty="0"/>
              <a:t> </a:t>
            </a:r>
            <a:r>
              <a:rPr lang="en-US" dirty="0" err="1"/>
              <a:t>logoer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farger</a:t>
            </a:r>
            <a:r>
              <a:rPr lang="en-US" dirty="0"/>
              <a:t>?</a:t>
            </a:r>
            <a:endParaRPr lang="nb-NO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CDA0CF0-34AD-F57D-8FA9-698BC62C29C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b="1" dirty="0" err="1"/>
              <a:t>Hvordan</a:t>
            </a:r>
            <a:r>
              <a:rPr lang="en-US" b="1" dirty="0"/>
              <a:t> </a:t>
            </a:r>
            <a:r>
              <a:rPr lang="en-US" b="1" dirty="0" err="1"/>
              <a:t>kan</a:t>
            </a:r>
            <a:r>
              <a:rPr lang="en-US" b="1" dirty="0"/>
              <a:t> vi </a:t>
            </a:r>
            <a:r>
              <a:rPr lang="en-US" b="1" dirty="0" err="1"/>
              <a:t>bedre</a:t>
            </a:r>
            <a:r>
              <a:rPr lang="en-US" b="1" dirty="0"/>
              <a:t> </a:t>
            </a:r>
            <a:r>
              <a:rPr lang="en-US" b="1" dirty="0" err="1"/>
              <a:t>oppfylle</a:t>
            </a:r>
            <a:r>
              <a:rPr lang="en-US" b="1" dirty="0"/>
              <a:t> </a:t>
            </a:r>
            <a:r>
              <a:rPr lang="en-US" b="1" dirty="0" err="1"/>
              <a:t>uu-krav</a:t>
            </a:r>
            <a:r>
              <a:rPr lang="en-US" b="1" dirty="0"/>
              <a:t>?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3402067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86E71E-142E-AC3C-3FA7-FDB00A38F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44579F8-6A8E-9923-CA7B-3150069AC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kan vi forenkle arbeidet med Javascript?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A348C7-0252-D5DF-CA95-8D3CDE6BA2B4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0" indent="0"/>
            <a:r>
              <a:rPr lang="nb-NO" b="1" dirty="0"/>
              <a:t>Situasjonen: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Flere nivåer med egne design (</a:t>
            </a:r>
            <a:r>
              <a:rPr lang="nb-NO" dirty="0" err="1"/>
              <a:t>css</a:t>
            </a:r>
            <a:r>
              <a:rPr lang="nb-NO" dirty="0"/>
              <a:t>) i Canvas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Ulike ønsker (eksempel: noen vil ha høyremeny i alle/noen rom)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Ulike typer </a:t>
            </a:r>
            <a:r>
              <a:rPr lang="nb-NO" dirty="0" err="1"/>
              <a:t>javascript</a:t>
            </a:r>
            <a:r>
              <a:rPr lang="nb-NO" dirty="0"/>
              <a:t>: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Noen er administrative (for å skjule enkelte ting </a:t>
            </a:r>
            <a:r>
              <a:rPr lang="nb-NO" dirty="0" err="1"/>
              <a:t>pga</a:t>
            </a:r>
            <a:r>
              <a:rPr lang="nb-NO" dirty="0"/>
              <a:t> personvern, eller et arbeidsverktøy for </a:t>
            </a:r>
            <a:r>
              <a:rPr lang="nb-NO" dirty="0" err="1"/>
              <a:t>admin</a:t>
            </a:r>
            <a:r>
              <a:rPr lang="nb-NO" dirty="0"/>
              <a:t>, eller for å installere et LTI)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Andre er til brukernes fordel (høyremeny, </a:t>
            </a:r>
            <a:r>
              <a:rPr lang="nb-NO" dirty="0" err="1"/>
              <a:t>uu</a:t>
            </a:r>
            <a:r>
              <a:rPr lang="nb-NO" dirty="0"/>
              <a:t>-sjekkeren, språkvelger, Zoom-grupper, osv.)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Flaskehals sentralt: LINK som har pleid å håndtere </a:t>
            </a:r>
            <a:r>
              <a:rPr lang="nb-NO" dirty="0" err="1"/>
              <a:t>javascript</a:t>
            </a:r>
            <a:r>
              <a:rPr lang="nb-NO" dirty="0"/>
              <a:t> og </a:t>
            </a:r>
            <a:r>
              <a:rPr lang="nb-NO" dirty="0" err="1"/>
              <a:t>css</a:t>
            </a:r>
            <a:r>
              <a:rPr lang="nb-NO" dirty="0"/>
              <a:t> i Canvas, DIG har ikke alltid vært involvert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Mangler en god nok oversikt over javascriptene og hvor de var installert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25821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D65BBD-2E31-C236-7069-6631BFE7B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8908459-02B2-DEEC-E7FB-55A213682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3" y="360045"/>
            <a:ext cx="7040881" cy="542658"/>
          </a:xfrm>
        </p:spPr>
        <p:txBody>
          <a:bodyPr/>
          <a:lstStyle/>
          <a:p>
            <a:r>
              <a:rPr lang="en-US" dirty="0" err="1"/>
              <a:t>Løsninger</a:t>
            </a:r>
            <a:r>
              <a:rPr lang="en-US" dirty="0"/>
              <a:t> for å </a:t>
            </a:r>
            <a:r>
              <a:rPr lang="en-US" dirty="0" err="1"/>
              <a:t>forenkle</a:t>
            </a:r>
            <a:r>
              <a:rPr lang="en-US" dirty="0"/>
              <a:t> </a:t>
            </a:r>
            <a:r>
              <a:rPr lang="en-US" dirty="0" err="1"/>
              <a:t>Javascript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5EFC77-1955-45F8-6A25-023DAD70574A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285875"/>
            <a:ext cx="5489214" cy="477272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Samle så mange </a:t>
            </a:r>
            <a:r>
              <a:rPr lang="nb-NO" dirty="0" err="1"/>
              <a:t>javascript</a:t>
            </a:r>
            <a:r>
              <a:rPr lang="nb-NO" dirty="0"/>
              <a:t> som mulig på toppnivået i Canvas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Scriptmanager på toppen (</a:t>
            </a:r>
            <a:r>
              <a:rPr lang="nb-NO" dirty="0" err="1"/>
              <a:t>admin</a:t>
            </a:r>
            <a:r>
              <a:rPr lang="nb-NO" dirty="0"/>
              <a:t> på enhetene kan installere på egne underkontoer; dette kommer)</a:t>
            </a:r>
          </a:p>
          <a:p>
            <a:r>
              <a:rPr lang="nb-NO" dirty="0"/>
              <a:t>Rydde vekk </a:t>
            </a:r>
            <a:r>
              <a:rPr lang="nb-NO" dirty="0" err="1"/>
              <a:t>custom</a:t>
            </a:r>
            <a:r>
              <a:rPr lang="nb-NO" dirty="0"/>
              <a:t> design i underkontoene</a:t>
            </a:r>
          </a:p>
          <a:p>
            <a:r>
              <a:rPr lang="nb-NO" dirty="0"/>
              <a:t>Økt bruk av UiO </a:t>
            </a:r>
            <a:r>
              <a:rPr lang="nb-NO" dirty="0" err="1"/>
              <a:t>Github</a:t>
            </a:r>
            <a:r>
              <a:rPr lang="nb-NO" dirty="0"/>
              <a:t> til våre Canvas-</a:t>
            </a:r>
            <a:r>
              <a:rPr lang="nb-NO" dirty="0" err="1"/>
              <a:t>javascript</a:t>
            </a:r>
            <a:endParaRPr lang="nb-NO" dirty="0"/>
          </a:p>
          <a:p>
            <a:r>
              <a:rPr lang="nb-NO" dirty="0"/>
              <a:t>DIG får bedre oversikt og kjennskap til javascriptene</a:t>
            </a:r>
          </a:p>
          <a:p>
            <a:endParaRPr lang="nb-NO" dirty="0"/>
          </a:p>
        </p:txBody>
      </p:sp>
      <p:pic>
        <p:nvPicPr>
          <p:cNvPr id="10" name="Picture Placeholder 9" descr="Skjermbilde av hierarkiet i Canvas (underkontoene)">
            <a:extLst>
              <a:ext uri="{FF2B5EF4-FFF2-40B4-BE49-F238E27FC236}">
                <a16:creationId xmlns:a16="http://schemas.microsoft.com/office/drawing/2014/main" id="{EC8075F5-500F-6329-9290-7DF5ED9E54CF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8" r="5298"/>
          <a:stretch>
            <a:fillRect/>
          </a:stretch>
        </p:blipFill>
        <p:spPr>
          <a:ln>
            <a:solidFill>
              <a:schemeClr val="tx1"/>
            </a:solidFill>
          </a:ln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AE7BD1A-7A7A-2408-E032-DFD56560227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err="1"/>
              <a:t>UiO</a:t>
            </a:r>
            <a:r>
              <a:rPr lang="en-US" dirty="0"/>
              <a:t> Canvas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99422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78D203-35BF-1221-F821-58D879B519E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C2AA6E-E1B3-EAAF-D25F-D7AAEAE33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 </a:t>
            </a:r>
            <a:r>
              <a:rPr lang="en-US" dirty="0" err="1"/>
              <a:t>kom</a:t>
            </a:r>
            <a:r>
              <a:rPr lang="en-US" dirty="0"/>
              <a:t> det et </a:t>
            </a:r>
            <a:r>
              <a:rPr lang="en-US" dirty="0" err="1"/>
              <a:t>nytt</a:t>
            </a:r>
            <a:r>
              <a:rPr lang="en-US" dirty="0"/>
              <a:t> </a:t>
            </a:r>
            <a:r>
              <a:rPr lang="en-US" dirty="0" err="1"/>
              <a:t>spørsmål</a:t>
            </a:r>
            <a:endParaRPr lang="nb-NO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1AA8437-2DDE-212E-895D-FF5C6B6E9EA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965149"/>
          </a:xfrm>
        </p:spPr>
        <p:txBody>
          <a:bodyPr/>
          <a:lstStyle/>
          <a:p>
            <a:r>
              <a:rPr lang="nb-NO" sz="2800" dirty="0"/>
              <a:t>Hvorfor har vi gamle logoer og farger i Canvas som avviker fra designmanualen til UiO?</a:t>
            </a:r>
          </a:p>
          <a:p>
            <a:endParaRPr lang="nb-NO" sz="28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E0049A-DDAF-5EB2-D404-4445AF31B501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2600325"/>
            <a:ext cx="11471910" cy="3458276"/>
          </a:xfrm>
        </p:spPr>
        <p:txBody>
          <a:bodyPr/>
          <a:lstStyle/>
          <a:p>
            <a:pPr marL="0" indent="0">
              <a:buNone/>
            </a:pPr>
            <a:r>
              <a:rPr lang="nb-NO" b="1" dirty="0"/>
              <a:t>Situasjonen:</a:t>
            </a:r>
          </a:p>
          <a:p>
            <a:r>
              <a:rPr lang="nb-NO" dirty="0"/>
              <a:t>Når vi først skal samle så mange </a:t>
            </a:r>
            <a:r>
              <a:rPr lang="nb-NO" dirty="0" err="1"/>
              <a:t>javascript</a:t>
            </a:r>
            <a:r>
              <a:rPr lang="nb-NO" dirty="0"/>
              <a:t> som mulig på toppnivåets design i Canvas (som henger sammen med </a:t>
            </a:r>
            <a:r>
              <a:rPr lang="nb-NO" dirty="0" err="1"/>
              <a:t>css’en</a:t>
            </a:r>
            <a:r>
              <a:rPr lang="nb-NO" dirty="0"/>
              <a:t>)…Bør vi ta en oppdatering av logoer og farger?</a:t>
            </a:r>
          </a:p>
          <a:p>
            <a:r>
              <a:rPr lang="nb-NO" dirty="0"/>
              <a:t>UiOs Canvas manglet «UiO-preg» etter vår mening. Mange andre utdanningsinstitusjoner bruker sin egen drakt i Canvas, for eksempel </a:t>
            </a:r>
            <a:r>
              <a:rPr lang="nb-NO" dirty="0" err="1"/>
              <a:t>OsloMet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50700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5B28E8-3661-C334-B3A1-DFDD9A54CDD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EA67AFA-3B55-E664-5CED-31FEEB37E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Løsning</a:t>
            </a:r>
            <a:r>
              <a:rPr lang="en-US" dirty="0"/>
              <a:t> for å </a:t>
            </a:r>
            <a:r>
              <a:rPr lang="en-US" dirty="0" err="1"/>
              <a:t>få</a:t>
            </a:r>
            <a:r>
              <a:rPr lang="en-US" dirty="0"/>
              <a:t> </a:t>
            </a:r>
            <a:r>
              <a:rPr lang="en-US" dirty="0" err="1"/>
              <a:t>oppdatert</a:t>
            </a:r>
            <a:r>
              <a:rPr lang="en-US" dirty="0"/>
              <a:t> logo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farger</a:t>
            </a:r>
            <a:endParaRPr lang="nb-NO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EC319F1A-8DEB-A00C-59FF-9F65BACF401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1003249"/>
          </a:xfrm>
        </p:spPr>
        <p:txBody>
          <a:bodyPr/>
          <a:lstStyle/>
          <a:p>
            <a:r>
              <a:rPr lang="en-US" sz="2800" dirty="0" err="1"/>
              <a:t>Oppdaterte</a:t>
            </a:r>
            <a:r>
              <a:rPr lang="en-US" sz="2800" dirty="0"/>
              <a:t> logo </a:t>
            </a:r>
            <a:r>
              <a:rPr lang="en-US" sz="2800" dirty="0" err="1"/>
              <a:t>og</a:t>
            </a:r>
            <a:r>
              <a:rPr lang="en-US" sz="2800" dirty="0"/>
              <a:t> </a:t>
            </a:r>
            <a:r>
              <a:rPr lang="en-US" sz="2800" dirty="0" err="1"/>
              <a:t>farger</a:t>
            </a:r>
            <a:r>
              <a:rPr lang="en-US" sz="2800" dirty="0"/>
              <a:t> </a:t>
            </a:r>
            <a:r>
              <a:rPr lang="en-US" sz="2800" dirty="0" err="1"/>
              <a:t>etter</a:t>
            </a:r>
            <a:r>
              <a:rPr lang="en-US" sz="2800" dirty="0"/>
              <a:t> dialog med Tomm v/ Design </a:t>
            </a:r>
            <a:r>
              <a:rPr lang="en-US" sz="2800" dirty="0" err="1"/>
              <a:t>og</a:t>
            </a:r>
            <a:r>
              <a:rPr lang="en-US" sz="2800" dirty="0"/>
              <a:t> </a:t>
            </a:r>
            <a:r>
              <a:rPr lang="en-US" sz="2800" dirty="0" err="1"/>
              <a:t>brukeropplevelse</a:t>
            </a:r>
            <a:r>
              <a:rPr lang="en-US" sz="2800" dirty="0"/>
              <a:t> hos IT </a:t>
            </a:r>
            <a:r>
              <a:rPr lang="en-US" sz="2800" dirty="0" err="1"/>
              <a:t>og</a:t>
            </a:r>
            <a:r>
              <a:rPr lang="en-US" sz="2800" dirty="0"/>
              <a:t> med </a:t>
            </a:r>
            <a:r>
              <a:rPr lang="en-US" sz="2800" dirty="0" err="1"/>
              <a:t>uio.nos</a:t>
            </a:r>
            <a:r>
              <a:rPr lang="en-US" sz="2800" dirty="0"/>
              <a:t> </a:t>
            </a:r>
            <a:r>
              <a:rPr lang="en-US" sz="2800" dirty="0" err="1"/>
              <a:t>nettredaktør</a:t>
            </a:r>
            <a:r>
              <a:rPr lang="en-US" sz="2800" dirty="0"/>
              <a:t> hos AKS</a:t>
            </a:r>
            <a:endParaRPr lang="nb-NO" sz="2800" dirty="0"/>
          </a:p>
        </p:txBody>
      </p:sp>
      <p:pic>
        <p:nvPicPr>
          <p:cNvPr id="13" name="Content Placeholder 12" descr="Skjermbilde av Joeys dashbord i UiOs Canvas">
            <a:extLst>
              <a:ext uri="{FF2B5EF4-FFF2-40B4-BE49-F238E27FC236}">
                <a16:creationId xmlns:a16="http://schemas.microsoft.com/office/drawing/2014/main" id="{053CA43E-F01F-BD5B-68F6-C9DC1565D9E6}"/>
              </a:ext>
            </a:extLst>
          </p:cNvPr>
          <p:cNvPicPr>
            <a:picLocks noGrp="1" noChangeAspect="1"/>
          </p:cNvPicPr>
          <p:nvPr>
            <p:ph sz="half" idx="3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4" y="2085975"/>
            <a:ext cx="10310122" cy="4567084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51704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427E20-CA4A-8383-2CEE-6172226B3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Temaeditoren</a:t>
            </a:r>
            <a:r>
              <a:rPr lang="en-US" dirty="0"/>
              <a:t> </a:t>
            </a:r>
            <a:r>
              <a:rPr lang="en-US" dirty="0" err="1"/>
              <a:t>inne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Canvas</a:t>
            </a:r>
            <a:endParaRPr lang="nb-NO" dirty="0"/>
          </a:p>
        </p:txBody>
      </p:sp>
      <p:pic>
        <p:nvPicPr>
          <p:cNvPr id="6" name="Picture Placeholder 5" descr="Skjermbilde av temaeditoren i Canvas, hvor man velger farger, logo og css">
            <a:extLst>
              <a:ext uri="{FF2B5EF4-FFF2-40B4-BE49-F238E27FC236}">
                <a16:creationId xmlns:a16="http://schemas.microsoft.com/office/drawing/2014/main" id="{66E1D47B-F301-97BD-F97E-D363D642FF78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" y="1271636"/>
            <a:ext cx="12186276" cy="5226319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99335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9C0F22-A23E-7877-FB91-FDE910C1C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B680B23-D9E4-AF9C-89A1-6598EEB7C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Flere</a:t>
            </a:r>
            <a:r>
              <a:rPr lang="en-US" dirty="0"/>
              <a:t> nye </a:t>
            </a:r>
            <a:r>
              <a:rPr lang="en-US" dirty="0" err="1"/>
              <a:t>spørsmål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F1F586-56AC-5368-E297-DCFA0D2417CC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800" dirty="0"/>
              <a:t>Hvorfor får noen </a:t>
            </a:r>
            <a:r>
              <a:rPr lang="nb-NO" sz="2800" dirty="0" err="1"/>
              <a:t>custom</a:t>
            </a:r>
            <a:r>
              <a:rPr lang="nb-NO" sz="2800" dirty="0"/>
              <a:t> design?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800" dirty="0"/>
              <a:t>Kan noe av det som lages være noe vi ønsker ALLE brukere skal ha mulighet til å bruke?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800" dirty="0"/>
              <a:t>I hvilke tilfeller skal man få lov til å ha eget design?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800" dirty="0"/>
              <a:t>Hvilke kriterier bruker vi for å avgjøre hvem får eget design?</a:t>
            </a:r>
          </a:p>
          <a:p>
            <a:endParaRPr lang="nb-NO" dirty="0"/>
          </a:p>
          <a:p>
            <a:r>
              <a:rPr lang="nb-NO" b="1" dirty="0"/>
              <a:t>Eksempler: </a:t>
            </a:r>
            <a:r>
              <a:rPr lang="nb-NO" dirty="0"/>
              <a:t>eget banner på toppen, egne farger, dynamiske designelementer som fremhever deler av innhold, osv.</a:t>
            </a:r>
          </a:p>
        </p:txBody>
      </p:sp>
    </p:spTree>
    <p:extLst>
      <p:ext uri="{BB962C8B-B14F-4D97-AF65-F5344CB8AC3E}">
        <p14:creationId xmlns:p14="http://schemas.microsoft.com/office/powerpoint/2010/main" val="2453958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2D4CD5-92A2-17E1-6CAC-B5634B827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8B72565-C4D0-49B4-FE03-623125999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Løsninger</a:t>
            </a:r>
            <a:endParaRPr lang="nb-NO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552F46-0B49-AA1B-F78A-99F11E7A64F8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285875"/>
            <a:ext cx="5489214" cy="4772727"/>
          </a:xfrm>
        </p:spPr>
        <p:txBody>
          <a:bodyPr/>
          <a:lstStyle/>
          <a:p>
            <a:r>
              <a:rPr lang="nb-NO" dirty="0">
                <a:hlinkClick r:id="rId2"/>
              </a:rPr>
              <a:t>Designelementer i Canvas</a:t>
            </a:r>
            <a:r>
              <a:rPr lang="nb-NO" dirty="0"/>
              <a:t> (uio.no)</a:t>
            </a:r>
          </a:p>
          <a:p>
            <a:r>
              <a:rPr lang="nb-NO" dirty="0"/>
              <a:t>Retningslinjer for design i Canvas (kommer, i samarbeid med AKS)</a:t>
            </a:r>
          </a:p>
          <a:p>
            <a:r>
              <a:rPr lang="nb-NO" dirty="0"/>
              <a:t>Regime for å søke om eget design i Canvas (kommer)</a:t>
            </a:r>
          </a:p>
          <a:p>
            <a:r>
              <a:rPr lang="nb-NO" dirty="0"/>
              <a:t>Gjennomgang og vurdering av eksisterende rom med eget design</a:t>
            </a:r>
          </a:p>
        </p:txBody>
      </p:sp>
      <p:pic>
        <p:nvPicPr>
          <p:cNvPr id="10" name="Picture Placeholder 9" descr="Skjermbilde av teksteditoren i Canvas med designelement-nedtrekksmeny og eksempel av to av designelementene.">
            <a:extLst>
              <a:ext uri="{FF2B5EF4-FFF2-40B4-BE49-F238E27FC236}">
                <a16:creationId xmlns:a16="http://schemas.microsoft.com/office/drawing/2014/main" id="{CD18FC68-906F-A525-5E4E-D75EE3E71D90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90"/>
          <a:stretch/>
        </p:blipFill>
        <p:spPr>
          <a:xfrm>
            <a:off x="7679219" y="360045"/>
            <a:ext cx="4152735" cy="5325998"/>
          </a:xfrm>
          <a:ln>
            <a:solidFill>
              <a:schemeClr val="tx1"/>
            </a:solidFill>
          </a:ln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6859B9E-9E2E-321F-507C-9CBFC71F688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err="1"/>
              <a:t>UiO</a:t>
            </a:r>
            <a:r>
              <a:rPr lang="en-US" dirty="0"/>
              <a:t> Canvas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63717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28AA1D-2202-3E15-D853-2A8620231921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F7C8295-21A2-1AA4-8605-BD9A526DB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Overordnede</a:t>
            </a:r>
            <a:r>
              <a:rPr lang="en-US" dirty="0"/>
              <a:t> </a:t>
            </a:r>
            <a:r>
              <a:rPr lang="en-US" dirty="0" err="1"/>
              <a:t>spørsmål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D9CBBEA-9A2B-56F3-F12F-76C084560C9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162050"/>
            <a:ext cx="5489213" cy="489655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err="1"/>
              <a:t>Hvordan</a:t>
            </a:r>
            <a:r>
              <a:rPr lang="en-US" sz="3200" dirty="0"/>
              <a:t> </a:t>
            </a:r>
            <a:r>
              <a:rPr lang="en-US" sz="3200" dirty="0" err="1"/>
              <a:t>kan</a:t>
            </a:r>
            <a:r>
              <a:rPr lang="en-US" sz="3200" dirty="0"/>
              <a:t> vi </a:t>
            </a:r>
            <a:r>
              <a:rPr lang="en-US" sz="3200" dirty="0" err="1"/>
              <a:t>forbedre</a:t>
            </a:r>
            <a:r>
              <a:rPr lang="en-US" sz="3200" dirty="0"/>
              <a:t> Canvas-</a:t>
            </a:r>
            <a:r>
              <a:rPr lang="en-US" sz="3200" dirty="0" err="1"/>
              <a:t>innholdet</a:t>
            </a:r>
            <a:r>
              <a:rPr lang="en-US" sz="3200" dirty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err="1"/>
              <a:t>Hvordan</a:t>
            </a:r>
            <a:r>
              <a:rPr lang="en-US" sz="3200" dirty="0"/>
              <a:t> </a:t>
            </a:r>
            <a:r>
              <a:rPr lang="en-US" sz="3200" dirty="0" err="1"/>
              <a:t>kan</a:t>
            </a:r>
            <a:r>
              <a:rPr lang="en-US" sz="3200" dirty="0"/>
              <a:t> vi </a:t>
            </a:r>
            <a:r>
              <a:rPr lang="en-US" sz="3200" dirty="0" err="1"/>
              <a:t>bedre</a:t>
            </a:r>
            <a:r>
              <a:rPr lang="en-US" sz="3200" dirty="0"/>
              <a:t> </a:t>
            </a:r>
            <a:r>
              <a:rPr lang="en-US" sz="3200" dirty="0" err="1"/>
              <a:t>oppfylle</a:t>
            </a:r>
            <a:r>
              <a:rPr lang="en-US" sz="3200" dirty="0"/>
              <a:t> </a:t>
            </a:r>
            <a:r>
              <a:rPr lang="en-US" sz="3200" dirty="0" err="1"/>
              <a:t>uu-krav</a:t>
            </a:r>
            <a:r>
              <a:rPr lang="en-US" sz="3200" dirty="0"/>
              <a:t>?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nb-NO" sz="3200" b="1" dirty="0"/>
              <a:t>Det handler like mye om å </a:t>
            </a:r>
            <a:r>
              <a:rPr lang="nb-NO" sz="3200" b="1" u="sng" dirty="0"/>
              <a:t>holde tilbake</a:t>
            </a:r>
            <a:r>
              <a:rPr lang="nb-NO" sz="3200" b="1" dirty="0"/>
              <a:t> som det handler om å tilby noe nytt.</a:t>
            </a:r>
          </a:p>
          <a:p>
            <a:pPr marL="0" indent="0">
              <a:buNone/>
            </a:pPr>
            <a:endParaRPr lang="nb-NO" sz="32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5484C37-58CA-F5C4-8D82-CAD68A84D4A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542658"/>
          </a:xfrm>
        </p:spPr>
        <p:txBody>
          <a:bodyPr/>
          <a:lstStyle/>
          <a:p>
            <a:r>
              <a:rPr lang="nb-NO" sz="2400" b="1" dirty="0"/>
              <a:t>Dette gjelder de fleste av løsningene: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23C13E3-2791-FDE1-7103-5416F879E5F1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740457"/>
          </a:xfrm>
        </p:spPr>
        <p:txBody>
          <a:bodyPr/>
          <a:lstStyle/>
          <a:p>
            <a:r>
              <a:rPr lang="nb-NO" dirty="0"/>
              <a:t>Håndtering av script og scriptmanager</a:t>
            </a:r>
          </a:p>
          <a:p>
            <a:r>
              <a:rPr lang="nb-NO" dirty="0"/>
              <a:t>Nye farger og logo</a:t>
            </a:r>
          </a:p>
          <a:p>
            <a:r>
              <a:rPr lang="nb-NO" dirty="0">
                <a:hlinkClick r:id="rId3"/>
              </a:rPr>
              <a:t>Designelementer i Canvas</a:t>
            </a:r>
            <a:r>
              <a:rPr lang="nb-NO" dirty="0"/>
              <a:t> (uio.no)</a:t>
            </a:r>
          </a:p>
          <a:p>
            <a:r>
              <a:rPr lang="nb-NO" dirty="0"/>
              <a:t>Retningslinjer for design i Canvas</a:t>
            </a:r>
          </a:p>
          <a:p>
            <a:r>
              <a:rPr lang="nb-NO" dirty="0"/>
              <a:t>Regime for å søke om eget design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b="1" dirty="0"/>
              <a:t>Et tidligere arbeid hvor disse spørsmålene lå til grunn:</a:t>
            </a:r>
          </a:p>
          <a:p>
            <a:r>
              <a:rPr lang="nb-NO" dirty="0"/>
              <a:t>Utforming av den nye </a:t>
            </a:r>
            <a:r>
              <a:rPr lang="nb-NO" dirty="0">
                <a:hlinkClick r:id="rId4"/>
              </a:rPr>
              <a:t>UiO-</a:t>
            </a:r>
            <a:r>
              <a:rPr lang="nb-NO" dirty="0" err="1">
                <a:hlinkClick r:id="rId4"/>
              </a:rPr>
              <a:t>rommalen</a:t>
            </a:r>
            <a:r>
              <a:rPr lang="nb-NO" dirty="0">
                <a:hlinkClick r:id="rId4"/>
              </a:rPr>
              <a:t> i Canvas</a:t>
            </a:r>
            <a:r>
              <a:rPr lang="nb-NO" dirty="0"/>
              <a:t> (uio.instructure.com)</a:t>
            </a:r>
          </a:p>
        </p:txBody>
      </p:sp>
    </p:spTree>
    <p:extLst>
      <p:ext uri="{BB962C8B-B14F-4D97-AF65-F5344CB8AC3E}">
        <p14:creationId xmlns:p14="http://schemas.microsoft.com/office/powerpoint/2010/main" val="2202253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C76476-033E-3AE4-C908-215D8D976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2F53675-4C91-2C73-CA0A-AABD4D1C4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38400"/>
            <a:ext cx="12192000" cy="1323975"/>
          </a:xfrm>
        </p:spPr>
        <p:txBody>
          <a:bodyPr/>
          <a:lstStyle/>
          <a:p>
            <a:pPr algn="ctr"/>
            <a:r>
              <a:rPr lang="nb-NO" sz="7200" dirty="0">
                <a:latin typeface="Segoe UI Emoji" panose="020B0502040204020203" pitchFamily="34" charset="0"/>
                <a:ea typeface="Segoe UI Emoji" panose="020B0502040204020203" pitchFamily="34" charset="0"/>
                <a:sym typeface="Wingdings" panose="05000000000000000000" pitchFamily="2" charset="2"/>
              </a:rPr>
              <a:t>👋 </a:t>
            </a:r>
            <a:r>
              <a:rPr lang="en-US" sz="7200" dirty="0" err="1"/>
              <a:t>Takk</a:t>
            </a:r>
            <a:r>
              <a:rPr lang="en-US" sz="7200" dirty="0"/>
              <a:t> for meg!</a:t>
            </a:r>
            <a:endParaRPr lang="nb-NO" sz="7200" dirty="0"/>
          </a:p>
        </p:txBody>
      </p:sp>
    </p:spTree>
    <p:extLst>
      <p:ext uri="{BB962C8B-B14F-4D97-AF65-F5344CB8AC3E}">
        <p14:creationId xmlns:p14="http://schemas.microsoft.com/office/powerpoint/2010/main" val="14359171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customXml/itemProps2.xml><?xml version="1.0" encoding="utf-8"?>
<ds:datastoreItem xmlns:ds="http://schemas.openxmlformats.org/officeDocument/2006/customXml" ds:itemID="{C72580FF-7F01-4AAE-8F7B-56E7B47502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4215</TotalTime>
  <Words>655</Words>
  <Application>Microsoft Office PowerPoint</Application>
  <PresentationFormat>Widescreen</PresentationFormat>
  <Paragraphs>77</Paragraphs>
  <Slides>11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Arial, sans-serif</vt:lpstr>
      <vt:lpstr>Calibri</vt:lpstr>
      <vt:lpstr>Segoe UI Emoji</vt:lpstr>
      <vt:lpstr>Wingdings</vt:lpstr>
      <vt:lpstr>Office Theme</vt:lpstr>
      <vt:lpstr>think-cell Slide</vt:lpstr>
      <vt:lpstr>Bedre design i Canvas</vt:lpstr>
      <vt:lpstr>En “prosess” basert på spørsmål</vt:lpstr>
      <vt:lpstr>Hvordan kan vi forenkle arbeidet med Javascript?</vt:lpstr>
      <vt:lpstr>Løsninger for å forenkle Javascript</vt:lpstr>
      <vt:lpstr>Da kom det et nytt spørsmål</vt:lpstr>
      <vt:lpstr>Løsning for å få oppdatert logo og farger</vt:lpstr>
      <vt:lpstr>Temaeditoren inne i Canvas</vt:lpstr>
      <vt:lpstr>Flere nye spørsmål</vt:lpstr>
      <vt:lpstr>Løsninger</vt:lpstr>
      <vt:lpstr>Overordnede spørsmål</vt:lpstr>
      <vt:lpstr>👋 Takk for meg!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Bedre design i Canvas</dc:title>
  <dc:creator>Darrin Joseph Corbin</dc:creator>
  <cp:lastModifiedBy>Darrin Joseph Corbin</cp:lastModifiedBy>
  <cp:revision>10</cp:revision>
  <dcterms:created xsi:type="dcterms:W3CDTF">2024-08-23T10:59:50Z</dcterms:created>
  <dcterms:modified xsi:type="dcterms:W3CDTF">2024-08-26T09:17:51Z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