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7"/>
  </p:handoutMasterIdLst>
  <p:sldIdLst>
    <p:sldId id="256" r:id="rId2"/>
    <p:sldId id="257" r:id="rId3"/>
    <p:sldId id="261" r:id="rId4"/>
    <p:sldId id="262" r:id="rId5"/>
    <p:sldId id="263" r:id="rId6"/>
  </p:sldIdLst>
  <p:sldSz cx="9144000" cy="6858000" type="screen4x3"/>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4" autoAdjust="0"/>
    <p:restoredTop sz="94660"/>
  </p:normalViewPr>
  <p:slideViewPr>
    <p:cSldViewPr>
      <p:cViewPr varScale="1">
        <p:scale>
          <a:sx n="70" d="100"/>
          <a:sy n="70" d="100"/>
        </p:scale>
        <p:origin x="-42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0936"/>
          </a:xfrm>
          <a:prstGeom prst="rect">
            <a:avLst/>
          </a:prstGeom>
        </p:spPr>
        <p:txBody>
          <a:bodyPr vert="horz" lIns="96606" tIns="48303" rIns="96606" bIns="48303" rtlCol="0"/>
          <a:lstStyle>
            <a:lvl1pPr algn="l">
              <a:defRPr sz="1300"/>
            </a:lvl1pPr>
          </a:lstStyle>
          <a:p>
            <a:endParaRPr lang="en-US"/>
          </a:p>
        </p:txBody>
      </p:sp>
      <p:sp>
        <p:nvSpPr>
          <p:cNvPr id="3" name="Date Placeholder 2"/>
          <p:cNvSpPr>
            <a:spLocks noGrp="1"/>
          </p:cNvSpPr>
          <p:nvPr>
            <p:ph type="dt" sz="quarter" idx="1"/>
          </p:nvPr>
        </p:nvSpPr>
        <p:spPr>
          <a:xfrm>
            <a:off x="3901698" y="0"/>
            <a:ext cx="2984871" cy="500936"/>
          </a:xfrm>
          <a:prstGeom prst="rect">
            <a:avLst/>
          </a:prstGeom>
        </p:spPr>
        <p:txBody>
          <a:bodyPr vert="horz" lIns="96606" tIns="48303" rIns="96606" bIns="48303" rtlCol="0"/>
          <a:lstStyle>
            <a:lvl1pPr algn="r">
              <a:defRPr sz="1300"/>
            </a:lvl1pPr>
          </a:lstStyle>
          <a:p>
            <a:fld id="{49468CA9-7B66-4168-92B7-8940B048DA67}" type="datetimeFigureOut">
              <a:rPr lang="en-US" smtClean="0"/>
              <a:t>2/17/2016</a:t>
            </a:fld>
            <a:endParaRPr lang="en-US"/>
          </a:p>
        </p:txBody>
      </p:sp>
      <p:sp>
        <p:nvSpPr>
          <p:cNvPr id="4" name="Footer Placeholder 3"/>
          <p:cNvSpPr>
            <a:spLocks noGrp="1"/>
          </p:cNvSpPr>
          <p:nvPr>
            <p:ph type="ftr" sz="quarter" idx="2"/>
          </p:nvPr>
        </p:nvSpPr>
        <p:spPr>
          <a:xfrm>
            <a:off x="0" y="9516038"/>
            <a:ext cx="2984871" cy="500936"/>
          </a:xfrm>
          <a:prstGeom prst="rect">
            <a:avLst/>
          </a:prstGeom>
        </p:spPr>
        <p:txBody>
          <a:bodyPr vert="horz" lIns="96606" tIns="48303" rIns="96606" bIns="48303" rtlCol="0" anchor="b"/>
          <a:lstStyle>
            <a:lvl1pPr algn="l">
              <a:defRPr sz="1300"/>
            </a:lvl1pPr>
          </a:lstStyle>
          <a:p>
            <a:endParaRPr lang="en-US"/>
          </a:p>
        </p:txBody>
      </p:sp>
      <p:sp>
        <p:nvSpPr>
          <p:cNvPr id="5" name="Slide Number Placeholder 4"/>
          <p:cNvSpPr>
            <a:spLocks noGrp="1"/>
          </p:cNvSpPr>
          <p:nvPr>
            <p:ph type="sldNum" sz="quarter" idx="3"/>
          </p:nvPr>
        </p:nvSpPr>
        <p:spPr>
          <a:xfrm>
            <a:off x="3901698" y="9516038"/>
            <a:ext cx="2984871" cy="500936"/>
          </a:xfrm>
          <a:prstGeom prst="rect">
            <a:avLst/>
          </a:prstGeom>
        </p:spPr>
        <p:txBody>
          <a:bodyPr vert="horz" lIns="96606" tIns="48303" rIns="96606" bIns="48303" rtlCol="0" anchor="b"/>
          <a:lstStyle>
            <a:lvl1pPr algn="r">
              <a:defRPr sz="1300"/>
            </a:lvl1pPr>
          </a:lstStyle>
          <a:p>
            <a:fld id="{92781B11-EB9B-4DA0-9E58-05BC16C25A5E}" type="slidenum">
              <a:rPr lang="en-US" smtClean="0"/>
              <a:t>‹#›</a:t>
            </a:fld>
            <a:endParaRPr lang="en-US"/>
          </a:p>
        </p:txBody>
      </p:sp>
    </p:spTree>
    <p:extLst>
      <p:ext uri="{BB962C8B-B14F-4D97-AF65-F5344CB8AC3E}">
        <p14:creationId xmlns:p14="http://schemas.microsoft.com/office/powerpoint/2010/main" val="176219700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3E6E180-B224-412F-81A1-7EFD17A82E72}" type="datetimeFigureOut">
              <a:rPr lang="en-US" smtClean="0"/>
              <a:t>2/17/2016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E41D4-3847-4219-88CC-92633E82CD1D}" type="slidenum">
              <a:rPr lang="en-US" smtClean="0"/>
              <a:t>‹#›</a:t>
            </a:fld>
            <a:endParaRPr lang="en-US"/>
          </a:p>
        </p:txBody>
      </p:sp>
    </p:spTree>
    <p:extLst>
      <p:ext uri="{BB962C8B-B14F-4D97-AF65-F5344CB8AC3E}">
        <p14:creationId xmlns:p14="http://schemas.microsoft.com/office/powerpoint/2010/main" val="543257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E6E180-B224-412F-81A1-7EFD17A82E72}" type="datetimeFigureOut">
              <a:rPr lang="en-US" smtClean="0"/>
              <a:t>2/17/2016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E41D4-3847-4219-88CC-92633E82CD1D}" type="slidenum">
              <a:rPr lang="en-US" smtClean="0"/>
              <a:t>‹#›</a:t>
            </a:fld>
            <a:endParaRPr lang="en-US"/>
          </a:p>
        </p:txBody>
      </p:sp>
    </p:spTree>
    <p:extLst>
      <p:ext uri="{BB962C8B-B14F-4D97-AF65-F5344CB8AC3E}">
        <p14:creationId xmlns:p14="http://schemas.microsoft.com/office/powerpoint/2010/main" val="3887685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E6E180-B224-412F-81A1-7EFD17A82E72}" type="datetimeFigureOut">
              <a:rPr lang="en-US" smtClean="0"/>
              <a:t>2/17/2016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E41D4-3847-4219-88CC-92633E82CD1D}" type="slidenum">
              <a:rPr lang="en-US" smtClean="0"/>
              <a:t>‹#›</a:t>
            </a:fld>
            <a:endParaRPr lang="en-US"/>
          </a:p>
        </p:txBody>
      </p:sp>
    </p:spTree>
    <p:extLst>
      <p:ext uri="{BB962C8B-B14F-4D97-AF65-F5344CB8AC3E}">
        <p14:creationId xmlns:p14="http://schemas.microsoft.com/office/powerpoint/2010/main" val="3244727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3E6E180-B224-412F-81A1-7EFD17A82E72}" type="datetimeFigureOut">
              <a:rPr lang="en-US" smtClean="0"/>
              <a:t>2/17/2016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5E41D4-3847-4219-88CC-92633E82CD1D}" type="slidenum">
              <a:rPr lang="en-US" smtClean="0"/>
              <a:t>‹#›</a:t>
            </a:fld>
            <a:endParaRPr lang="en-US"/>
          </a:p>
        </p:txBody>
      </p:sp>
    </p:spTree>
    <p:extLst>
      <p:ext uri="{BB962C8B-B14F-4D97-AF65-F5344CB8AC3E}">
        <p14:creationId xmlns:p14="http://schemas.microsoft.com/office/powerpoint/2010/main" val="2089051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3E6E180-B224-412F-81A1-7EFD17A82E72}" type="datetimeFigureOut">
              <a:rPr lang="en-US" smtClean="0"/>
              <a:t>2/17/2016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5E41D4-3847-4219-88CC-92633E82CD1D}" type="slidenum">
              <a:rPr lang="en-US" smtClean="0"/>
              <a:t>‹#›</a:t>
            </a:fld>
            <a:endParaRPr lang="en-US"/>
          </a:p>
        </p:txBody>
      </p:sp>
    </p:spTree>
    <p:extLst>
      <p:ext uri="{BB962C8B-B14F-4D97-AF65-F5344CB8AC3E}">
        <p14:creationId xmlns:p14="http://schemas.microsoft.com/office/powerpoint/2010/main" val="2773652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3E6E180-B224-412F-81A1-7EFD17A82E72}" type="datetimeFigureOut">
              <a:rPr lang="en-US" smtClean="0"/>
              <a:t>2/17/2016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5E41D4-3847-4219-88CC-92633E82CD1D}" type="slidenum">
              <a:rPr lang="en-US" smtClean="0"/>
              <a:t>‹#›</a:t>
            </a:fld>
            <a:endParaRPr lang="en-US"/>
          </a:p>
        </p:txBody>
      </p:sp>
    </p:spTree>
    <p:extLst>
      <p:ext uri="{BB962C8B-B14F-4D97-AF65-F5344CB8AC3E}">
        <p14:creationId xmlns:p14="http://schemas.microsoft.com/office/powerpoint/2010/main" val="781666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E6E180-B224-412F-81A1-7EFD17A82E72}" type="datetimeFigureOut">
              <a:rPr lang="en-US" smtClean="0"/>
              <a:t>2/17/2016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5E41D4-3847-4219-88CC-92633E82CD1D}" type="slidenum">
              <a:rPr lang="en-US" smtClean="0"/>
              <a:t>‹#›</a:t>
            </a:fld>
            <a:endParaRPr lang="en-US"/>
          </a:p>
        </p:txBody>
      </p:sp>
    </p:spTree>
    <p:extLst>
      <p:ext uri="{BB962C8B-B14F-4D97-AF65-F5344CB8AC3E}">
        <p14:creationId xmlns:p14="http://schemas.microsoft.com/office/powerpoint/2010/main" val="395850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E6E180-B224-412F-81A1-7EFD17A82E72}" type="datetimeFigureOut">
              <a:rPr lang="en-US" smtClean="0"/>
              <a:t>2/17/2016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5E41D4-3847-4219-88CC-92633E82CD1D}" type="slidenum">
              <a:rPr lang="en-US" smtClean="0"/>
              <a:t>‹#›</a:t>
            </a:fld>
            <a:endParaRPr lang="en-US"/>
          </a:p>
        </p:txBody>
      </p:sp>
    </p:spTree>
    <p:extLst>
      <p:ext uri="{BB962C8B-B14F-4D97-AF65-F5344CB8AC3E}">
        <p14:creationId xmlns:p14="http://schemas.microsoft.com/office/powerpoint/2010/main" val="3482525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E6E180-B224-412F-81A1-7EFD17A82E72}" type="datetimeFigureOut">
              <a:rPr lang="en-US" smtClean="0"/>
              <a:t>2/17/2016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5E41D4-3847-4219-88CC-92633E82CD1D}" type="slidenum">
              <a:rPr lang="en-US" smtClean="0"/>
              <a:t>‹#›</a:t>
            </a:fld>
            <a:endParaRPr lang="en-US"/>
          </a:p>
        </p:txBody>
      </p:sp>
    </p:spTree>
    <p:extLst>
      <p:ext uri="{BB962C8B-B14F-4D97-AF65-F5344CB8AC3E}">
        <p14:creationId xmlns:p14="http://schemas.microsoft.com/office/powerpoint/2010/main" val="635780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E6E180-B224-412F-81A1-7EFD17A82E72}" type="datetimeFigureOut">
              <a:rPr lang="en-US" smtClean="0"/>
              <a:t>2/17/2016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E41D4-3847-4219-88CC-92633E82CD1D}" type="slidenum">
              <a:rPr lang="en-US" smtClean="0"/>
              <a:t>‹#›</a:t>
            </a:fld>
            <a:endParaRPr lang="en-US"/>
          </a:p>
        </p:txBody>
      </p:sp>
    </p:spTree>
    <p:extLst>
      <p:ext uri="{BB962C8B-B14F-4D97-AF65-F5344CB8AC3E}">
        <p14:creationId xmlns:p14="http://schemas.microsoft.com/office/powerpoint/2010/main" val="1194216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E6E180-B224-412F-81A1-7EFD17A82E72}" type="datetimeFigureOut">
              <a:rPr lang="en-US" smtClean="0"/>
              <a:t>2/17/2016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E41D4-3847-4219-88CC-92633E82CD1D}" type="slidenum">
              <a:rPr lang="en-US" smtClean="0"/>
              <a:t>‹#›</a:t>
            </a:fld>
            <a:endParaRPr lang="en-US"/>
          </a:p>
        </p:txBody>
      </p:sp>
    </p:spTree>
    <p:extLst>
      <p:ext uri="{BB962C8B-B14F-4D97-AF65-F5344CB8AC3E}">
        <p14:creationId xmlns:p14="http://schemas.microsoft.com/office/powerpoint/2010/main" val="2494412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E6E180-B224-412F-81A1-7EFD17A82E72}" type="datetimeFigureOut">
              <a:rPr lang="en-US" smtClean="0"/>
              <a:t>2/17/2016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5E41D4-3847-4219-88CC-92633E82CD1D}" type="slidenum">
              <a:rPr lang="en-US" smtClean="0"/>
              <a:t>‹#›</a:t>
            </a:fld>
            <a:endParaRPr lang="en-US"/>
          </a:p>
        </p:txBody>
      </p:sp>
    </p:spTree>
    <p:extLst>
      <p:ext uri="{BB962C8B-B14F-4D97-AF65-F5344CB8AC3E}">
        <p14:creationId xmlns:p14="http://schemas.microsoft.com/office/powerpoint/2010/main" val="3699522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nb-NO" dirty="0" smtClean="0"/>
              <a:t>Revidering av Bachelor i Pedagogikk: allmennpedagogisk søyle</a:t>
            </a:r>
            <a:endParaRPr lang="en-US" dirty="0"/>
          </a:p>
        </p:txBody>
      </p:sp>
      <p:sp>
        <p:nvSpPr>
          <p:cNvPr id="3" name="Subtitle 2"/>
          <p:cNvSpPr>
            <a:spLocks noGrp="1"/>
          </p:cNvSpPr>
          <p:nvPr>
            <p:ph type="subTitle" idx="1"/>
          </p:nvPr>
        </p:nvSpPr>
        <p:spPr/>
        <p:txBody>
          <a:bodyPr/>
          <a:lstStyle/>
          <a:p>
            <a:r>
              <a:rPr lang="nb-NO" dirty="0" smtClean="0"/>
              <a:t>v/Kirsten, Tone, Sophie, Mette, Sten, Harald, Kristinn</a:t>
            </a:r>
            <a:endParaRPr lang="en-US" dirty="0"/>
          </a:p>
        </p:txBody>
      </p:sp>
    </p:spTree>
    <p:extLst>
      <p:ext uri="{BB962C8B-B14F-4D97-AF65-F5344CB8AC3E}">
        <p14:creationId xmlns:p14="http://schemas.microsoft.com/office/powerpoint/2010/main" val="18301041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apezoid 3"/>
          <p:cNvSpPr/>
          <p:nvPr/>
        </p:nvSpPr>
        <p:spPr>
          <a:xfrm rot="10800000">
            <a:off x="1382068" y="1340768"/>
            <a:ext cx="6696744" cy="4608512"/>
          </a:xfrm>
          <a:prstGeom prst="trapezoi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4716016" y="908720"/>
            <a:ext cx="0" cy="5616624"/>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115616" y="3501008"/>
            <a:ext cx="6963196" cy="72008"/>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842920" y="1802139"/>
            <a:ext cx="2448272"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nb-NO" dirty="0" smtClean="0"/>
              <a:t>Demokrati, danning og globalt medborgerskap</a:t>
            </a:r>
          </a:p>
          <a:p>
            <a:endParaRPr lang="nb-NO" dirty="0"/>
          </a:p>
          <a:p>
            <a:endParaRPr lang="en-US" dirty="0"/>
          </a:p>
        </p:txBody>
      </p:sp>
      <p:sp>
        <p:nvSpPr>
          <p:cNvPr id="12" name="TextBox 11"/>
          <p:cNvSpPr txBox="1"/>
          <p:nvPr/>
        </p:nvSpPr>
        <p:spPr>
          <a:xfrm>
            <a:off x="5508104" y="4347529"/>
            <a:ext cx="2448272"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nb-NO" dirty="0" smtClean="0"/>
              <a:t>Kunnskap om barn og unges </a:t>
            </a:r>
            <a:r>
              <a:rPr lang="nb-NO" dirty="0" err="1" smtClean="0"/>
              <a:t>sosialsering</a:t>
            </a:r>
            <a:r>
              <a:rPr lang="nb-NO" dirty="0" smtClean="0"/>
              <a:t> (i og utenfor skolen som danningsarena)</a:t>
            </a:r>
            <a:endParaRPr lang="en-US" dirty="0"/>
          </a:p>
        </p:txBody>
      </p:sp>
      <p:sp>
        <p:nvSpPr>
          <p:cNvPr id="13" name="TextBox 12"/>
          <p:cNvSpPr txBox="1"/>
          <p:nvPr/>
        </p:nvSpPr>
        <p:spPr>
          <a:xfrm>
            <a:off x="1718458" y="4377878"/>
            <a:ext cx="2448272"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nb-NO" dirty="0" smtClean="0"/>
              <a:t>Undervisning</a:t>
            </a:r>
            <a:br>
              <a:rPr lang="nb-NO" dirty="0" smtClean="0"/>
            </a:br>
            <a:r>
              <a:rPr lang="nb-NO" dirty="0" smtClean="0"/>
              <a:t>og læring som intensjonal aktivitet</a:t>
            </a:r>
          </a:p>
          <a:p>
            <a:endParaRPr lang="en-US" dirty="0"/>
          </a:p>
        </p:txBody>
      </p:sp>
      <p:sp>
        <p:nvSpPr>
          <p:cNvPr id="14" name="TextBox 13"/>
          <p:cNvSpPr txBox="1"/>
          <p:nvPr/>
        </p:nvSpPr>
        <p:spPr>
          <a:xfrm>
            <a:off x="971600" y="1663640"/>
            <a:ext cx="2448272" cy="147732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nb-NO" dirty="0" smtClean="0"/>
              <a:t>Utdanningsreformer: historisk og aktuelt</a:t>
            </a:r>
          </a:p>
          <a:p>
            <a:r>
              <a:rPr lang="nb-NO" dirty="0" smtClean="0"/>
              <a:t>Ambisjoner og implikasjoner for pedagogisk virksomhet</a:t>
            </a:r>
            <a:endParaRPr lang="en-US" dirty="0"/>
          </a:p>
        </p:txBody>
      </p:sp>
      <p:sp>
        <p:nvSpPr>
          <p:cNvPr id="15" name="TextBox 14"/>
          <p:cNvSpPr txBox="1"/>
          <p:nvPr/>
        </p:nvSpPr>
        <p:spPr>
          <a:xfrm>
            <a:off x="675250" y="724054"/>
            <a:ext cx="1857785"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nb-NO" b="1" dirty="0" smtClean="0"/>
              <a:t>Ideologi/struktur</a:t>
            </a:r>
            <a:endParaRPr lang="en-US" b="1" dirty="0"/>
          </a:p>
        </p:txBody>
      </p:sp>
      <p:sp>
        <p:nvSpPr>
          <p:cNvPr id="16" name="TextBox 15"/>
          <p:cNvSpPr txBox="1"/>
          <p:nvPr/>
        </p:nvSpPr>
        <p:spPr>
          <a:xfrm>
            <a:off x="6512891" y="738424"/>
            <a:ext cx="3131841"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nb-NO" b="1" dirty="0" smtClean="0"/>
              <a:t>Resultater  (i vid forstand)</a:t>
            </a:r>
            <a:endParaRPr lang="en-US" b="1" dirty="0"/>
          </a:p>
        </p:txBody>
      </p:sp>
      <p:sp>
        <p:nvSpPr>
          <p:cNvPr id="17" name="TextBox 16"/>
          <p:cNvSpPr txBox="1"/>
          <p:nvPr/>
        </p:nvSpPr>
        <p:spPr>
          <a:xfrm>
            <a:off x="3131840" y="6237312"/>
            <a:ext cx="4752528"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nb-NO" b="1" dirty="0" smtClean="0"/>
              <a:t>Individuelle og </a:t>
            </a:r>
            <a:r>
              <a:rPr lang="nb-NO" b="1" dirty="0" err="1" smtClean="0"/>
              <a:t>interaksjonelle</a:t>
            </a:r>
            <a:r>
              <a:rPr lang="nb-NO" b="1" dirty="0" smtClean="0"/>
              <a:t> prosesser</a:t>
            </a:r>
            <a:endParaRPr lang="en-US" b="1" dirty="0"/>
          </a:p>
        </p:txBody>
      </p:sp>
      <p:sp>
        <p:nvSpPr>
          <p:cNvPr id="18" name="TextBox 17"/>
          <p:cNvSpPr txBox="1"/>
          <p:nvPr/>
        </p:nvSpPr>
        <p:spPr>
          <a:xfrm>
            <a:off x="3326283" y="3441379"/>
            <a:ext cx="4752528"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nb-NO" b="1" dirty="0" err="1" smtClean="0"/>
              <a:t>Organisasjonelle</a:t>
            </a:r>
            <a:r>
              <a:rPr lang="nb-NO" b="1" dirty="0" smtClean="0"/>
              <a:t> prosesser</a:t>
            </a:r>
            <a:endParaRPr lang="en-US" b="1" dirty="0"/>
          </a:p>
        </p:txBody>
      </p:sp>
      <p:sp>
        <p:nvSpPr>
          <p:cNvPr id="19" name="TextBox 18"/>
          <p:cNvSpPr txBox="1"/>
          <p:nvPr/>
        </p:nvSpPr>
        <p:spPr>
          <a:xfrm>
            <a:off x="2627784" y="976696"/>
            <a:ext cx="4752528"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nb-NO" b="1" dirty="0" smtClean="0"/>
              <a:t>Institusjonelle og samfunnsmessige prosesser</a:t>
            </a:r>
            <a:endParaRPr lang="en-US" b="1" dirty="0"/>
          </a:p>
        </p:txBody>
      </p:sp>
    </p:spTree>
    <p:extLst>
      <p:ext uri="{BB962C8B-B14F-4D97-AF65-F5344CB8AC3E}">
        <p14:creationId xmlns:p14="http://schemas.microsoft.com/office/powerpoint/2010/main" val="11410627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b="1" dirty="0"/>
              <a:t>PEDAGOGIKK, UTDANNING OG </a:t>
            </a:r>
            <a:r>
              <a:rPr lang="nb-NO" b="1" dirty="0" smtClean="0"/>
              <a:t>OPPVEKST</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nb-NO" sz="2800" dirty="0"/>
              <a:t>Dagens utdanningssystem tilbyr barn og ungdom ressurser og utviklingsmuligheter som tidligere generasjoner ikke kunne forestille seg. Samtidig </a:t>
            </a:r>
            <a:r>
              <a:rPr lang="nb-NO" sz="2800" dirty="0" smtClean="0"/>
              <a:t>organiserer skolen </a:t>
            </a:r>
            <a:r>
              <a:rPr lang="nb-NO" sz="2800" dirty="0"/>
              <a:t>og andre institusjoner </a:t>
            </a:r>
            <a:r>
              <a:rPr lang="nb-NO" sz="2800" dirty="0" smtClean="0"/>
              <a:t>en </a:t>
            </a:r>
            <a:r>
              <a:rPr lang="nb-NO" sz="2800" dirty="0"/>
              <a:t>mye større del av livet enn tidligere. I denne søylen studerer du ulike sider ved utdanning, blant annet: hvordan det er å være deltaker i et stort utdanningssystem; hva målene med utdanning kan eller bør være; endringer i utdanning og oppvekst over tid; hvordan migrasjon og andre internasjonale forhold påvirker vårt eget utdanningssystem, og hvordan skolen som arena fungerer. Vi utforsker området ved hjelp av både normative, historiske, teoretiske og empiriske perspektiver</a:t>
            </a:r>
            <a:r>
              <a:rPr lang="nb-NO" sz="2800" dirty="0" smtClean="0"/>
              <a:t>.</a:t>
            </a:r>
            <a:endParaRPr lang="en-US" sz="2800" dirty="0"/>
          </a:p>
        </p:txBody>
      </p:sp>
    </p:spTree>
    <p:extLst>
      <p:ext uri="{BB962C8B-B14F-4D97-AF65-F5344CB8AC3E}">
        <p14:creationId xmlns:p14="http://schemas.microsoft.com/office/powerpoint/2010/main" val="14712900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b="1" dirty="0"/>
              <a:t>Skolen som </a:t>
            </a:r>
            <a:r>
              <a:rPr lang="nb-NO" b="1" dirty="0" smtClean="0"/>
              <a:t>danningsarena</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nb-NO" dirty="0"/>
              <a:t>Dette emnet gir deg innsikt i samfunnsteoretiske og didaktiske perspektiver på skole og utdanning. Fokus rettes mot utdanningspolitikk og reformarbeid på lokalt, nasjonalt og overnasjonalt nivå. I emnet studerer du profesjonelle og politiske aspekter ved skolen som danningsarena slik de uttrykkes gjennom tekster, teknologi og lokale praksiser. Sentrale begreper er utdanning, opplæring, undervisning, danning og demokrati. I studiet arbeider du med faglitteratur, utdanningspolitiske dokumenter og empiriske undersøkelser som omhandler historiske utviklingslinjer og «det siste nye» i reformfeltet. </a:t>
            </a:r>
            <a:endParaRPr lang="en-US" dirty="0"/>
          </a:p>
          <a:p>
            <a:pPr marL="0" indent="0">
              <a:buNone/>
            </a:pPr>
            <a:r>
              <a:rPr lang="en-US" dirty="0" err="1"/>
              <a:t>Emnet</a:t>
            </a:r>
            <a:r>
              <a:rPr lang="en-US" dirty="0"/>
              <a:t> </a:t>
            </a:r>
            <a:r>
              <a:rPr lang="en-US" dirty="0" err="1"/>
              <a:t>gir</a:t>
            </a:r>
            <a:r>
              <a:rPr lang="en-US" dirty="0"/>
              <a:t> </a:t>
            </a:r>
            <a:r>
              <a:rPr lang="en-US" dirty="0" err="1"/>
              <a:t>innsikt</a:t>
            </a:r>
            <a:r>
              <a:rPr lang="en-US" dirty="0"/>
              <a:t> i</a:t>
            </a:r>
            <a:r>
              <a:rPr lang="en-US" dirty="0" smtClean="0"/>
              <a:t> </a:t>
            </a:r>
            <a:r>
              <a:rPr lang="en-US" dirty="0" err="1" smtClean="0"/>
              <a:t>teoretiske</a:t>
            </a:r>
            <a:r>
              <a:rPr lang="en-US" dirty="0" smtClean="0"/>
              <a:t> </a:t>
            </a:r>
            <a:r>
              <a:rPr lang="en-US" dirty="0" err="1"/>
              <a:t>begreper</a:t>
            </a:r>
            <a:r>
              <a:rPr lang="en-US" dirty="0"/>
              <a:t> </a:t>
            </a:r>
            <a:r>
              <a:rPr lang="en-US" dirty="0" err="1"/>
              <a:t>og</a:t>
            </a:r>
            <a:r>
              <a:rPr lang="en-US" dirty="0"/>
              <a:t> </a:t>
            </a:r>
            <a:r>
              <a:rPr lang="en-US" dirty="0" err="1"/>
              <a:t>empiriske</a:t>
            </a:r>
            <a:r>
              <a:rPr lang="en-US" dirty="0"/>
              <a:t> studier </a:t>
            </a:r>
            <a:r>
              <a:rPr lang="en-US" dirty="0" err="1"/>
              <a:t>som</a:t>
            </a:r>
            <a:r>
              <a:rPr lang="en-US" dirty="0"/>
              <a:t> </a:t>
            </a:r>
            <a:r>
              <a:rPr lang="en-US" dirty="0" err="1"/>
              <a:t>belyser</a:t>
            </a:r>
            <a:r>
              <a:rPr lang="en-US" dirty="0"/>
              <a:t> </a:t>
            </a:r>
            <a:r>
              <a:rPr lang="en-US" dirty="0" err="1"/>
              <a:t>ulike</a:t>
            </a:r>
            <a:r>
              <a:rPr lang="en-US" dirty="0"/>
              <a:t> sider </a:t>
            </a:r>
            <a:r>
              <a:rPr lang="en-US" dirty="0" err="1"/>
              <a:t>ved</a:t>
            </a:r>
            <a:r>
              <a:rPr lang="en-US" dirty="0"/>
              <a:t> </a:t>
            </a:r>
            <a:r>
              <a:rPr lang="en-US" dirty="0" err="1"/>
              <a:t>skolen</a:t>
            </a:r>
            <a:r>
              <a:rPr lang="en-US" dirty="0"/>
              <a:t> </a:t>
            </a:r>
            <a:r>
              <a:rPr lang="en-US" dirty="0" err="1"/>
              <a:t>som</a:t>
            </a:r>
            <a:r>
              <a:rPr lang="en-US" dirty="0"/>
              <a:t> </a:t>
            </a:r>
            <a:r>
              <a:rPr lang="en-US" dirty="0" err="1"/>
              <a:t>sted</a:t>
            </a:r>
            <a:r>
              <a:rPr lang="en-US" dirty="0"/>
              <a:t> for </a:t>
            </a:r>
            <a:r>
              <a:rPr lang="en-US" dirty="0" err="1"/>
              <a:t>opplæring</a:t>
            </a:r>
            <a:r>
              <a:rPr lang="en-US" dirty="0"/>
              <a:t> </a:t>
            </a:r>
            <a:r>
              <a:rPr lang="en-US" dirty="0" err="1"/>
              <a:t>og</a:t>
            </a:r>
            <a:r>
              <a:rPr lang="en-US" dirty="0"/>
              <a:t> </a:t>
            </a:r>
            <a:r>
              <a:rPr lang="en-US" dirty="0" err="1"/>
              <a:t>undervisning</a:t>
            </a:r>
            <a:r>
              <a:rPr lang="en-US" dirty="0"/>
              <a:t>. </a:t>
            </a:r>
            <a:r>
              <a:rPr lang="en-US" dirty="0" err="1"/>
              <a:t>Målet</a:t>
            </a:r>
            <a:r>
              <a:rPr lang="en-US" dirty="0"/>
              <a:t> </a:t>
            </a:r>
            <a:r>
              <a:rPr lang="en-US" dirty="0" err="1"/>
              <a:t>er</a:t>
            </a:r>
            <a:r>
              <a:rPr lang="en-US" dirty="0"/>
              <a:t> å </a:t>
            </a:r>
            <a:r>
              <a:rPr lang="en-US" dirty="0" err="1"/>
              <a:t>gjøre</a:t>
            </a:r>
            <a:r>
              <a:rPr lang="en-US" dirty="0"/>
              <a:t> </a:t>
            </a:r>
            <a:r>
              <a:rPr lang="en-US" dirty="0" err="1"/>
              <a:t>deg</a:t>
            </a:r>
            <a:r>
              <a:rPr lang="en-US" dirty="0"/>
              <a:t> </a:t>
            </a:r>
            <a:r>
              <a:rPr lang="en-US" dirty="0" err="1"/>
              <a:t>i</a:t>
            </a:r>
            <a:r>
              <a:rPr lang="en-US" dirty="0"/>
              <a:t> stand </a:t>
            </a:r>
            <a:r>
              <a:rPr lang="en-US" dirty="0" err="1"/>
              <a:t>til</a:t>
            </a:r>
            <a:r>
              <a:rPr lang="en-US" dirty="0"/>
              <a:t> å </a:t>
            </a:r>
            <a:r>
              <a:rPr lang="en-US" dirty="0" err="1"/>
              <a:t>anvende</a:t>
            </a:r>
            <a:r>
              <a:rPr lang="en-US" dirty="0"/>
              <a:t> </a:t>
            </a:r>
            <a:r>
              <a:rPr lang="en-US" dirty="0" err="1"/>
              <a:t>teoretiske</a:t>
            </a:r>
            <a:r>
              <a:rPr lang="en-US" dirty="0"/>
              <a:t> </a:t>
            </a:r>
            <a:r>
              <a:rPr lang="en-US" dirty="0" err="1"/>
              <a:t>modeller</a:t>
            </a:r>
            <a:r>
              <a:rPr lang="en-US" dirty="0"/>
              <a:t> </a:t>
            </a:r>
            <a:r>
              <a:rPr lang="en-US" dirty="0" err="1"/>
              <a:t>og</a:t>
            </a:r>
            <a:r>
              <a:rPr lang="en-US" dirty="0"/>
              <a:t> </a:t>
            </a:r>
            <a:r>
              <a:rPr lang="en-US" dirty="0" err="1"/>
              <a:t>begreper</a:t>
            </a:r>
            <a:r>
              <a:rPr lang="en-US" dirty="0"/>
              <a:t> </a:t>
            </a:r>
            <a:r>
              <a:rPr lang="en-US" dirty="0" err="1"/>
              <a:t>som</a:t>
            </a:r>
            <a:r>
              <a:rPr lang="en-US" dirty="0"/>
              <a:t> </a:t>
            </a:r>
            <a:r>
              <a:rPr lang="en-US" dirty="0" err="1"/>
              <a:t>verktøy</a:t>
            </a:r>
            <a:r>
              <a:rPr lang="en-US" dirty="0"/>
              <a:t> for å </a:t>
            </a:r>
            <a:r>
              <a:rPr lang="en-US" dirty="0" err="1"/>
              <a:t>analysere</a:t>
            </a:r>
            <a:r>
              <a:rPr lang="en-US" dirty="0"/>
              <a:t> </a:t>
            </a:r>
            <a:r>
              <a:rPr lang="en-US" dirty="0" err="1"/>
              <a:t>forholdet</a:t>
            </a:r>
            <a:r>
              <a:rPr lang="en-US" dirty="0"/>
              <a:t> </a:t>
            </a:r>
            <a:r>
              <a:rPr lang="en-US" dirty="0" err="1"/>
              <a:t>mellom</a:t>
            </a:r>
            <a:r>
              <a:rPr lang="en-US" dirty="0"/>
              <a:t> </a:t>
            </a:r>
            <a:r>
              <a:rPr lang="en-US" dirty="0" err="1"/>
              <a:t>politikk</a:t>
            </a:r>
            <a:r>
              <a:rPr lang="en-US" dirty="0"/>
              <a:t> </a:t>
            </a:r>
            <a:r>
              <a:rPr lang="en-US" dirty="0" err="1"/>
              <a:t>og</a:t>
            </a:r>
            <a:r>
              <a:rPr lang="en-US" dirty="0"/>
              <a:t> </a:t>
            </a:r>
            <a:r>
              <a:rPr lang="en-US" dirty="0" err="1"/>
              <a:t>praksis</a:t>
            </a:r>
            <a:r>
              <a:rPr lang="en-US" dirty="0"/>
              <a:t> </a:t>
            </a:r>
            <a:r>
              <a:rPr lang="en-US" dirty="0" err="1"/>
              <a:t>og</a:t>
            </a:r>
            <a:r>
              <a:rPr lang="en-US" dirty="0"/>
              <a:t> </a:t>
            </a:r>
            <a:r>
              <a:rPr lang="en-US" dirty="0" err="1"/>
              <a:t>til</a:t>
            </a:r>
            <a:r>
              <a:rPr lang="en-US" dirty="0"/>
              <a:t> å </a:t>
            </a:r>
            <a:r>
              <a:rPr lang="en-US" dirty="0" err="1"/>
              <a:t>drøfte</a:t>
            </a:r>
            <a:r>
              <a:rPr lang="en-US" dirty="0"/>
              <a:t> normative </a:t>
            </a:r>
            <a:r>
              <a:rPr lang="en-US" dirty="0" err="1"/>
              <a:t>og</a:t>
            </a:r>
            <a:r>
              <a:rPr lang="en-US" dirty="0"/>
              <a:t> </a:t>
            </a:r>
            <a:r>
              <a:rPr lang="en-US" dirty="0" err="1"/>
              <a:t>empiriske</a:t>
            </a:r>
            <a:r>
              <a:rPr lang="en-US" dirty="0"/>
              <a:t> </a:t>
            </a:r>
            <a:r>
              <a:rPr lang="en-US" dirty="0" err="1"/>
              <a:t>spørsmål</a:t>
            </a:r>
            <a:r>
              <a:rPr lang="en-US" dirty="0"/>
              <a:t> </a:t>
            </a:r>
            <a:r>
              <a:rPr lang="en-US" dirty="0" err="1"/>
              <a:t>forbundet</a:t>
            </a:r>
            <a:r>
              <a:rPr lang="en-US" dirty="0"/>
              <a:t> med </a:t>
            </a:r>
            <a:r>
              <a:rPr lang="en-US" dirty="0" err="1"/>
              <a:t>opplæring</a:t>
            </a:r>
            <a:r>
              <a:rPr lang="en-US" dirty="0"/>
              <a:t> </a:t>
            </a:r>
            <a:r>
              <a:rPr lang="en-US" dirty="0" err="1"/>
              <a:t>og</a:t>
            </a:r>
            <a:r>
              <a:rPr lang="en-US" dirty="0"/>
              <a:t> </a:t>
            </a:r>
            <a:r>
              <a:rPr lang="en-US" dirty="0" err="1"/>
              <a:t>danning</a:t>
            </a:r>
            <a:r>
              <a:rPr lang="en-US" dirty="0"/>
              <a:t> </a:t>
            </a:r>
            <a:r>
              <a:rPr lang="en-US" dirty="0" err="1"/>
              <a:t>i</a:t>
            </a:r>
            <a:r>
              <a:rPr lang="en-US" dirty="0"/>
              <a:t> </a:t>
            </a:r>
            <a:r>
              <a:rPr lang="en-US" dirty="0" err="1"/>
              <a:t>vår</a:t>
            </a:r>
            <a:r>
              <a:rPr lang="en-US" dirty="0"/>
              <a:t> </a:t>
            </a:r>
            <a:r>
              <a:rPr lang="en-US" dirty="0" err="1"/>
              <a:t>tid</a:t>
            </a:r>
            <a:r>
              <a:rPr lang="en-US" dirty="0"/>
              <a:t>. </a:t>
            </a:r>
          </a:p>
        </p:txBody>
      </p:sp>
    </p:spTree>
    <p:extLst>
      <p:ext uri="{BB962C8B-B14F-4D97-AF65-F5344CB8AC3E}">
        <p14:creationId xmlns:p14="http://schemas.microsoft.com/office/powerpoint/2010/main" val="24857142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b="1" dirty="0"/>
              <a:t>Barn og ungdom – oppvekst og opplæring </a:t>
            </a:r>
            <a:endParaRPr lang="en-US" dirty="0"/>
          </a:p>
        </p:txBody>
      </p:sp>
      <p:sp>
        <p:nvSpPr>
          <p:cNvPr id="3" name="Content Placeholder 2"/>
          <p:cNvSpPr>
            <a:spLocks noGrp="1"/>
          </p:cNvSpPr>
          <p:nvPr>
            <p:ph idx="1"/>
          </p:nvPr>
        </p:nvSpPr>
        <p:spPr>
          <a:xfrm>
            <a:off x="457200" y="1600200"/>
            <a:ext cx="8229600" cy="5257800"/>
          </a:xfrm>
        </p:spPr>
        <p:txBody>
          <a:bodyPr>
            <a:normAutofit fontScale="47500" lnSpcReduction="20000"/>
          </a:bodyPr>
          <a:lstStyle/>
          <a:p>
            <a:pPr marL="0" indent="0">
              <a:buNone/>
            </a:pPr>
            <a:r>
              <a:rPr lang="nb-NO" sz="4000" dirty="0"/>
              <a:t>Dette emnet tar for seg sentrale sider ved barn og unges oppvekst og utdanningsløp i dagens samfunn. Sentralt i emnet er det å belyse grunnoppgaver der skole på samme tid skal være for alle og bidrar til forskjeller gjennom vurderinger av prestasjoner. Viktige nye trekk emnet tar opp er omfattende institusjonalisering av sosialisering og intensivering av foreldreskap, og utvikling av sosiale og teknologiske arenaer som gir barn og unge frirom utenfor tradisjonelle sosialiseringsarenaer. Oppvekst og utdanningsmønstre vil forstås i lys av sosiale strukturer og identiteter knyttet til etnisitet, kjønn, sosial bakgrunn og seksuell orientering.  Sentrale delområder og begreper er sosialisering og identitet, migrasjon, pedagogiske institusjoner, fellesskole, kvalifisering, meritokrati, marginalisering. </a:t>
            </a:r>
            <a:endParaRPr lang="en-US" sz="4000" dirty="0"/>
          </a:p>
          <a:p>
            <a:pPr marL="0" indent="0">
              <a:buNone/>
            </a:pPr>
            <a:endParaRPr lang="en-US" sz="4000" dirty="0"/>
          </a:p>
          <a:p>
            <a:pPr marL="0" indent="0">
              <a:buNone/>
            </a:pPr>
            <a:r>
              <a:rPr lang="nb-NO" sz="4000" dirty="0"/>
              <a:t>Emnet gir innsikt i teoretiske begreper og empiriske studier om skole og utdanningens konsekvenser for barn og unges sosialisering og oppvekst, og for samspillet mellom skole, familie, fritidsarenaer og ny teknologi. Videre studerer du endringer i utdanningsmønstre og skoletradisjoner som preger dagens utdanningssystem i Norge. Målet er å gjøre deg i stand til å anvende kunnskaper fra emnet til å forstå aktuelle trekk ved oppvekstmiljø og pedagogiske institusjoner</a:t>
            </a:r>
            <a:r>
              <a:rPr lang="nb-NO" sz="4000" dirty="0" smtClean="0"/>
              <a:t>.</a:t>
            </a:r>
            <a:endParaRPr lang="en-US" sz="4000" dirty="0"/>
          </a:p>
        </p:txBody>
      </p:sp>
    </p:spTree>
    <p:extLst>
      <p:ext uri="{BB962C8B-B14F-4D97-AF65-F5344CB8AC3E}">
        <p14:creationId xmlns:p14="http://schemas.microsoft.com/office/powerpoint/2010/main" val="24857142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TotalTime>
  <Words>542</Words>
  <Application>Microsoft Office PowerPoint</Application>
  <PresentationFormat>On-screen Show (4:3)</PresentationFormat>
  <Paragraphs>21</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Revidering av Bachelor i Pedagogikk: allmennpedagogisk søyle</vt:lpstr>
      <vt:lpstr>PowerPoint Presentation</vt:lpstr>
      <vt:lpstr>PEDAGOGIKK, UTDANNING OG OPPVEKST</vt:lpstr>
      <vt:lpstr>Skolen som danningsarena</vt:lpstr>
      <vt:lpstr>Barn og ungdom – oppvekst og opplæring </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Revidering av Bachelor i Pedagogikk: allmennpedagogisk søyle</dc:title>
  <dc:creator>Kirsten Sivesind</dc:creator>
  <cp:lastModifiedBy>Kirsten Sivesind</cp:lastModifiedBy>
  <cp:revision>15</cp:revision>
  <cp:lastPrinted>2016-02-14T22:02:51Z</cp:lastPrinted>
  <dcterms:created xsi:type="dcterms:W3CDTF">2015-12-04T10:17:00Z</dcterms:created>
  <dcterms:modified xsi:type="dcterms:W3CDTF">2016-02-17T09:19:42Z</dcterms:modified>
</cp:coreProperties>
</file>