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35"/>
  </p:notesMasterIdLst>
  <p:handoutMasterIdLst>
    <p:handoutMasterId r:id="rId36"/>
  </p:handoutMasterIdLst>
  <p:sldIdLst>
    <p:sldId id="256" r:id="rId2"/>
    <p:sldId id="261" r:id="rId3"/>
    <p:sldId id="262" r:id="rId4"/>
    <p:sldId id="263" r:id="rId5"/>
    <p:sldId id="299" r:id="rId6"/>
    <p:sldId id="316" r:id="rId7"/>
    <p:sldId id="311" r:id="rId8"/>
    <p:sldId id="301" r:id="rId9"/>
    <p:sldId id="281" r:id="rId10"/>
    <p:sldId id="290" r:id="rId11"/>
    <p:sldId id="293" r:id="rId12"/>
    <p:sldId id="312" r:id="rId13"/>
    <p:sldId id="276" r:id="rId14"/>
    <p:sldId id="291" r:id="rId15"/>
    <p:sldId id="300" r:id="rId16"/>
    <p:sldId id="267" r:id="rId17"/>
    <p:sldId id="283" r:id="rId18"/>
    <p:sldId id="285" r:id="rId19"/>
    <p:sldId id="286" r:id="rId20"/>
    <p:sldId id="303" r:id="rId21"/>
    <p:sldId id="315" r:id="rId22"/>
    <p:sldId id="302" r:id="rId23"/>
    <p:sldId id="310" r:id="rId24"/>
    <p:sldId id="288" r:id="rId25"/>
    <p:sldId id="287" r:id="rId26"/>
    <p:sldId id="314" r:id="rId27"/>
    <p:sldId id="313" r:id="rId28"/>
    <p:sldId id="304" r:id="rId29"/>
    <p:sldId id="306" r:id="rId30"/>
    <p:sldId id="295" r:id="rId31"/>
    <p:sldId id="309" r:id="rId32"/>
    <p:sldId id="298" r:id="rId33"/>
    <p:sldId id="317" r:id="rId34"/>
  </p:sldIdLst>
  <p:sldSz cx="9144000" cy="5145088"/>
  <p:notesSz cx="6794500" cy="99314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3F1"/>
    <a:srgbClr val="FDBFBF"/>
    <a:srgbClr val="F1F1F0"/>
    <a:srgbClr val="CCCBCA"/>
    <a:srgbClr val="76777B"/>
    <a:srgbClr val="C7C1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3" autoAdjust="0"/>
    <p:restoredTop sz="52675" autoAdjust="0"/>
  </p:normalViewPr>
  <p:slideViewPr>
    <p:cSldViewPr snapToGrid="0">
      <p:cViewPr varScale="1">
        <p:scale>
          <a:sx n="91" d="100"/>
          <a:sy n="91" d="100"/>
        </p:scale>
        <p:origin x="2046" y="78"/>
      </p:cViewPr>
      <p:guideLst/>
    </p:cSldViewPr>
  </p:slideViewPr>
  <p:notesTextViewPr>
    <p:cViewPr>
      <p:scale>
        <a:sx n="1" d="1"/>
        <a:sy n="1" d="1"/>
      </p:scale>
      <p:origin x="0" y="0"/>
    </p:cViewPr>
  </p:notesTextViewPr>
  <p:notesViewPr>
    <p:cSldViewPr snapToGrid="0">
      <p:cViewPr varScale="1">
        <p:scale>
          <a:sx n="101" d="100"/>
          <a:sy n="101" d="100"/>
        </p:scale>
        <p:origin x="3533"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B78F2518-4BC8-40AB-8673-D13D6E710EA2}" type="datetimeFigureOut">
              <a:rPr lang="nb-NO" smtClean="0"/>
              <a:t>12.06.2019</a:t>
            </a:fld>
            <a:endParaRPr lang="nb-NO"/>
          </a:p>
        </p:txBody>
      </p:sp>
      <p:sp>
        <p:nvSpPr>
          <p:cNvPr id="4" name="Footer Placeholder 3"/>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4E3755D9-1EA7-4265-8EBE-3BAC92BC489F}" type="slidenum">
              <a:rPr lang="nb-NO" smtClean="0"/>
              <a:t>‹#›</a:t>
            </a:fld>
            <a:endParaRPr lang="nb-NO"/>
          </a:p>
        </p:txBody>
      </p:sp>
    </p:spTree>
    <p:extLst>
      <p:ext uri="{BB962C8B-B14F-4D97-AF65-F5344CB8AC3E}">
        <p14:creationId xmlns:p14="http://schemas.microsoft.com/office/powerpoint/2010/main" val="465494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A1626B28-05F7-4B9A-886D-4BC25C4DD1A3}" type="datetimeFigureOut">
              <a:rPr lang="nb-NO" smtClean="0"/>
              <a:t>12.06.2019</a:t>
            </a:fld>
            <a:endParaRPr lang="nb-NO"/>
          </a:p>
        </p:txBody>
      </p:sp>
      <p:sp>
        <p:nvSpPr>
          <p:cNvPr id="4" name="Slide Image Placeholder 3"/>
          <p:cNvSpPr>
            <a:spLocks noGrp="1" noRot="1" noChangeAspect="1"/>
          </p:cNvSpPr>
          <p:nvPr>
            <p:ph type="sldImg" idx="2"/>
          </p:nvPr>
        </p:nvSpPr>
        <p:spPr>
          <a:xfrm>
            <a:off x="420688" y="1241425"/>
            <a:ext cx="5953125" cy="3351213"/>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2BF89657-5CA7-4C25-BAF7-E81056E8CCEA}" type="slidenum">
              <a:rPr lang="nb-NO" smtClean="0"/>
              <a:t>‹#›</a:t>
            </a:fld>
            <a:endParaRPr lang="nb-NO"/>
          </a:p>
        </p:txBody>
      </p:sp>
    </p:spTree>
    <p:extLst>
      <p:ext uri="{BB962C8B-B14F-4D97-AF65-F5344CB8AC3E}">
        <p14:creationId xmlns:p14="http://schemas.microsoft.com/office/powerpoint/2010/main" val="3112024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1</a:t>
            </a:fld>
            <a:endParaRPr lang="nb-NO"/>
          </a:p>
        </p:txBody>
      </p:sp>
    </p:spTree>
    <p:extLst>
      <p:ext uri="{BB962C8B-B14F-4D97-AF65-F5344CB8AC3E}">
        <p14:creationId xmlns:p14="http://schemas.microsoft.com/office/powerpoint/2010/main" val="895881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5B3D8EFE-216C-FA41-B0EC-19250690C629}" type="slidenum">
              <a:rPr lang="en-US"/>
              <a:pPr/>
              <a:t>2</a:t>
            </a:fld>
            <a:endParaRPr lang="en-US"/>
          </a:p>
        </p:txBody>
      </p:sp>
      <p:sp>
        <p:nvSpPr>
          <p:cNvPr id="17411" name="Rectangle 2"/>
          <p:cNvSpPr>
            <a:spLocks noGrp="1" noRot="1" noChangeAspect="1" noChangeArrowheads="1" noTextEdit="1"/>
          </p:cNvSpPr>
          <p:nvPr>
            <p:ph type="sldImg"/>
          </p:nvPr>
        </p:nvSpPr>
        <p:spPr>
          <a:xfrm>
            <a:off x="88900" y="744538"/>
            <a:ext cx="6616700" cy="3724275"/>
          </a:xfrm>
          <a:ln/>
        </p:spPr>
      </p:sp>
      <p:sp>
        <p:nvSpPr>
          <p:cNvPr id="17412" name="Rectangle 3"/>
          <p:cNvSpPr>
            <a:spLocks noGrp="1" noChangeArrowheads="1"/>
          </p:cNvSpPr>
          <p:nvPr>
            <p:ph type="body" idx="1"/>
          </p:nvPr>
        </p:nvSpPr>
        <p:spPr>
          <a:noFill/>
          <a:ln/>
        </p:spPr>
        <p:txBody>
          <a:bodyPr/>
          <a:lstStyle/>
          <a:p>
            <a:pPr eaLnBrk="1" hangingPunct="1"/>
            <a:endParaRPr lang="nb-NO" dirty="0"/>
          </a:p>
        </p:txBody>
      </p:sp>
    </p:spTree>
    <p:extLst>
      <p:ext uri="{BB962C8B-B14F-4D97-AF65-F5344CB8AC3E}">
        <p14:creationId xmlns:p14="http://schemas.microsoft.com/office/powerpoint/2010/main" val="4182226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pPr>
              <a:defRPr/>
            </a:pPr>
            <a:fld id="{361CEB0D-248D-A94B-8C34-DF0A71FD3382}" type="slidenum">
              <a:rPr lang="en-US" smtClean="0"/>
              <a:pPr>
                <a:defRPr/>
              </a:pPr>
              <a:t>3</a:t>
            </a:fld>
            <a:endParaRPr lang="en-US"/>
          </a:p>
        </p:txBody>
      </p:sp>
    </p:spTree>
    <p:extLst>
      <p:ext uri="{BB962C8B-B14F-4D97-AF65-F5344CB8AC3E}">
        <p14:creationId xmlns:p14="http://schemas.microsoft.com/office/powerpoint/2010/main" val="4063657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000" b="1" kern="1200" dirty="0" smtClean="0">
                <a:solidFill>
                  <a:schemeClr val="tx1"/>
                </a:solidFill>
                <a:effectLst/>
                <a:latin typeface="Arial" charset="0"/>
                <a:ea typeface="ヒラギノ角ゴ Pro W3" charset="-128"/>
              </a:rPr>
              <a:t>Andre</a:t>
            </a:r>
            <a:r>
              <a:rPr lang="nb-NO" sz="1000" b="1" kern="1200" baseline="0" dirty="0" smtClean="0">
                <a:solidFill>
                  <a:schemeClr val="tx1"/>
                </a:solidFill>
                <a:effectLst/>
                <a:latin typeface="Arial" charset="0"/>
                <a:ea typeface="ヒラギノ角ゴ Pro W3" charset="-128"/>
              </a:rPr>
              <a:t> punkter å merke seg fra UiO sin oppsummering: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000" dirty="0" smtClean="0"/>
              <a:t>Ingen ting som tyder på mastersyke.</a:t>
            </a:r>
          </a:p>
          <a:p>
            <a:endParaRPr lang="nb-NO" sz="1000" b="1" dirty="0" smtClean="0"/>
          </a:p>
          <a:p>
            <a:r>
              <a:rPr lang="nb-NO" sz="1000" b="1" dirty="0" smtClean="0"/>
              <a:t>Jobbmuligheter UiO: </a:t>
            </a:r>
            <a:r>
              <a:rPr lang="nb-NO" sz="1000" dirty="0" smtClean="0"/>
              <a:t>OD høyest jobbmulighet.</a:t>
            </a:r>
            <a:r>
              <a:rPr lang="nb-NO" sz="1000" baseline="0" dirty="0" smtClean="0"/>
              <a:t> S</a:t>
            </a:r>
            <a:r>
              <a:rPr lang="nb-NO" sz="1000" dirty="0" smtClean="0"/>
              <a:t>tore forskjeller mellom </a:t>
            </a:r>
            <a:r>
              <a:rPr lang="nb-NO" sz="1000" dirty="0" err="1" smtClean="0"/>
              <a:t>fak</a:t>
            </a:r>
            <a:r>
              <a:rPr lang="nb-NO" sz="1000" dirty="0" smtClean="0"/>
              <a:t>, og mellom  ba og ma. alder.</a:t>
            </a:r>
            <a:r>
              <a:rPr lang="nb-NO" sz="1000" baseline="0" dirty="0" smtClean="0"/>
              <a:t> </a:t>
            </a:r>
            <a:r>
              <a:rPr lang="nb-NO" sz="1000" dirty="0" smtClean="0"/>
              <a:t>Det kan virke som om jobbsøkingsprosessen er lite lystbetont og kan oppleves vanskelig, særlig for ba-kandidatene. De må søke flere jobber enn tidligere. Eller sagt på en annen måte: det er lettere å få relevant jobb jo lengre utdanning du har. 89 prosent jobber heltid –</a:t>
            </a:r>
            <a:r>
              <a:rPr lang="nb-NO" sz="1000" baseline="0" dirty="0" smtClean="0"/>
              <a:t> variasjon fra 77 til 97 prosent på tvers av fakultetene. </a:t>
            </a:r>
            <a:endParaRPr lang="nb-NO" sz="1000" dirty="0" smtClean="0"/>
          </a:p>
          <a:p>
            <a:pPr marL="0" indent="0">
              <a:buFont typeface="Arial" panose="020B0604020202020204" pitchFamily="34" charset="0"/>
              <a:buNone/>
            </a:pPr>
            <a:endParaRPr lang="nb-NO" sz="1050" b="1" kern="1200" dirty="0" smtClean="0">
              <a:solidFill>
                <a:schemeClr val="tx1"/>
              </a:solidFill>
              <a:effectLst/>
              <a:latin typeface="Arial" panose="020B0604020202020204" pitchFamily="34" charset="0"/>
              <a:ea typeface="ヒラギノ角ゴ Pro W3" charset="-128"/>
              <a:cs typeface="Arial" panose="020B0604020202020204" pitchFamily="34" charset="0"/>
            </a:endParaRPr>
          </a:p>
          <a:p>
            <a:pPr marL="0" indent="0">
              <a:buFont typeface="Arial" panose="020B0604020202020204" pitchFamily="34" charset="0"/>
              <a:buNone/>
            </a:pPr>
            <a:r>
              <a:rPr lang="nb-NO" sz="1050" b="1" kern="1200" dirty="0" smtClean="0">
                <a:solidFill>
                  <a:schemeClr val="tx1"/>
                </a:solidFill>
                <a:effectLst/>
                <a:latin typeface="Arial" panose="020B0604020202020204" pitchFamily="34" charset="0"/>
                <a:ea typeface="ヒラギノ角ゴ Pro W3" charset="-128"/>
                <a:cs typeface="Arial" panose="020B0604020202020204" pitchFamily="34" charset="0"/>
              </a:rPr>
              <a:t>Videre UiO oppsummering:</a:t>
            </a:r>
            <a:r>
              <a:rPr lang="nb-NO" sz="1050" b="1" kern="1200" baseline="0" dirty="0" smtClean="0">
                <a:solidFill>
                  <a:schemeClr val="tx1"/>
                </a:solidFill>
                <a:effectLst/>
                <a:latin typeface="Arial" panose="020B0604020202020204" pitchFamily="34" charset="0"/>
                <a:ea typeface="ヒラギノ角ゴ Pro W3" charset="-128"/>
                <a:cs typeface="Arial" panose="020B0604020202020204" pitchFamily="34" charset="0"/>
              </a:rPr>
              <a:t> </a:t>
            </a:r>
            <a:endParaRPr lang="nb-NO" sz="1050" b="1" kern="1200" dirty="0" smtClean="0">
              <a:solidFill>
                <a:schemeClr val="tx1"/>
              </a:solidFill>
              <a:effectLst/>
              <a:latin typeface="Arial" panose="020B0604020202020204" pitchFamily="34" charset="0"/>
              <a:ea typeface="ヒラギノ角ゴ Pro W3" charset="-128"/>
              <a:cs typeface="Arial" panose="020B0604020202020204" pitchFamily="34" charset="0"/>
            </a:endParaRPr>
          </a:p>
          <a:p>
            <a:pPr marL="171450" indent="-171450">
              <a:buFont typeface="Arial" panose="020B0604020202020204" pitchFamily="34" charset="0"/>
              <a:buChar char="•"/>
            </a:pPr>
            <a:r>
              <a:rPr lang="nb-NO" sz="1050" dirty="0" smtClean="0">
                <a:latin typeface="Arial" panose="020B0604020202020204" pitchFamily="34" charset="0"/>
                <a:cs typeface="Arial" panose="020B0604020202020204" pitchFamily="34" charset="0"/>
              </a:rPr>
              <a:t>SSB: nedgang i andel sysselsatte fra 2014-17. </a:t>
            </a:r>
          </a:p>
          <a:p>
            <a:pPr marL="171450" indent="-171450">
              <a:buFont typeface="Arial" panose="020B0604020202020204" pitchFamily="34" charset="0"/>
              <a:buChar char="•"/>
            </a:pPr>
            <a:r>
              <a:rPr lang="nb-NO" sz="1050" dirty="0" smtClean="0">
                <a:latin typeface="Arial" panose="020B0604020202020204" pitchFamily="34" charset="0"/>
                <a:cs typeface="Arial" panose="020B0604020202020204" pitchFamily="34" charset="0"/>
              </a:rPr>
              <a:t>Sjansen for å jobbe i offentlig sektor øker i takt med lengden på utdanningen din.</a:t>
            </a:r>
          </a:p>
          <a:p>
            <a:pPr marL="171450" indent="-171450">
              <a:buFont typeface="Arial" panose="020B0604020202020204" pitchFamily="34" charset="0"/>
              <a:buChar char="•"/>
            </a:pPr>
            <a:r>
              <a:rPr lang="nb-NO" sz="1050" dirty="0" smtClean="0">
                <a:latin typeface="Arial" panose="020B0604020202020204" pitchFamily="34" charset="0"/>
                <a:cs typeface="Arial" panose="020B0604020202020204" pitchFamily="34" charset="0"/>
              </a:rPr>
              <a:t>MN og OD har høyest andel i privat sektor.</a:t>
            </a:r>
            <a:r>
              <a:rPr lang="nb-NO" sz="1050" baseline="0" dirty="0" smtClean="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nb-NO" sz="1050" dirty="0" smtClean="0">
                <a:latin typeface="Arial" panose="020B0604020202020204" pitchFamily="34" charset="0"/>
                <a:cs typeface="Arial" panose="020B0604020202020204" pitchFamily="34" charset="0"/>
              </a:rPr>
              <a:t>Over</a:t>
            </a:r>
            <a:r>
              <a:rPr lang="nb-NO" sz="1050" baseline="0" dirty="0" smtClean="0">
                <a:latin typeface="Arial" panose="020B0604020202020204" pitchFamily="34" charset="0"/>
                <a:cs typeface="Arial" panose="020B0604020202020204" pitchFamily="34" charset="0"/>
              </a:rPr>
              <a:t> halvparten starter i offentlig sektor, men de får ikke fast jobb med det samme. Men vikariater leder etter hvert til fast jobb. </a:t>
            </a:r>
          </a:p>
          <a:p>
            <a:pPr marL="171450" indent="-171450">
              <a:buFontTx/>
              <a:buChar char="-"/>
            </a:pPr>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indent="0">
              <a:buFontTx/>
              <a:buNone/>
            </a:pPr>
            <a:endParaRPr lang="nb-NO" baseline="0" dirty="0" smtClean="0"/>
          </a:p>
          <a:p>
            <a:endParaRPr lang="nb-NO" baseline="0" dirty="0" smtClean="0"/>
          </a:p>
        </p:txBody>
      </p:sp>
      <p:sp>
        <p:nvSpPr>
          <p:cNvPr id="4" name="Slide Number Placeholder 3"/>
          <p:cNvSpPr>
            <a:spLocks noGrp="1"/>
          </p:cNvSpPr>
          <p:nvPr>
            <p:ph type="sldNum" sz="quarter" idx="10"/>
          </p:nvPr>
        </p:nvSpPr>
        <p:spPr/>
        <p:txBody>
          <a:bodyPr/>
          <a:lstStyle/>
          <a:p>
            <a:pPr>
              <a:defRPr/>
            </a:pPr>
            <a:fld id="{361CEB0D-248D-A94B-8C34-DF0A71FD3382}" type="slidenum">
              <a:rPr lang="en-US" smtClean="0"/>
              <a:pPr>
                <a:defRPr/>
              </a:pPr>
              <a:t>4</a:t>
            </a:fld>
            <a:endParaRPr lang="en-US"/>
          </a:p>
        </p:txBody>
      </p:sp>
    </p:spTree>
    <p:extLst>
      <p:ext uri="{BB962C8B-B14F-4D97-AF65-F5344CB8AC3E}">
        <p14:creationId xmlns:p14="http://schemas.microsoft.com/office/powerpoint/2010/main" val="264328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dirty="0" smtClean="0">
                <a:solidFill>
                  <a:schemeClr val="tx1"/>
                </a:solidFill>
                <a:effectLst/>
                <a:latin typeface="+mn-lt"/>
                <a:ea typeface="+mn-ea"/>
                <a:cs typeface="+mn-cs"/>
              </a:rPr>
              <a:t>Annet å kommentere for yrkesaktivitet på MN: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smtClean="0">
                <a:solidFill>
                  <a:schemeClr val="tx1"/>
                </a:solidFill>
                <a:effectLst/>
                <a:latin typeface="+mn-lt"/>
                <a:ea typeface="+mn-ea"/>
                <a:cs typeface="+mn-cs"/>
              </a:rPr>
              <a:t>Vesentlig flere av </a:t>
            </a:r>
            <a:r>
              <a:rPr lang="nb-NO" sz="1200" kern="1200" dirty="0" err="1" smtClean="0">
                <a:solidFill>
                  <a:schemeClr val="tx1"/>
                </a:solidFill>
                <a:effectLst/>
                <a:latin typeface="+mn-lt"/>
                <a:ea typeface="+mn-ea"/>
                <a:cs typeface="+mn-cs"/>
              </a:rPr>
              <a:t>Ifi</a:t>
            </a:r>
            <a:r>
              <a:rPr lang="nb-NO" sz="1200" kern="1200" dirty="0" smtClean="0">
                <a:solidFill>
                  <a:schemeClr val="tx1"/>
                </a:solidFill>
                <a:effectLst/>
                <a:latin typeface="+mn-lt"/>
                <a:ea typeface="+mn-ea"/>
                <a:cs typeface="+mn-cs"/>
              </a:rPr>
              <a:t>-studentene var fast ansatt i sin </a:t>
            </a:r>
            <a:r>
              <a:rPr lang="nb-NO" sz="1200" i="1" kern="1200" dirty="0" smtClean="0">
                <a:solidFill>
                  <a:schemeClr val="tx1"/>
                </a:solidFill>
                <a:effectLst/>
                <a:latin typeface="+mn-lt"/>
                <a:ea typeface="+mn-ea"/>
                <a:cs typeface="+mn-cs"/>
              </a:rPr>
              <a:t>første jobb</a:t>
            </a:r>
            <a:r>
              <a:rPr lang="nb-NO" sz="1200" kern="1200" dirty="0" smtClean="0">
                <a:solidFill>
                  <a:schemeClr val="tx1"/>
                </a:solidFill>
                <a:effectLst/>
                <a:latin typeface="+mn-lt"/>
                <a:ea typeface="+mn-ea"/>
                <a:cs typeface="+mn-cs"/>
              </a:rPr>
              <a:t> (drøyt 75% versus drøyt 50% på fakultetet).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smtClean="0">
                <a:solidFill>
                  <a:schemeClr val="tx1"/>
                </a:solidFill>
                <a:effectLst/>
                <a:latin typeface="+mn-lt"/>
                <a:ea typeface="+mn-ea"/>
                <a:cs typeface="+mn-cs"/>
              </a:rPr>
              <a:t>Geofag har 14% arbeidssøkende, og 79% yrkesaktive - 7% lavere enn snittet på MN. </a:t>
            </a:r>
            <a:r>
              <a:rPr lang="nb-NO" sz="1200" b="1" kern="1200" dirty="0" smtClean="0">
                <a:solidFill>
                  <a:schemeClr val="tx1"/>
                </a:solidFill>
                <a:effectLst/>
                <a:latin typeface="+mn-lt"/>
                <a:ea typeface="+mn-ea"/>
                <a:cs typeface="+mn-cs"/>
              </a:rPr>
              <a:t>Årsak</a:t>
            </a:r>
            <a:r>
              <a:rPr lang="nb-NO" sz="1200" kern="1200" dirty="0" smtClean="0">
                <a:solidFill>
                  <a:schemeClr val="tx1"/>
                </a:solidFill>
                <a:effectLst/>
                <a:latin typeface="+mn-lt"/>
                <a:ea typeface="+mn-ea"/>
                <a:cs typeface="+mn-cs"/>
              </a:rPr>
              <a:t>: Dette er ikke nødvendigvis negative tall, ettersom en stor andel av kandidatene jobber i industri/bransje som har slitt de siste årene.</a:t>
            </a:r>
          </a:p>
          <a:p>
            <a:endParaRPr lang="nb-NO" sz="1200" kern="1200" dirty="0" smtClean="0">
              <a:solidFill>
                <a:schemeClr val="tx1"/>
              </a:solidFill>
              <a:effectLst/>
              <a:latin typeface="+mn-lt"/>
              <a:ea typeface="+mn-ea"/>
              <a:cs typeface="+mn-cs"/>
            </a:endParaRPr>
          </a:p>
          <a:p>
            <a:pPr lvl="0"/>
            <a:r>
              <a:rPr lang="nb-NO" sz="1200" b="1" kern="1200" dirty="0" smtClean="0">
                <a:solidFill>
                  <a:schemeClr val="tx1"/>
                </a:solidFill>
                <a:effectLst/>
                <a:latin typeface="+mn-lt"/>
                <a:ea typeface="+mn-ea"/>
                <a:cs typeface="+mn-cs"/>
              </a:rPr>
              <a:t>PHD, MN: </a:t>
            </a:r>
            <a:r>
              <a:rPr lang="nb-NO" sz="1200" kern="1200" dirty="0" smtClean="0">
                <a:solidFill>
                  <a:schemeClr val="tx1"/>
                </a:solidFill>
                <a:effectLst/>
                <a:latin typeface="+mn-lt"/>
                <a:ea typeface="+mn-ea"/>
                <a:cs typeface="+mn-cs"/>
              </a:rPr>
              <a:t>1 av 4 forsetter i postdoktor/åremålsstilling. </a:t>
            </a:r>
          </a:p>
          <a:p>
            <a:pPr lvl="0"/>
            <a:r>
              <a:rPr lang="nb-NO" sz="1200" kern="1200" dirty="0" smtClean="0">
                <a:solidFill>
                  <a:schemeClr val="tx1"/>
                </a:solidFill>
                <a:effectLst/>
                <a:latin typeface="+mn-lt"/>
                <a:ea typeface="+mn-ea"/>
                <a:cs typeface="+mn-cs"/>
              </a:rPr>
              <a:t>Dette gir utslag på en noe høy midlertidighet (kun 66% har fast jobb). </a:t>
            </a:r>
          </a:p>
          <a:p>
            <a:pPr lvl="0"/>
            <a:r>
              <a:rPr lang="nb-NO" sz="1200" kern="1200" dirty="0" smtClean="0">
                <a:solidFill>
                  <a:schemeClr val="tx1"/>
                </a:solidFill>
                <a:effectLst/>
                <a:latin typeface="+mn-lt"/>
                <a:ea typeface="+mn-ea"/>
                <a:cs typeface="+mn-cs"/>
              </a:rPr>
              <a:t>Dette er markant høyere enn de øvrige grupper og er et politisk betent tema. </a:t>
            </a:r>
          </a:p>
          <a:p>
            <a:pPr lvl="0"/>
            <a:r>
              <a:rPr lang="nb-NO" sz="1200" kern="1200" dirty="0" smtClean="0">
                <a:solidFill>
                  <a:schemeClr val="tx1"/>
                </a:solidFill>
                <a:effectLst/>
                <a:latin typeface="+mn-lt"/>
                <a:ea typeface="+mn-ea"/>
                <a:cs typeface="+mn-cs"/>
              </a:rPr>
              <a:t>Midlertidighet er noe som oppleves som negativt for videre karriere og kvalitet på utført forskning. </a:t>
            </a:r>
            <a:br>
              <a:rPr lang="nb-NO" sz="1200" kern="1200" dirty="0" smtClean="0">
                <a:solidFill>
                  <a:schemeClr val="tx1"/>
                </a:solidFill>
                <a:effectLst/>
                <a:latin typeface="+mn-lt"/>
                <a:ea typeface="+mn-ea"/>
                <a:cs typeface="+mn-cs"/>
              </a:rPr>
            </a:br>
            <a:endParaRPr lang="nb-NO" sz="1200" kern="1200" dirty="0" smtClean="0">
              <a:solidFill>
                <a:schemeClr val="tx1"/>
              </a:solidFill>
              <a:effectLst/>
              <a:latin typeface="+mn-lt"/>
              <a:ea typeface="+mn-ea"/>
              <a:cs typeface="+mn-cs"/>
            </a:endParaRPr>
          </a:p>
          <a:p>
            <a:pPr lvl="0"/>
            <a:r>
              <a:rPr lang="nb-NO" sz="1200" b="1" kern="1200" dirty="0" smtClean="0">
                <a:solidFill>
                  <a:schemeClr val="tx1"/>
                </a:solidFill>
                <a:effectLst/>
                <a:latin typeface="+mn-lt"/>
                <a:ea typeface="+mn-ea"/>
                <a:cs typeface="+mn-cs"/>
              </a:rPr>
              <a:t>Tiltak PHD:</a:t>
            </a:r>
            <a:r>
              <a:rPr lang="nb-NO" sz="1200" kern="1200" dirty="0" smtClean="0">
                <a:solidFill>
                  <a:schemeClr val="tx1"/>
                </a:solidFill>
                <a:effectLst/>
                <a:latin typeface="+mn-lt"/>
                <a:ea typeface="+mn-ea"/>
                <a:cs typeface="+mn-cs"/>
              </a:rPr>
              <a:t> UiO har nedsatt en arbeidsgruppe for å utrede problemstillinger knyttet til midlertidighet og skal se spesielt på hensikt og rolle for postdoktorstillingen. </a:t>
            </a:r>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5</a:t>
            </a:fld>
            <a:endParaRPr lang="nb-NO"/>
          </a:p>
        </p:txBody>
      </p:sp>
    </p:spTree>
    <p:extLst>
      <p:ext uri="{BB962C8B-B14F-4D97-AF65-F5344CB8AC3E}">
        <p14:creationId xmlns:p14="http://schemas.microsoft.com/office/powerpoint/2010/main" val="851165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2BF89657-5CA7-4C25-BAF7-E81056E8CCEA}" type="slidenum">
              <a:rPr lang="nb-NO" smtClean="0"/>
              <a:t>6</a:t>
            </a:fld>
            <a:endParaRPr lang="nb-NO"/>
          </a:p>
        </p:txBody>
      </p:sp>
    </p:spTree>
    <p:extLst>
      <p:ext uri="{BB962C8B-B14F-4D97-AF65-F5344CB8AC3E}">
        <p14:creationId xmlns:p14="http://schemas.microsoft.com/office/powerpoint/2010/main" val="1992683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latin typeface="Arial" panose="020B0604020202020204" pitchFamily="34" charset="0"/>
                <a:cs typeface="Arial" panose="020B0604020202020204" pitchFamily="34" charset="0"/>
              </a:rPr>
              <a:t>Notater generelt for UiO: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latin typeface="Arial" panose="020B0604020202020204" pitchFamily="34" charset="0"/>
                <a:cs typeface="Arial" panose="020B0604020202020204" pitchFamily="34" charset="0"/>
              </a:rPr>
              <a:t>For bakgrunnsvariabelen alder kan vi se at gjennomsnittslønnen øker i takt med økende alder, fra et gjennomsnitt på 499 000 kroner for kandidatene mellom 21-29 år, til et gjennomsnitt på 707 000 kroner de over 60 år. Sammenlignet med forrige kandidatundersøkelse er økningen i beregnet lønn større for de eldre aldersgruppene, og mindre for de yngre. Menn tjener i gjennomsnitt 34 000 kroner mer enn kvinner, og denne differansen er større enn ved forrige kandidatundersøkelse.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latin typeface="Arial" panose="020B0604020202020204" pitchFamily="34" charset="0"/>
                <a:cs typeface="Arial" panose="020B0604020202020204" pitchFamily="34" charset="0"/>
              </a:rPr>
              <a:t>Mer om lønn MN: </a:t>
            </a:r>
          </a:p>
          <a:p>
            <a:pPr marL="645750" lvl="1" indent="-285750">
              <a:buFont typeface="Arial" panose="020B0604020202020204" pitchFamily="34" charset="0"/>
              <a:buChar char="•"/>
            </a:pPr>
            <a:r>
              <a:rPr lang="nb-NO" dirty="0" smtClean="0"/>
              <a:t>28% tjener mellom 500 000-549 000</a:t>
            </a:r>
          </a:p>
          <a:p>
            <a:pPr marL="645750" lvl="1" indent="-285750">
              <a:buFont typeface="Arial" panose="020B0604020202020204" pitchFamily="34" charset="0"/>
              <a:buChar char="•"/>
            </a:pPr>
            <a:r>
              <a:rPr lang="nb-NO" dirty="0" smtClean="0"/>
              <a:t>18 % mellom 600 000-699 000 </a:t>
            </a:r>
          </a:p>
          <a:p>
            <a:pPr marL="645750" lvl="1" indent="-285750">
              <a:buFont typeface="Arial" panose="020B0604020202020204" pitchFamily="34" charset="0"/>
              <a:buChar char="•"/>
            </a:pPr>
            <a:r>
              <a:rPr lang="nb-NO" dirty="0" smtClean="0"/>
              <a:t>15% mellom 550 000-599 000</a:t>
            </a:r>
          </a:p>
          <a:p>
            <a:pPr marL="645750" lvl="1" indent="-285750">
              <a:buFont typeface="Arial" panose="020B0604020202020204" pitchFamily="34" charset="0"/>
              <a:buChar char="•"/>
            </a:pPr>
            <a:endParaRPr lang="nb-NO" dirty="0" smtClean="0"/>
          </a:p>
          <a:p>
            <a:pPr marL="0" lvl="0" indent="0">
              <a:buFont typeface="Arial" panose="020B0604020202020204" pitchFamily="34" charset="0"/>
              <a:buNone/>
            </a:pPr>
            <a:r>
              <a:rPr lang="nb-NO" b="1" dirty="0" smtClean="0"/>
              <a:t>Lønn på MN i 2014-undersøkelsen: </a:t>
            </a:r>
          </a:p>
          <a:p>
            <a:pPr marL="171450" lvl="0" indent="-171450">
              <a:buFont typeface="Arial" panose="020B0604020202020204" pitchFamily="34" charset="0"/>
              <a:buChar char="•"/>
            </a:pPr>
            <a:r>
              <a:rPr lang="nb-NO" dirty="0" smtClean="0"/>
              <a:t>MN-kandidater høy gjennomsnittslønn: 491.471kr (kun MED og OD bedre). </a:t>
            </a:r>
          </a:p>
          <a:p>
            <a:pPr marL="171450" lvl="0" indent="-171450">
              <a:buFont typeface="Arial" panose="020B0604020202020204" pitchFamily="34" charset="0"/>
              <a:buChar char="•"/>
            </a:pPr>
            <a:r>
              <a:rPr lang="nb-NO" dirty="0" smtClean="0"/>
              <a:t>71% av yrkesaktive MN-kandidater oppgir at de tjener mer enn 450.000 kr, snitt UiO 53%. </a:t>
            </a:r>
          </a:p>
          <a:p>
            <a:pPr marL="645750" lvl="1" indent="-285750"/>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latin typeface="Arial" panose="020B0604020202020204" pitchFamily="34" charset="0"/>
              <a:cs typeface="Arial" panose="020B0604020202020204" pitchFamily="34" charset="0"/>
            </a:endParaRP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7</a:t>
            </a:fld>
            <a:endParaRPr lang="nb-NO"/>
          </a:p>
        </p:txBody>
      </p:sp>
    </p:spTree>
    <p:extLst>
      <p:ext uri="{BB962C8B-B14F-4D97-AF65-F5344CB8AC3E}">
        <p14:creationId xmlns:p14="http://schemas.microsoft.com/office/powerpoint/2010/main" val="1396771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2BF89657-5CA7-4C25-BAF7-E81056E8CCEA}" type="slidenum">
              <a:rPr lang="nb-NO" smtClean="0"/>
              <a:t>8</a:t>
            </a:fld>
            <a:endParaRPr lang="nb-NO"/>
          </a:p>
        </p:txBody>
      </p:sp>
    </p:spTree>
    <p:extLst>
      <p:ext uri="{BB962C8B-B14F-4D97-AF65-F5344CB8AC3E}">
        <p14:creationId xmlns:p14="http://schemas.microsoft.com/office/powerpoint/2010/main" val="3855958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dirty="0" smtClean="0"/>
              <a:t>UiO generelt: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dirty="0" smtClean="0"/>
              <a:t>Mer tilfreds med det faglige utbyttet jo eldre man blir.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Tilfredshet med det faglige utbyttet på UiO varierer mellom bakgrunnsvariablene. Den høyeste tilfredsheten med faglig utbytte blant fakultetene finner man blant kandidatene på Det odontologiske fakultet (4,4) og Det medisinske fakultet (4,4). Videre har Profesjonskandidatene høyere tilfredshet med det faglige utbyttet (4,4) sammenlignet med bachelor-, master- og </a:t>
            </a:r>
            <a:r>
              <a:rPr lang="nb-NO" dirty="0" err="1" smtClean="0"/>
              <a:t>PhDkandidatene</a:t>
            </a:r>
            <a:r>
              <a:rPr lang="nb-NO" dirty="0" smtClean="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Bachelorkandidatene har den laveste (3,9). Det er tilnærmet ingen forskjell mellom de ulike eksamineringsårene, og det samme gjelder kjønnene.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Gjennomsnittsskårene til de ulike aldersgruppene viser en tendens til at man er mer tilfreds med det faglige utbyttet jo eldre man blir. Når det gjelder ansettelsesforhold er det bare små forskjeller mellom gruppen.</a:t>
            </a:r>
          </a:p>
          <a:p>
            <a:endParaRPr lang="nb-NO" dirty="0" smtClean="0"/>
          </a:p>
          <a:p>
            <a:r>
              <a:rPr lang="nb-NO" dirty="0" smtClean="0"/>
              <a:t>For å undersøke hvorvidt kandidatenes vurdering av egen utdanning påvirker tilfredshet med det faglige utbyttet av utdanningen fra UiO ble det utført lineær regresjon. I tillegg til variablene som utgjør vurdering av egen utdanning ble variablene tilstrekkelig kontakt med vitenskapelige ansatte og gir utdanningen forventet jobb lagt til. Det ble også kontrollert for effekten av fakultet, alder og grad. </a:t>
            </a:r>
          </a:p>
          <a:p>
            <a:endParaRPr lang="nb-NO" dirty="0" smtClean="0"/>
          </a:p>
          <a:p>
            <a:pPr marL="0" indent="0">
              <a:buFont typeface="Arial" panose="020B0604020202020204" pitchFamily="34" charset="0"/>
              <a:buNone/>
            </a:pPr>
            <a:r>
              <a:rPr lang="nb-NO" b="1" dirty="0" smtClean="0"/>
              <a:t>Både teoretisk og metodisk fagkunnskap har signifikant positiv effekt på kandidatenes tilfredshet med det faglige utbyttet fra UiO. </a:t>
            </a:r>
          </a:p>
          <a:p>
            <a:pPr marL="171450" indent="-171450">
              <a:buFont typeface="Arial" panose="020B0604020202020204" pitchFamily="34" charset="0"/>
              <a:buChar char="•"/>
            </a:pPr>
            <a:r>
              <a:rPr lang="nb-NO" i="1" dirty="0" smtClean="0"/>
              <a:t>Det samme gjelder yrkes- og fagspesifikke ferdigheter!</a:t>
            </a:r>
            <a:r>
              <a:rPr lang="nb-NO" i="1" baseline="0" dirty="0" smtClean="0"/>
              <a:t> NB!! </a:t>
            </a:r>
          </a:p>
          <a:p>
            <a:pPr marL="171450" indent="-171450">
              <a:buFont typeface="Arial" panose="020B0604020202020204" pitchFamily="34" charset="0"/>
              <a:buChar char="•"/>
            </a:pPr>
            <a:r>
              <a:rPr lang="nb-NO" dirty="0" smtClean="0"/>
              <a:t>Evne til å arbeide selvstendig har en signifikant negativ effekt på tilfredshet med faglig utbytte. </a:t>
            </a:r>
          </a:p>
          <a:p>
            <a:pPr marL="171450" indent="-171450">
              <a:buFont typeface="Arial" panose="020B0604020202020204" pitchFamily="34" charset="0"/>
              <a:buChar char="•"/>
            </a:pPr>
            <a:r>
              <a:rPr lang="nb-NO" dirty="0" smtClean="0"/>
              <a:t>Skriftlig kommunikasjonsevne og evne til å tenke nytt har begge signifikant positiv effekt på den avhengige variabelen. </a:t>
            </a:r>
          </a:p>
          <a:p>
            <a:pPr marL="171450" indent="-171450">
              <a:buFont typeface="Arial" panose="020B0604020202020204" pitchFamily="34" charset="0"/>
              <a:buChar char="•"/>
            </a:pPr>
            <a:r>
              <a:rPr lang="nb-NO" dirty="0" smtClean="0"/>
              <a:t>Videre har gir utdanningen forventet jobb signifikant positiv effekt på tilfredshet med faglig utbytte.  </a:t>
            </a:r>
          </a:p>
          <a:p>
            <a:endParaRPr lang="nb-NO" dirty="0" smtClean="0"/>
          </a:p>
          <a:p>
            <a:r>
              <a:rPr lang="nb-NO" dirty="0" smtClean="0"/>
              <a:t>Når det gjelder kontrollvariablene finner man signifikante forskjeller mellom fakultetene. Det utdanningsvitenskapelige fakultet er referansekategori. Kandidater fra Det humanistiske fakultet, Det medisinske fakultet, Det samfunnsvitenskapelige fakultet, Det juridiske fakultet og Det matematisk-naturvitenskapelige fakultet har alle signifikant høyere tilfredshet med det faglige utbyttet enn kandidatene fra Det utdanningsvitenskapelige fakultet. </a:t>
            </a:r>
          </a:p>
          <a:p>
            <a:endParaRPr lang="nb-NO" dirty="0" smtClean="0"/>
          </a:p>
          <a:p>
            <a:r>
              <a:rPr lang="nb-NO" dirty="0" smtClean="0"/>
              <a:t>Kandidatene som er over 60 år har signifikant høyere tilfredshet med det faglige utbyttet sammenlignet med kandidatene som er mellom 20 og 29 år. Det er signifikant forskjell mellom masterkandidatene og </a:t>
            </a:r>
            <a:r>
              <a:rPr lang="nb-NO" dirty="0" err="1" smtClean="0"/>
              <a:t>PhDkandidatene</a:t>
            </a:r>
            <a:r>
              <a:rPr lang="nb-NO" dirty="0" smtClean="0"/>
              <a:t>, hvor masterkandidatene har høyere tilfredshet med det faglige utbyttet. </a:t>
            </a:r>
          </a:p>
        </p:txBody>
      </p:sp>
      <p:sp>
        <p:nvSpPr>
          <p:cNvPr id="4" name="Slide Number Placeholder 3"/>
          <p:cNvSpPr>
            <a:spLocks noGrp="1"/>
          </p:cNvSpPr>
          <p:nvPr>
            <p:ph type="sldNum" sz="quarter" idx="10"/>
          </p:nvPr>
        </p:nvSpPr>
        <p:spPr/>
        <p:txBody>
          <a:bodyPr/>
          <a:lstStyle/>
          <a:p>
            <a:fld id="{2BF89657-5CA7-4C25-BAF7-E81056E8CCEA}" type="slidenum">
              <a:rPr lang="nb-NO" smtClean="0"/>
              <a:t>9</a:t>
            </a:fld>
            <a:endParaRPr lang="nb-NO"/>
          </a:p>
        </p:txBody>
      </p:sp>
    </p:spTree>
    <p:extLst>
      <p:ext uri="{BB962C8B-B14F-4D97-AF65-F5344CB8AC3E}">
        <p14:creationId xmlns:p14="http://schemas.microsoft.com/office/powerpoint/2010/main" val="3251660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10</a:t>
            </a:fld>
            <a:endParaRPr lang="nb-NO"/>
          </a:p>
        </p:txBody>
      </p:sp>
    </p:spTree>
    <p:extLst>
      <p:ext uri="{BB962C8B-B14F-4D97-AF65-F5344CB8AC3E}">
        <p14:creationId xmlns:p14="http://schemas.microsoft.com/office/powerpoint/2010/main" val="2123124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11</a:t>
            </a:fld>
            <a:endParaRPr lang="nb-NO"/>
          </a:p>
        </p:txBody>
      </p:sp>
    </p:spTree>
    <p:extLst>
      <p:ext uri="{BB962C8B-B14F-4D97-AF65-F5344CB8AC3E}">
        <p14:creationId xmlns:p14="http://schemas.microsoft.com/office/powerpoint/2010/main" val="2588475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2BF89657-5CA7-4C25-BAF7-E81056E8CCEA}" type="slidenum">
              <a:rPr lang="nb-NO" smtClean="0"/>
              <a:t>12</a:t>
            </a:fld>
            <a:endParaRPr lang="nb-NO"/>
          </a:p>
        </p:txBody>
      </p:sp>
    </p:spTree>
    <p:extLst>
      <p:ext uri="{BB962C8B-B14F-4D97-AF65-F5344CB8AC3E}">
        <p14:creationId xmlns:p14="http://schemas.microsoft.com/office/powerpoint/2010/main" val="2489637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13</a:t>
            </a:fld>
            <a:endParaRPr lang="nb-NO"/>
          </a:p>
        </p:txBody>
      </p:sp>
    </p:spTree>
    <p:extLst>
      <p:ext uri="{BB962C8B-B14F-4D97-AF65-F5344CB8AC3E}">
        <p14:creationId xmlns:p14="http://schemas.microsoft.com/office/powerpoint/2010/main" val="3395959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Tallene samsvarer med UiO-tallene,</a:t>
            </a:r>
            <a:r>
              <a:rPr lang="nb-NO" baseline="0" dirty="0" smtClean="0"/>
              <a:t> men med noen forskjeller. </a:t>
            </a:r>
          </a:p>
          <a:p>
            <a:endParaRPr lang="nb-NO" baseline="0" dirty="0" smtClean="0"/>
          </a:p>
        </p:txBody>
      </p:sp>
      <p:sp>
        <p:nvSpPr>
          <p:cNvPr id="4" name="Slide Number Placeholder 3"/>
          <p:cNvSpPr>
            <a:spLocks noGrp="1"/>
          </p:cNvSpPr>
          <p:nvPr>
            <p:ph type="sldNum" sz="quarter" idx="10"/>
          </p:nvPr>
        </p:nvSpPr>
        <p:spPr/>
        <p:txBody>
          <a:bodyPr/>
          <a:lstStyle/>
          <a:p>
            <a:fld id="{2BF89657-5CA7-4C25-BAF7-E81056E8CCEA}" type="slidenum">
              <a:rPr lang="nb-NO" smtClean="0"/>
              <a:t>14</a:t>
            </a:fld>
            <a:endParaRPr lang="nb-NO"/>
          </a:p>
        </p:txBody>
      </p:sp>
    </p:spTree>
    <p:extLst>
      <p:ext uri="{BB962C8B-B14F-4D97-AF65-F5344CB8AC3E}">
        <p14:creationId xmlns:p14="http://schemas.microsoft.com/office/powerpoint/2010/main" val="3674725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Det generelle bildet på MN er helt ok og vi ligger akkurat på snittet med UiO, på 3,7 totalt. Nå</a:t>
            </a:r>
            <a:r>
              <a:rPr lang="nb-NO" sz="1200" baseline="0" dirty="0" smtClean="0"/>
              <a:t> har riktig nok punktet </a:t>
            </a:r>
            <a:r>
              <a:rPr lang="nb-NO" baseline="0" dirty="0" smtClean="0"/>
              <a:t>«</a:t>
            </a:r>
            <a:r>
              <a:rPr lang="nb-NO" dirty="0" smtClean="0"/>
              <a:t>I hvilken grad utdanningen deres ga dem mulighet til å få jobber som svarer til forventningene deres» gått ned fra forrige undersøkelse for UiO totalt. Nåværende </a:t>
            </a:r>
            <a:r>
              <a:rPr lang="nb-NO" dirty="0" err="1" smtClean="0"/>
              <a:t>gj.snitt</a:t>
            </a:r>
            <a:r>
              <a:rPr lang="nb-NO" dirty="0" smtClean="0"/>
              <a:t> på UiO er 3,7, mot 4,1 i 2014.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Bachelorstudenter på MN opplever i større grad enn generelt på UiO at utdanningen gir mulighet til å få jobber som svarer til forventningene. Snittet er 3,5 på MN og 3,0 på UiO.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Generelt på UiO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Kandidatene ble spurt om i hvilken grad utdanningen deres på UiO ga dem mulighet til å få jobber som svarer til forventningene deres. </a:t>
            </a:r>
            <a:br>
              <a:rPr lang="nb-NO" dirty="0" smtClean="0"/>
            </a:br>
            <a:endParaRPr lang="nb-NO"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Det er tydelige forskjeller mellom fakultetene, og Det odontologiske fakultet har den høyeste skåren på 4,3.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Fakultetene som følger like bak er Det juridiske fakultet og Det medisinske fakultet som har 4,1 og 4,0.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Master- og </a:t>
            </a:r>
            <a:r>
              <a:rPr lang="nb-NO" dirty="0" err="1" smtClean="0"/>
              <a:t>PhD</a:t>
            </a:r>
            <a:r>
              <a:rPr lang="nb-NO" dirty="0" smtClean="0"/>
              <a:t>-kandidatene har betydelig høyere skår (begge 3,9) enn bachelorkandidatene på 3,0.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Det er imidlertid profesjonskandidatene som har den desidert høyeste skåren med 4,5.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Aldersgruppen 40-49 år oppgir at jobbmulighetene på bakgrunn av utdanningen svarte til forventingene i større grad enn de andre aldersgruppene.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De fast ansatte har høyere skår (3,9) enn de som er ansatt i midlertidige stillinger.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Det er forskjeller mellom de midlertidig ansatte i stillinger med varighet på mer og mindre enn 6 måneder, der de i stillinger med varighet på mer enn 6 måneder har høyere skår (3,6) enn de i stillinger med varighet kortere enn 6 måneder (3,3). </a:t>
            </a:r>
          </a:p>
          <a:p>
            <a:endParaRPr lang="nb-NO" sz="1200" kern="1200" dirty="0" smtClean="0">
              <a:solidFill>
                <a:schemeClr val="tx1"/>
              </a:solidFill>
              <a:effectLst/>
              <a:latin typeface="+mn-lt"/>
              <a:ea typeface="+mn-ea"/>
              <a:cs typeface="+mn-cs"/>
            </a:endParaRPr>
          </a:p>
          <a:p>
            <a:endParaRPr lang="nb-NO" sz="1200" kern="1200" dirty="0" smtClean="0">
              <a:solidFill>
                <a:schemeClr val="tx1"/>
              </a:solidFill>
              <a:effectLst/>
              <a:latin typeface="+mn-lt"/>
              <a:ea typeface="+mn-ea"/>
              <a:cs typeface="+mn-cs"/>
            </a:endParaRPr>
          </a:p>
          <a:p>
            <a:endParaRPr lang="nb-NO" b="1" dirty="0" smtClean="0"/>
          </a:p>
        </p:txBody>
      </p:sp>
      <p:sp>
        <p:nvSpPr>
          <p:cNvPr id="4" name="Slide Number Placeholder 3"/>
          <p:cNvSpPr>
            <a:spLocks noGrp="1"/>
          </p:cNvSpPr>
          <p:nvPr>
            <p:ph type="sldNum" sz="quarter" idx="10"/>
          </p:nvPr>
        </p:nvSpPr>
        <p:spPr/>
        <p:txBody>
          <a:bodyPr/>
          <a:lstStyle/>
          <a:p>
            <a:fld id="{2BF89657-5CA7-4C25-BAF7-E81056E8CCEA}" type="slidenum">
              <a:rPr lang="nb-NO" smtClean="0"/>
              <a:t>15</a:t>
            </a:fld>
            <a:endParaRPr lang="nb-NO"/>
          </a:p>
        </p:txBody>
      </p:sp>
    </p:spTree>
    <p:extLst>
      <p:ext uri="{BB962C8B-B14F-4D97-AF65-F5344CB8AC3E}">
        <p14:creationId xmlns:p14="http://schemas.microsoft.com/office/powerpoint/2010/main" val="1222625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16</a:t>
            </a:fld>
            <a:endParaRPr lang="nb-NO"/>
          </a:p>
        </p:txBody>
      </p:sp>
    </p:spTree>
    <p:extLst>
      <p:ext uri="{BB962C8B-B14F-4D97-AF65-F5344CB8AC3E}">
        <p14:creationId xmlns:p14="http://schemas.microsoft.com/office/powerpoint/2010/main" val="717387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endParaRPr lang="nb-NO"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nb-NO" sz="1200" kern="1200" dirty="0" smtClean="0">
                <a:solidFill>
                  <a:schemeClr val="tx1"/>
                </a:solidFill>
                <a:effectLst/>
                <a:latin typeface="+mn-lt"/>
                <a:ea typeface="+mn-ea"/>
                <a:cs typeface="+mn-cs"/>
              </a:rPr>
              <a:t>Hovedoppgaver UiO: Rådgivning (22%), Undervisning og pedagogisk arbeid (19%), Saksbehandling (17%)</a:t>
            </a:r>
          </a:p>
          <a:p>
            <a:pPr marL="171450" lvl="0" indent="-171450">
              <a:buFont typeface="Arial" panose="020B0604020202020204" pitchFamily="34" charset="0"/>
              <a:buChar char="•"/>
            </a:pPr>
            <a:r>
              <a:rPr lang="nb-NO" sz="1200" kern="1200" dirty="0" smtClean="0">
                <a:solidFill>
                  <a:schemeClr val="tx1"/>
                </a:solidFill>
                <a:effectLst/>
                <a:latin typeface="+mn-lt"/>
                <a:ea typeface="+mn-ea"/>
                <a:cs typeface="+mn-cs"/>
              </a:rPr>
              <a:t>Hovedoppgaver MN-fakultetet: Produktutvikling/teknologiutvikling (35%), Forskning (22%), Prosjektledelse/prosjektarbeid (19%) og Konsulentvirksomhet/utredningsarbeid (19%)</a:t>
            </a:r>
          </a:p>
          <a:p>
            <a:pPr marL="0" lvl="0" indent="0">
              <a:buFont typeface="Arial" panose="020B0604020202020204" pitchFamily="34" charset="0"/>
              <a:buNone/>
            </a:pPr>
            <a:endParaRPr lang="nb-NO" sz="1200" kern="1200" dirty="0" smtClean="0">
              <a:solidFill>
                <a:schemeClr val="tx1"/>
              </a:solidFill>
              <a:effectLst/>
              <a:latin typeface="+mn-lt"/>
              <a:ea typeface="+mn-ea"/>
              <a:cs typeface="+mn-cs"/>
            </a:endParaRPr>
          </a:p>
          <a:p>
            <a:pPr>
              <a:lnSpc>
                <a:spcPct val="115000"/>
              </a:lnSpc>
              <a:spcAft>
                <a:spcPts val="1000"/>
              </a:spcAft>
            </a:pPr>
            <a:r>
              <a:rPr lang="nb-NO" sz="1200" b="1" dirty="0" smtClean="0">
                <a:ea typeface="SimSun" panose="02010600030101010101" pitchFamily="2" charset="-122"/>
                <a:cs typeface="Times New Roman" panose="02020603050405020304" pitchFamily="18" charset="0"/>
              </a:rPr>
              <a:t>Tall fra 2014</a:t>
            </a:r>
          </a:p>
          <a:p>
            <a:pPr>
              <a:lnSpc>
                <a:spcPct val="115000"/>
              </a:lnSpc>
              <a:spcAft>
                <a:spcPts val="1000"/>
              </a:spcAft>
            </a:pPr>
            <a:r>
              <a:rPr lang="nb-NO" sz="1200" dirty="0" smtClean="0">
                <a:ea typeface="SimSun" panose="02010600030101010101" pitchFamily="2" charset="-122"/>
                <a:cs typeface="Times New Roman" panose="02020603050405020304" pitchFamily="18" charset="0"/>
              </a:rPr>
              <a:t>Hovedoppgaver, denne listen er spesiell for MN:</a:t>
            </a:r>
          </a:p>
          <a:p>
            <a:pPr marL="342900" lvl="0" indent="-342900">
              <a:lnSpc>
                <a:spcPct val="115000"/>
              </a:lnSpc>
              <a:spcAft>
                <a:spcPts val="0"/>
              </a:spcAft>
              <a:buFont typeface="+mj-lt"/>
              <a:buAutoNum type="arabicPeriod"/>
            </a:pPr>
            <a:r>
              <a:rPr lang="nb-NO" sz="1200" dirty="0" smtClean="0">
                <a:ea typeface="SimSun" panose="02010600030101010101" pitchFamily="2" charset="-122"/>
                <a:cs typeface="Times New Roman" panose="02020603050405020304" pitchFamily="18" charset="0"/>
              </a:rPr>
              <a:t>Forskning (25%) – høy, kun MED høyere (30%)</a:t>
            </a:r>
          </a:p>
          <a:p>
            <a:pPr marL="342900" lvl="0" indent="-342900">
              <a:lnSpc>
                <a:spcPct val="115000"/>
              </a:lnSpc>
              <a:spcAft>
                <a:spcPts val="0"/>
              </a:spcAft>
              <a:buFont typeface="+mj-lt"/>
              <a:buAutoNum type="arabicPeriod"/>
            </a:pPr>
            <a:r>
              <a:rPr lang="nb-NO" sz="1200" dirty="0" smtClean="0">
                <a:ea typeface="SimSun" panose="02010600030101010101" pitchFamily="2" charset="-122"/>
                <a:cs typeface="Times New Roman" panose="02020603050405020304" pitchFamily="18" charset="0"/>
              </a:rPr>
              <a:t>Programmering/systemdrift (24%) – spesiell for MN</a:t>
            </a:r>
          </a:p>
          <a:p>
            <a:pPr marL="342900" lvl="0" indent="-342900">
              <a:lnSpc>
                <a:spcPct val="115000"/>
              </a:lnSpc>
              <a:spcAft>
                <a:spcPts val="0"/>
              </a:spcAft>
              <a:buFont typeface="+mj-lt"/>
              <a:buAutoNum type="arabicPeriod"/>
            </a:pPr>
            <a:r>
              <a:rPr lang="nb-NO" sz="1200" dirty="0" smtClean="0">
                <a:ea typeface="SimSun" panose="02010600030101010101" pitchFamily="2" charset="-122"/>
                <a:cs typeface="Times New Roman" panose="02020603050405020304" pitchFamily="18" charset="0"/>
              </a:rPr>
              <a:t>Prosjektledelse/prosjektarbeid (21%) – høy i forhold til de andre fakultetene</a:t>
            </a:r>
          </a:p>
          <a:p>
            <a:pPr marL="342900" lvl="0" indent="-342900">
              <a:lnSpc>
                <a:spcPct val="115000"/>
              </a:lnSpc>
              <a:spcAft>
                <a:spcPts val="0"/>
              </a:spcAft>
              <a:buFont typeface="+mj-lt"/>
              <a:buAutoNum type="arabicPeriod"/>
            </a:pPr>
            <a:r>
              <a:rPr lang="nb-NO" sz="1200" dirty="0" smtClean="0">
                <a:ea typeface="SimSun" panose="02010600030101010101" pitchFamily="2" charset="-122"/>
                <a:cs typeface="Times New Roman" panose="02020603050405020304" pitchFamily="18" charset="0"/>
              </a:rPr>
              <a:t>Produktutvikling/teknologiutvikling (20%) – spesiell for MN</a:t>
            </a:r>
          </a:p>
          <a:p>
            <a:pPr marL="342900" lvl="0" indent="-342900">
              <a:lnSpc>
                <a:spcPct val="115000"/>
              </a:lnSpc>
              <a:spcAft>
                <a:spcPts val="0"/>
              </a:spcAft>
              <a:buFont typeface="+mj-lt"/>
              <a:buAutoNum type="arabicPeriod"/>
            </a:pPr>
            <a:r>
              <a:rPr lang="nb-NO" sz="1200" dirty="0" smtClean="0">
                <a:ea typeface="SimSun" panose="02010600030101010101" pitchFamily="2" charset="-122"/>
                <a:cs typeface="Times New Roman" panose="02020603050405020304" pitchFamily="18" charset="0"/>
              </a:rPr>
              <a:t>Konsulentvirksomhet/utredningsarbeid (18%) – høy – kun JUS (19%) og SV (17%) på samme nivå</a:t>
            </a:r>
          </a:p>
          <a:p>
            <a:pPr marL="342900" lvl="0" indent="-342900">
              <a:lnSpc>
                <a:spcPct val="115000"/>
              </a:lnSpc>
              <a:spcAft>
                <a:spcPts val="1000"/>
              </a:spcAft>
              <a:buFont typeface="+mj-lt"/>
              <a:buAutoNum type="arabicPeriod"/>
            </a:pPr>
            <a:r>
              <a:rPr lang="nb-NO" sz="1200" dirty="0" smtClean="0">
                <a:ea typeface="SimSun" panose="02010600030101010101" pitchFamily="2" charset="-122"/>
                <a:cs typeface="Times New Roman" panose="02020603050405020304" pitchFamily="18" charset="0"/>
              </a:rPr>
              <a:t>Rådgiving/veiledning (17%) – relativt høy – JUS (47%), SV (27%) og UV (23%) høyere</a:t>
            </a:r>
            <a:endParaRPr lang="nb-NO" sz="1200" dirty="0" smtClean="0">
              <a:effectLst/>
              <a:ea typeface="SimSun" panose="02010600030101010101" pitchFamily="2" charset="-122"/>
              <a:cs typeface="Times New Roman" panose="02020603050405020304" pitchFamily="18" charset="0"/>
            </a:endParaRPr>
          </a:p>
          <a:p>
            <a:pPr marL="171450" lvl="0" indent="-171450">
              <a:buFont typeface="Arial" panose="020B0604020202020204" pitchFamily="34" charset="0"/>
              <a:buChar char="•"/>
            </a:pPr>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17</a:t>
            </a:fld>
            <a:endParaRPr lang="nb-NO"/>
          </a:p>
        </p:txBody>
      </p:sp>
    </p:spTree>
    <p:extLst>
      <p:ext uri="{BB962C8B-B14F-4D97-AF65-F5344CB8AC3E}">
        <p14:creationId xmlns:p14="http://schemas.microsoft.com/office/powerpoint/2010/main" val="467704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smtClean="0"/>
          </a:p>
          <a:p>
            <a:r>
              <a:rPr lang="nb-NO" b="1" dirty="0" smtClean="0"/>
              <a:t>Fra UiO sin</a:t>
            </a:r>
            <a:r>
              <a:rPr lang="nb-NO" b="1" baseline="0" dirty="0" smtClean="0"/>
              <a:t> oppsummering på UiO-nivå</a:t>
            </a:r>
            <a:r>
              <a:rPr lang="nb-NO" b="0" baseline="0" dirty="0" smtClean="0"/>
              <a:t>: </a:t>
            </a:r>
          </a:p>
          <a:p>
            <a:r>
              <a:rPr lang="nb-NO" b="0" baseline="0" dirty="0" smtClean="0"/>
              <a:t>(</a:t>
            </a:r>
            <a:r>
              <a:rPr lang="nb-NO" b="0" dirty="0" smtClean="0"/>
              <a:t>Andre punkter</a:t>
            </a:r>
            <a:r>
              <a:rPr lang="nb-NO" b="0" baseline="0" dirty="0" smtClean="0"/>
              <a:t> som</a:t>
            </a:r>
            <a:r>
              <a:rPr lang="nb-NO" b="0" dirty="0" smtClean="0"/>
              <a:t> kjennetegner de som kommer raskt ut i relevant jobb)</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Trekk for gruppen som «lykkes» med å få flest jobber</a:t>
            </a:r>
            <a:r>
              <a:rPr lang="nb-NO" b="1" baseline="0" dirty="0" smtClean="0"/>
              <a:t> og relevant jobb:</a:t>
            </a:r>
          </a:p>
          <a:p>
            <a:pPr marL="171450" indent="-171450">
              <a:buFont typeface="Arial" panose="020B0604020202020204" pitchFamily="34" charset="0"/>
              <a:buChar char="•"/>
            </a:pPr>
            <a:r>
              <a:rPr lang="nb-NO" sz="1200" dirty="0" smtClean="0"/>
              <a:t>Har hatt større utbytte av utdanningen sammenlignet med kandidatene som har hatt en vanskeligere inngang i arbeidslivet</a:t>
            </a:r>
          </a:p>
          <a:p>
            <a:pPr marL="171450" indent="-171450">
              <a:buFont typeface="Arial" panose="020B0604020202020204" pitchFamily="34" charset="0"/>
              <a:buChar char="•"/>
            </a:pPr>
            <a:r>
              <a:rPr lang="nb-NO" sz="1200" dirty="0" smtClean="0"/>
              <a:t>Tilfreds med faglig utbytte</a:t>
            </a:r>
          </a:p>
          <a:p>
            <a:pPr marL="171450" indent="-171450">
              <a:buFont typeface="Arial" panose="020B0604020202020204" pitchFamily="34" charset="0"/>
              <a:buChar char="•"/>
            </a:pPr>
            <a:r>
              <a:rPr lang="nb-NO" sz="1200" dirty="0" smtClean="0"/>
              <a:t>Opplever UiO som attraktivt sammenlignet med andre institusjoner</a:t>
            </a:r>
          </a:p>
          <a:p>
            <a:pPr marL="171450" indent="-171450">
              <a:buFont typeface="Arial" panose="020B0604020202020204" pitchFamily="34" charset="0"/>
              <a:buChar char="•"/>
            </a:pPr>
            <a:r>
              <a:rPr lang="nb-NO" sz="1200" dirty="0" smtClean="0"/>
              <a:t>Utdanningen gir i større grad forventet jobb</a:t>
            </a:r>
          </a:p>
          <a:p>
            <a:pPr marL="171450" indent="-171450">
              <a:buFont typeface="Arial" panose="020B0604020202020204" pitchFamily="34" charset="0"/>
              <a:buChar char="•"/>
            </a:pPr>
            <a:r>
              <a:rPr lang="nb-NO" sz="1200" dirty="0" smtClean="0"/>
              <a:t>Vektlegger i større grad enn andre metodekunnskap</a:t>
            </a:r>
          </a:p>
          <a:p>
            <a:endParaRPr lang="nb-NO" dirty="0" smtClean="0"/>
          </a:p>
          <a:p>
            <a:r>
              <a:rPr lang="nb-NO" b="1" dirty="0" smtClean="0"/>
              <a:t>Andre suksessfaktorer for «vellykkede kandidater»: </a:t>
            </a:r>
          </a:p>
          <a:p>
            <a:pPr marL="285750" indent="-285750">
              <a:buFont typeface="Arial" panose="020B0604020202020204" pitchFamily="34" charset="0"/>
              <a:buChar char="•"/>
            </a:pPr>
            <a:r>
              <a:rPr lang="nb-NO" dirty="0" smtClean="0"/>
              <a:t>Overvekt av kandidater fra JUR, MED, OD</a:t>
            </a:r>
          </a:p>
          <a:p>
            <a:pPr marL="285750" indent="-285750">
              <a:buFont typeface="Arial" panose="020B0604020202020204" pitchFamily="34" charset="0"/>
              <a:buChar char="•"/>
            </a:pPr>
            <a:r>
              <a:rPr lang="nb-NO" dirty="0" smtClean="0"/>
              <a:t>Flere har </a:t>
            </a:r>
            <a:r>
              <a:rPr lang="nb-NO" dirty="0" err="1" smtClean="0"/>
              <a:t>PhD</a:t>
            </a:r>
            <a:endParaRPr lang="nb-NO" dirty="0" smtClean="0"/>
          </a:p>
          <a:p>
            <a:pPr marL="285750" indent="-285750">
              <a:buFont typeface="Arial" panose="020B0604020202020204" pitchFamily="34" charset="0"/>
              <a:buChar char="•"/>
            </a:pPr>
            <a:r>
              <a:rPr lang="nb-NO" dirty="0" smtClean="0"/>
              <a:t>En større andel har hatt studierelatert kontakt med arbeidslivet</a:t>
            </a:r>
          </a:p>
          <a:p>
            <a:pPr marL="285750" indent="-285750">
              <a:buFont typeface="Arial" panose="020B0604020202020204" pitchFamily="34" charset="0"/>
              <a:buChar char="•"/>
            </a:pPr>
            <a:r>
              <a:rPr lang="nb-NO" dirty="0" smtClean="0"/>
              <a:t>Flere har deltatt i et forskningsnettverk</a:t>
            </a:r>
          </a:p>
          <a:p>
            <a:pPr marL="285750" indent="-285750">
              <a:buFont typeface="Arial" panose="020B0604020202020204" pitchFamily="34" charset="0"/>
              <a:buChar char="•"/>
            </a:pPr>
            <a:r>
              <a:rPr lang="nb-NO" dirty="0" smtClean="0"/>
              <a:t>Opplever i større grad tilstrekkelig kontakt med vitenskapelig ansatte</a:t>
            </a:r>
          </a:p>
          <a:p>
            <a:pPr marL="285750" indent="-285750">
              <a:buFont typeface="Arial" panose="020B0604020202020204" pitchFamily="34" charset="0"/>
              <a:buChar char="•"/>
            </a:pPr>
            <a:r>
              <a:rPr lang="nb-NO" dirty="0" smtClean="0"/>
              <a:t>De startet jobbsøk før endt utdanning</a:t>
            </a:r>
          </a:p>
          <a:p>
            <a:pPr marL="285750" indent="-285750">
              <a:buFont typeface="Arial" panose="020B0604020202020204" pitchFamily="34" charset="0"/>
              <a:buChar char="•"/>
            </a:pPr>
            <a:r>
              <a:rPr lang="nb-NO" dirty="0" smtClean="0"/>
              <a:t>De er bedre å kommunisere sin kompetanse</a:t>
            </a:r>
          </a:p>
          <a:p>
            <a:pPr marL="285750" indent="-285750">
              <a:buFont typeface="Arial" panose="020B0604020202020204" pitchFamily="34" charset="0"/>
              <a:buChar char="•"/>
            </a:pPr>
            <a:r>
              <a:rPr lang="nb-NO" dirty="0" smtClean="0"/>
              <a:t>(Utenlandsopphold er irrelevant)</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18</a:t>
            </a:fld>
            <a:endParaRPr lang="nb-NO"/>
          </a:p>
        </p:txBody>
      </p:sp>
    </p:spTree>
    <p:extLst>
      <p:ext uri="{BB962C8B-B14F-4D97-AF65-F5344CB8AC3E}">
        <p14:creationId xmlns:p14="http://schemas.microsoft.com/office/powerpoint/2010/main" val="1662961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BF89657-5CA7-4C25-BAF7-E81056E8CCEA}" type="slidenum">
              <a:rPr lang="nb-NO" smtClean="0"/>
              <a:t>19</a:t>
            </a:fld>
            <a:endParaRPr lang="nb-NO"/>
          </a:p>
        </p:txBody>
      </p:sp>
    </p:spTree>
    <p:extLst>
      <p:ext uri="{BB962C8B-B14F-4D97-AF65-F5344CB8AC3E}">
        <p14:creationId xmlns:p14="http://schemas.microsoft.com/office/powerpoint/2010/main" val="1055468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dirty="0" smtClean="0"/>
              <a:t>UiO-tall: </a:t>
            </a:r>
            <a:r>
              <a:rPr lang="nb-NO" sz="1200" dirty="0" smtClean="0"/>
              <a:t>Hvordan kunne vi rustet deg bedre for arbeidslivets krav?</a:t>
            </a:r>
            <a:endParaRPr lang="nb-NO" dirty="0" smtClean="0"/>
          </a:p>
          <a:p>
            <a:endParaRPr lang="nb-NO" sz="1200" b="1" dirty="0" smtClean="0"/>
          </a:p>
          <a:p>
            <a:pPr marL="171450" indent="-171450">
              <a:buFont typeface="Arial" panose="020B0604020202020204" pitchFamily="34" charset="0"/>
              <a:buChar char="•"/>
            </a:pPr>
            <a:r>
              <a:rPr lang="nb-NO" sz="1200" dirty="0" smtClean="0"/>
              <a:t>Mer eller bedre muligheter for praksis i utdannelsen (41%)</a:t>
            </a:r>
            <a:br>
              <a:rPr lang="nb-NO" sz="1200" dirty="0" smtClean="0"/>
            </a:br>
            <a:endParaRPr lang="nb-NO" sz="1200" dirty="0" smtClean="0"/>
          </a:p>
          <a:p>
            <a:pPr marL="171450" indent="-171450">
              <a:buFont typeface="Arial" panose="020B0604020202020204" pitchFamily="34" charset="0"/>
              <a:buChar char="•"/>
            </a:pPr>
            <a:r>
              <a:rPr lang="nb-NO" sz="1200" dirty="0" smtClean="0"/>
              <a:t>Oppgaveløsning i samarbeid med virksomheter (28%)</a:t>
            </a:r>
            <a:br>
              <a:rPr lang="nb-NO" sz="1200" dirty="0" smtClean="0"/>
            </a:br>
            <a:endParaRPr lang="nb-NO" sz="1200" dirty="0" smtClean="0"/>
          </a:p>
          <a:p>
            <a:pPr marL="171450" indent="-171450">
              <a:buFont typeface="Arial" panose="020B0604020202020204" pitchFamily="34" charset="0"/>
              <a:buChar char="•"/>
            </a:pPr>
            <a:r>
              <a:rPr lang="nb-NO" sz="1200" dirty="0" smtClean="0"/>
              <a:t>Mer arbeidslivsrettet undervisning (24%)</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20</a:t>
            </a:fld>
            <a:endParaRPr lang="nb-NO"/>
          </a:p>
        </p:txBody>
      </p:sp>
    </p:spTree>
    <p:extLst>
      <p:ext uri="{BB962C8B-B14F-4D97-AF65-F5344CB8AC3E}">
        <p14:creationId xmlns:p14="http://schemas.microsoft.com/office/powerpoint/2010/main" val="636045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Vi har blant annet vår egen dekan for innovasjon og samfunnskontakt. Vi har opprettet en egen innovasjonsdag hvor vi inviterer aktører i næringslivet, og vi utvider EVU-tilbudet vårt.  Blant annet har vi signert samarbeidsavtale med DNB og er i dialog med en rekke andre, kjente og store bedrifter. I tillegg har vi en egen karrieredag, </a:t>
            </a:r>
            <a:r>
              <a:rPr lang="nb-NO" dirty="0" err="1" smtClean="0"/>
              <a:t>RealKarriere</a:t>
            </a:r>
            <a:r>
              <a:rPr lang="nb-NO" dirty="0" smtClean="0"/>
              <a:t>. Her kan alle MN-studenter møte aktører fra bransjer innen realfag og teknologi. </a:t>
            </a:r>
            <a:r>
              <a:rPr lang="nb-NO" dirty="0" err="1" smtClean="0"/>
              <a:t>Ifi</a:t>
            </a:r>
            <a:r>
              <a:rPr lang="nb-NO" dirty="0" smtClean="0"/>
              <a:t> har også en egen karrieredag, kalt «</a:t>
            </a:r>
            <a:r>
              <a:rPr lang="nb-NO" dirty="0" err="1" smtClean="0"/>
              <a:t>Dagen@Ifi</a:t>
            </a:r>
            <a:r>
              <a:rPr lang="nb-NO" dirty="0" smtClean="0"/>
              <a:t>». </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21</a:t>
            </a:fld>
            <a:endParaRPr lang="nb-NO"/>
          </a:p>
        </p:txBody>
      </p:sp>
    </p:spTree>
    <p:extLst>
      <p:ext uri="{BB962C8B-B14F-4D97-AF65-F5344CB8AC3E}">
        <p14:creationId xmlns:p14="http://schemas.microsoft.com/office/powerpoint/2010/main" val="1527355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endParaRPr lang="nb-NO" sz="1200" dirty="0" smtClean="0"/>
          </a:p>
          <a:p>
            <a:r>
              <a:rPr lang="nb-NO" sz="1200" b="1" dirty="0" smtClean="0"/>
              <a:t>Kontakt med vitenskapelige og tilfredshet: </a:t>
            </a:r>
          </a:p>
          <a:p>
            <a:r>
              <a:rPr lang="nb-NO" sz="1200" dirty="0" smtClean="0"/>
              <a:t>I UiOs oppsummering påpekes det at kandidatenes egen erfaring med forsknings- og utviklingsarbeid er viktig for dem som ikke opplever tilstrekkelig kontakt med vitenskapelig ansatte når det gjelder tilfredshet med faglig utbytte.</a:t>
            </a:r>
          </a:p>
          <a:p>
            <a:endParaRPr lang="nb-NO" sz="1200" dirty="0" smtClean="0"/>
          </a:p>
          <a:p>
            <a:pPr lvl="0"/>
            <a:r>
              <a:rPr lang="nb-NO" sz="1200" dirty="0" smtClean="0"/>
              <a:t>På spørsmålet om «I hvilken grad opplevde du tilstrekkelig kontakt med vitenskapelige ansatte ved UiO?», svarer 49% på fakultetsnivå «i svært stor eller stor grad». (UiO-snittet er 40%). Høyest er det på master, med 55% og lavest på bachelor, med 26%. </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22</a:t>
            </a:fld>
            <a:endParaRPr lang="nb-NO"/>
          </a:p>
        </p:txBody>
      </p:sp>
    </p:spTree>
    <p:extLst>
      <p:ext uri="{BB962C8B-B14F-4D97-AF65-F5344CB8AC3E}">
        <p14:creationId xmlns:p14="http://schemas.microsoft.com/office/powerpoint/2010/main" val="10045697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23</a:t>
            </a:fld>
            <a:endParaRPr lang="nb-NO"/>
          </a:p>
        </p:txBody>
      </p:sp>
    </p:spTree>
    <p:extLst>
      <p:ext uri="{BB962C8B-B14F-4D97-AF65-F5344CB8AC3E}">
        <p14:creationId xmlns:p14="http://schemas.microsoft.com/office/powerpoint/2010/main" val="15214007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nb-NO" sz="1200" b="1" kern="1200" dirty="0" smtClean="0">
                <a:solidFill>
                  <a:schemeClr val="tx1"/>
                </a:solidFill>
                <a:effectLst/>
                <a:latin typeface="+mn-lt"/>
                <a:ea typeface="+mn-ea"/>
                <a:cs typeface="+mn-cs"/>
              </a:rPr>
              <a:t>MN-tall:</a:t>
            </a:r>
            <a:r>
              <a:rPr lang="nb-NO" sz="1200" b="1" kern="1200" baseline="0" dirty="0" smtClean="0">
                <a:solidFill>
                  <a:schemeClr val="tx1"/>
                </a:solidFill>
                <a:effectLst/>
                <a:latin typeface="+mn-lt"/>
                <a:ea typeface="+mn-ea"/>
                <a:cs typeface="+mn-cs"/>
              </a:rPr>
              <a:t> Søknadsprosessen</a:t>
            </a:r>
            <a:br>
              <a:rPr lang="nb-NO" sz="1200" b="1" kern="1200" baseline="0" dirty="0" smtClean="0">
                <a:solidFill>
                  <a:schemeClr val="tx1"/>
                </a:solidFill>
                <a:effectLst/>
                <a:latin typeface="+mn-lt"/>
                <a:ea typeface="+mn-ea"/>
                <a:cs typeface="+mn-cs"/>
              </a:rPr>
            </a:br>
            <a:endParaRPr lang="nb-NO" sz="1200" b="1" kern="1200" baseline="0" dirty="0" smtClean="0">
              <a:solidFill>
                <a:schemeClr val="tx1"/>
              </a:solidFill>
              <a:effectLst/>
              <a:latin typeface="+mn-lt"/>
              <a:ea typeface="+mn-ea"/>
              <a:cs typeface="+mn-cs"/>
            </a:endParaRPr>
          </a:p>
          <a:p>
            <a:pPr marL="0" lvl="0" indent="0">
              <a:buFont typeface="Arial" panose="020B0604020202020204" pitchFamily="34" charset="0"/>
              <a:buNone/>
            </a:pPr>
            <a:r>
              <a:rPr lang="nb-NO" sz="1200" kern="1200" dirty="0" smtClean="0">
                <a:solidFill>
                  <a:schemeClr val="tx1"/>
                </a:solidFill>
                <a:effectLst/>
                <a:latin typeface="+mn-lt"/>
                <a:ea typeface="+mn-ea"/>
                <a:cs typeface="+mn-cs"/>
              </a:rPr>
              <a:t>Våre kandidater kommer fint ut i jobb. På fakultetsnivå (alle program) svarer 58% at de søkte 1-5 stilinger før de fikk sin første jobb, og 21% svarer 6-15. </a:t>
            </a:r>
            <a:br>
              <a:rPr lang="nb-NO" sz="1200" kern="1200" dirty="0" smtClean="0">
                <a:solidFill>
                  <a:schemeClr val="tx1"/>
                </a:solidFill>
                <a:effectLst/>
                <a:latin typeface="+mn-lt"/>
                <a:ea typeface="+mn-ea"/>
                <a:cs typeface="+mn-cs"/>
              </a:rPr>
            </a:br>
            <a:endParaRPr lang="nb-NO"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nb-NO" sz="1200" kern="1200" dirty="0" smtClean="0">
                <a:solidFill>
                  <a:schemeClr val="tx1"/>
                </a:solidFill>
                <a:effectLst/>
                <a:latin typeface="+mn-lt"/>
                <a:ea typeface="+mn-ea"/>
                <a:cs typeface="+mn-cs"/>
              </a:rPr>
              <a:t>40% svarer at de i stor –eller svært stor grad opplever søkeprosessen som vanskelig, mens 46% svarte at de i svært liten eller liten grad opplevde den som vanskelig. </a:t>
            </a:r>
          </a:p>
          <a:p>
            <a:pPr marL="171450" lvl="0" indent="-171450">
              <a:buFont typeface="Arial" panose="020B0604020202020204" pitchFamily="34" charset="0"/>
              <a:buChar char="•"/>
            </a:pPr>
            <a:endParaRPr lang="nb-NO"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nb-NO" sz="1200" kern="1200" dirty="0" smtClean="0">
                <a:solidFill>
                  <a:schemeClr val="tx1"/>
                </a:solidFill>
                <a:effectLst/>
                <a:latin typeface="+mn-lt"/>
                <a:ea typeface="+mn-ea"/>
                <a:cs typeface="+mn-cs"/>
              </a:rPr>
              <a:t>Her er det riktig nok store forskjeller fra studieretning,</a:t>
            </a:r>
            <a:r>
              <a:rPr lang="nb-NO" sz="1200" kern="1200" baseline="0" dirty="0" smtClean="0">
                <a:solidFill>
                  <a:schemeClr val="tx1"/>
                </a:solidFill>
                <a:effectLst/>
                <a:latin typeface="+mn-lt"/>
                <a:ea typeface="+mn-ea"/>
                <a:cs typeface="+mn-cs"/>
              </a:rPr>
              <a:t> studienivå </a:t>
            </a:r>
            <a:r>
              <a:rPr lang="nb-NO" sz="1200" kern="1200" dirty="0" smtClean="0">
                <a:solidFill>
                  <a:schemeClr val="tx1"/>
                </a:solidFill>
                <a:effectLst/>
                <a:latin typeface="+mn-lt"/>
                <a:ea typeface="+mn-ea"/>
                <a:cs typeface="+mn-cs"/>
              </a:rPr>
              <a:t>og institutt.</a:t>
            </a:r>
            <a:r>
              <a:rPr lang="nb-NO" sz="1200" kern="1200" baseline="0" dirty="0" smtClean="0">
                <a:solidFill>
                  <a:schemeClr val="tx1"/>
                </a:solidFill>
                <a:effectLst/>
                <a:latin typeface="+mn-lt"/>
                <a:ea typeface="+mn-ea"/>
                <a:cs typeface="+mn-cs"/>
              </a:rPr>
              <a:t> F.eks. </a:t>
            </a:r>
            <a:r>
              <a:rPr lang="nb-NO" sz="1200" kern="1200" dirty="0" smtClean="0">
                <a:solidFill>
                  <a:schemeClr val="tx1"/>
                </a:solidFill>
                <a:effectLst/>
                <a:latin typeface="+mn-lt"/>
                <a:ea typeface="+mn-ea"/>
                <a:cs typeface="+mn-cs"/>
              </a:rPr>
              <a:t>svarer 53% på bachelor at søkeprosessen i stor/svært stor grad var vanskelig. </a:t>
            </a:r>
            <a:endParaRPr lang="nb-NO"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BF89657-5CA7-4C25-BAF7-E81056E8CCEA}" type="slidenum">
              <a:rPr lang="nb-NO" smtClean="0"/>
              <a:t>24</a:t>
            </a:fld>
            <a:endParaRPr lang="nb-NO"/>
          </a:p>
        </p:txBody>
      </p:sp>
    </p:spTree>
    <p:extLst>
      <p:ext uri="{BB962C8B-B14F-4D97-AF65-F5344CB8AC3E}">
        <p14:creationId xmlns:p14="http://schemas.microsoft.com/office/powerpoint/2010/main" val="25248469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dirty="0" smtClean="0"/>
              <a:t>UiO-funn:</a:t>
            </a:r>
            <a:r>
              <a:rPr lang="nb-NO" b="1" baseline="0" dirty="0" smtClean="0"/>
              <a:t> </a:t>
            </a:r>
          </a:p>
          <a:p>
            <a:pPr marL="171450" indent="-171450">
              <a:buFont typeface="Arial" panose="020B0604020202020204" pitchFamily="34" charset="0"/>
              <a:buChar char="•"/>
            </a:pPr>
            <a:r>
              <a:rPr lang="nb-NO" dirty="0" smtClean="0"/>
              <a:t>En signifikant, positiv sammenheng mellom evne til å kommunisere egen kompetanse og relevans i første jobb.</a:t>
            </a:r>
          </a:p>
          <a:p>
            <a:pPr marL="171450" indent="-171450">
              <a:buFont typeface="Arial" panose="020B0604020202020204" pitchFamily="34" charset="0"/>
              <a:buChar char="•"/>
            </a:pPr>
            <a:r>
              <a:rPr lang="nb-NO" dirty="0" smtClean="0"/>
              <a:t>Det å benytte instituttet/ fakultetets veiledningstjenester har positiv effekt på det å kommunisere egen kompetanse.</a:t>
            </a:r>
          </a:p>
          <a:p>
            <a:pPr marL="171450" indent="-171450">
              <a:buFont typeface="Arial" panose="020B0604020202020204" pitchFamily="34" charset="0"/>
              <a:buChar char="•"/>
            </a:pPr>
            <a:r>
              <a:rPr lang="nb-NO" dirty="0" smtClean="0"/>
              <a:t>Deltakelse i forskningsnettverk eller større forskningsprosjekter likeså.</a:t>
            </a:r>
          </a:p>
        </p:txBody>
      </p:sp>
      <p:sp>
        <p:nvSpPr>
          <p:cNvPr id="4" name="Slide Number Placeholder 3"/>
          <p:cNvSpPr>
            <a:spLocks noGrp="1"/>
          </p:cNvSpPr>
          <p:nvPr>
            <p:ph type="sldNum" sz="quarter" idx="10"/>
          </p:nvPr>
        </p:nvSpPr>
        <p:spPr/>
        <p:txBody>
          <a:bodyPr/>
          <a:lstStyle/>
          <a:p>
            <a:fld id="{2BF89657-5CA7-4C25-BAF7-E81056E8CCEA}" type="slidenum">
              <a:rPr lang="nb-NO" smtClean="0"/>
              <a:t>25</a:t>
            </a:fld>
            <a:endParaRPr lang="nb-NO"/>
          </a:p>
        </p:txBody>
      </p:sp>
    </p:spTree>
    <p:extLst>
      <p:ext uri="{BB962C8B-B14F-4D97-AF65-F5344CB8AC3E}">
        <p14:creationId xmlns:p14="http://schemas.microsoft.com/office/powerpoint/2010/main" val="39399844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2BF89657-5CA7-4C25-BAF7-E81056E8CCEA}" type="slidenum">
              <a:rPr lang="nb-NO" smtClean="0"/>
              <a:t>26</a:t>
            </a:fld>
            <a:endParaRPr lang="nb-NO"/>
          </a:p>
        </p:txBody>
      </p:sp>
    </p:spTree>
    <p:extLst>
      <p:ext uri="{BB962C8B-B14F-4D97-AF65-F5344CB8AC3E}">
        <p14:creationId xmlns:p14="http://schemas.microsoft.com/office/powerpoint/2010/main" val="8577963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dirty="0" smtClean="0"/>
              <a:t>Generelle UiO-tall:</a:t>
            </a:r>
            <a:r>
              <a:rPr lang="nb-NO" b="1" baseline="0" dirty="0" smtClean="0"/>
              <a:t> </a:t>
            </a:r>
          </a:p>
          <a:p>
            <a:pPr marL="0" indent="0">
              <a:buFont typeface="Arial" panose="020B0604020202020204" pitchFamily="34" charset="0"/>
              <a:buNone/>
            </a:pPr>
            <a:r>
              <a:rPr lang="nb-NO" dirty="0" smtClean="0"/>
              <a:t>På spørsmålet om hvor enig eller uenig kandidatene var i påstanden om at de lærte å kommunisere hvordan kompetansen deres kunne brukes i arbeidslivet, er den totale gjennomsnittsskåren 2,8 på en fempunktsskala. </a:t>
            </a:r>
            <a:br>
              <a:rPr lang="nb-NO" dirty="0" smtClean="0"/>
            </a:br>
            <a:endParaRPr lang="nb-NO" dirty="0" smtClean="0"/>
          </a:p>
          <a:p>
            <a:pPr marL="171450" indent="-171450">
              <a:buFont typeface="Arial" panose="020B0604020202020204" pitchFamily="34" charset="0"/>
              <a:buChar char="•"/>
            </a:pPr>
            <a:r>
              <a:rPr lang="nb-NO" dirty="0" smtClean="0"/>
              <a:t>Det er profesjonskandidatene som har den høyeste skåren med 3,4, og masterkandidatene følger like bak med 2,9.</a:t>
            </a:r>
          </a:p>
          <a:p>
            <a:pPr marL="171450" indent="-171450">
              <a:buFont typeface="Arial" panose="020B0604020202020204" pitchFamily="34" charset="0"/>
              <a:buChar char="•"/>
            </a:pPr>
            <a:r>
              <a:rPr lang="nb-NO" dirty="0" err="1" smtClean="0"/>
              <a:t>PhD</a:t>
            </a:r>
            <a:r>
              <a:rPr lang="nb-NO" dirty="0" smtClean="0"/>
              <a:t>-kandidatene har en skår på 2,7, mens bachelorkandidatenes gjennomsnittsskår er på 2,5 og altså lavest. </a:t>
            </a:r>
          </a:p>
          <a:p>
            <a:pPr marL="171450" indent="-171450">
              <a:buFont typeface="Arial" panose="020B0604020202020204" pitchFamily="34" charset="0"/>
              <a:buChar char="•"/>
            </a:pPr>
            <a:endParaRPr lang="nb-NO" dirty="0" smtClean="0"/>
          </a:p>
          <a:p>
            <a:pPr marL="0" indent="0">
              <a:buFont typeface="Arial" panose="020B0604020202020204" pitchFamily="34" charset="0"/>
              <a:buNone/>
            </a:pPr>
            <a:r>
              <a:rPr lang="nb-NO" dirty="0" smtClean="0"/>
              <a:t>Når det kommer til å lære og beskrive sine personlige egenskaper, er det totale gjennomsnittet på 2,6. Her er det ingen forskjell mellom </a:t>
            </a:r>
            <a:r>
              <a:rPr lang="nb-NO" dirty="0" err="1" smtClean="0"/>
              <a:t>PhD</a:t>
            </a:r>
            <a:r>
              <a:rPr lang="nb-NO" dirty="0" smtClean="0"/>
              <a:t>- og masterkandidatene som begge har et gjennomsnitt på 2,6. Profesjonskandidatene har det desidert høyeste gjennomsnittet med 3,0. Bachelorkandidatene kommer ut litt lavere med et gjennomsnitt på 2,4.</a:t>
            </a:r>
          </a:p>
          <a:p>
            <a:pPr marL="0" indent="0">
              <a:buFont typeface="Arial" panose="020B0604020202020204" pitchFamily="34" charset="0"/>
              <a:buNone/>
            </a:pPr>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27</a:t>
            </a:fld>
            <a:endParaRPr lang="nb-NO"/>
          </a:p>
        </p:txBody>
      </p:sp>
    </p:spTree>
    <p:extLst>
      <p:ext uri="{BB962C8B-B14F-4D97-AF65-F5344CB8AC3E}">
        <p14:creationId xmlns:p14="http://schemas.microsoft.com/office/powerpoint/2010/main" val="6118228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dirty="0" smtClean="0">
                <a:solidFill>
                  <a:schemeClr val="tx1"/>
                </a:solidFill>
                <a:effectLst/>
                <a:latin typeface="+mn-lt"/>
                <a:ea typeface="+mn-ea"/>
                <a:cs typeface="+mn-cs"/>
              </a:rPr>
              <a:t>Generelt på UiO:</a:t>
            </a:r>
            <a:r>
              <a:rPr lang="nb-NO" sz="1200" kern="1200" dirty="0" smtClean="0">
                <a:solidFill>
                  <a:schemeClr val="tx1"/>
                </a:solidFill>
                <a:effectLst/>
                <a:latin typeface="+mn-lt"/>
                <a:ea typeface="+mn-ea"/>
                <a:cs typeface="+mn-cs"/>
              </a:rPr>
              <a:t> Av de som ikke benyttet UiOs veiledningstilbud (n=4881) svarer 45 % at de ikke hadde behov for tilbudet og 38% at de ikke kjente til det.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dirty="0" smtClean="0"/>
              <a:t>NB:</a:t>
            </a:r>
            <a:r>
              <a:rPr lang="nb-NO" sz="1200" dirty="0" smtClean="0"/>
              <a:t> På spørsmål om veiledningstilbud underveis i studietiden ved UiO, er det viktig å påpeke at dette er nok tenkt i karrieresammenheng. </a:t>
            </a:r>
          </a:p>
          <a:p>
            <a:pPr lvl="0"/>
            <a:endParaRPr lang="nb-NO" sz="1200" kern="1200" dirty="0" smtClean="0">
              <a:solidFill>
                <a:schemeClr val="tx1"/>
              </a:solidFill>
              <a:effectLst/>
              <a:latin typeface="+mn-lt"/>
              <a:ea typeface="+mn-ea"/>
              <a:cs typeface="+mn-cs"/>
            </a:endParaRPr>
          </a:p>
          <a:p>
            <a:pPr lvl="0"/>
            <a:r>
              <a:rPr lang="nb-NO" sz="1200" b="1" kern="1200" dirty="0" smtClean="0">
                <a:solidFill>
                  <a:schemeClr val="tx1"/>
                </a:solidFill>
                <a:effectLst/>
                <a:latin typeface="+mn-lt"/>
                <a:ea typeface="+mn-ea"/>
                <a:cs typeface="+mn-cs"/>
              </a:rPr>
              <a:t>MN-fakultetet: </a:t>
            </a:r>
          </a:p>
          <a:p>
            <a:pPr marL="171450" lvl="0" indent="-171450">
              <a:buFont typeface="Arial" panose="020B0604020202020204" pitchFamily="34" charset="0"/>
              <a:buChar char="•"/>
            </a:pPr>
            <a:r>
              <a:rPr lang="nb-NO" sz="1200" kern="1200" dirty="0" smtClean="0">
                <a:solidFill>
                  <a:schemeClr val="tx1"/>
                </a:solidFill>
                <a:effectLst/>
                <a:latin typeface="+mn-lt"/>
                <a:ea typeface="+mn-ea"/>
                <a:cs typeface="+mn-cs"/>
              </a:rPr>
              <a:t>51% av respondentene på MN-fakultetet at de ikke hadde behov for studieveiledningstilbudet på fakultetet/institutt og 36% kjente ikke til det. </a:t>
            </a:r>
          </a:p>
          <a:p>
            <a:pPr marL="171450" lvl="0" indent="-171450">
              <a:buFont typeface="Arial" panose="020B0604020202020204" pitchFamily="34" charset="0"/>
              <a:buChar char="•"/>
            </a:pPr>
            <a:r>
              <a:rPr lang="nb-NO" sz="1200" kern="1200" dirty="0" smtClean="0">
                <a:solidFill>
                  <a:schemeClr val="tx1"/>
                </a:solidFill>
                <a:effectLst/>
                <a:latin typeface="+mn-lt"/>
                <a:ea typeface="+mn-ea"/>
                <a:cs typeface="+mn-cs"/>
              </a:rPr>
              <a:t>64 % svarer at de ikke hadde behov for Karrieresenterets tilbud og 24% at de ikke kjente til det. </a:t>
            </a:r>
          </a:p>
          <a:p>
            <a:pPr marL="171450" lvl="0" indent="-171450">
              <a:buFont typeface="Arial" panose="020B0604020202020204" pitchFamily="34" charset="0"/>
              <a:buChar char="•"/>
            </a:pPr>
            <a:r>
              <a:rPr lang="nb-NO" sz="1200" kern="1200" dirty="0" smtClean="0">
                <a:solidFill>
                  <a:schemeClr val="tx1"/>
                </a:solidFill>
                <a:effectLst/>
                <a:latin typeface="+mn-lt"/>
                <a:ea typeface="+mn-ea"/>
                <a:cs typeface="+mn-cs"/>
              </a:rPr>
              <a:t>Kun 35% av respondentene svarer at de lærte seg å kommunisere hvordan deres kompetanse kan brukes i arbeidslivet.</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28</a:t>
            </a:fld>
            <a:endParaRPr lang="nb-NO"/>
          </a:p>
        </p:txBody>
      </p:sp>
    </p:spTree>
    <p:extLst>
      <p:ext uri="{BB962C8B-B14F-4D97-AF65-F5344CB8AC3E}">
        <p14:creationId xmlns:p14="http://schemas.microsoft.com/office/powerpoint/2010/main" val="12169686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Eksempel: Systematisk arbeid på geofag</a:t>
            </a:r>
            <a:r>
              <a:rPr lang="nb-NO" dirty="0" smtClean="0"/>
              <a:t/>
            </a:r>
            <a:br>
              <a:rPr lang="nb-NO" dirty="0" smtClean="0"/>
            </a:br>
            <a:r>
              <a:rPr lang="nb-NO" dirty="0" smtClean="0"/>
              <a:t>Geofagutdanningen har søkt om en SFU i Norge. Gjennom søknadsprosessen har de jobbet systematisk (og </a:t>
            </a:r>
            <a:r>
              <a:rPr lang="nb-NO" dirty="0" err="1" smtClean="0"/>
              <a:t>forskningstilnærmet</a:t>
            </a:r>
            <a:r>
              <a:rPr lang="nb-NO" dirty="0" smtClean="0"/>
              <a:t>) om spørsmål vedrørende utdanningen. De er i gang med å bygge opp et didaktisk miljø på instituttet – som de håper får innvirker på studiene etter hvert, både det faglige innholdet og den generiske kompetansen.</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29</a:t>
            </a:fld>
            <a:endParaRPr lang="nb-NO"/>
          </a:p>
        </p:txBody>
      </p:sp>
    </p:spTree>
    <p:extLst>
      <p:ext uri="{BB962C8B-B14F-4D97-AF65-F5344CB8AC3E}">
        <p14:creationId xmlns:p14="http://schemas.microsoft.com/office/powerpoint/2010/main" val="41403316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30</a:t>
            </a:fld>
            <a:endParaRPr lang="nb-NO"/>
          </a:p>
        </p:txBody>
      </p:sp>
    </p:spTree>
    <p:extLst>
      <p:ext uri="{BB962C8B-B14F-4D97-AF65-F5344CB8AC3E}">
        <p14:creationId xmlns:p14="http://schemas.microsoft.com/office/powerpoint/2010/main" val="275671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2BF89657-5CA7-4C25-BAF7-E81056E8CCEA}" type="slidenum">
              <a:rPr lang="nb-NO" smtClean="0"/>
              <a:t>31</a:t>
            </a:fld>
            <a:endParaRPr lang="nb-NO"/>
          </a:p>
        </p:txBody>
      </p:sp>
    </p:spTree>
    <p:extLst>
      <p:ext uri="{BB962C8B-B14F-4D97-AF65-F5344CB8AC3E}">
        <p14:creationId xmlns:p14="http://schemas.microsoft.com/office/powerpoint/2010/main" val="29888349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32</a:t>
            </a:fld>
            <a:endParaRPr lang="nb-NO"/>
          </a:p>
        </p:txBody>
      </p:sp>
    </p:spTree>
    <p:extLst>
      <p:ext uri="{BB962C8B-B14F-4D97-AF65-F5344CB8AC3E}">
        <p14:creationId xmlns:p14="http://schemas.microsoft.com/office/powerpoint/2010/main" val="8681451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2BF89657-5CA7-4C25-BAF7-E81056E8CCEA}" type="slidenum">
              <a:rPr lang="nb-NO" smtClean="0"/>
              <a:t>33</a:t>
            </a:fld>
            <a:endParaRPr lang="nb-NO"/>
          </a:p>
        </p:txBody>
      </p:sp>
    </p:spTree>
    <p:extLst>
      <p:ext uri="{BB962C8B-B14F-4D97-AF65-F5344CB8AC3E}">
        <p14:creationId xmlns:p14="http://schemas.microsoft.com/office/powerpoint/2010/main" val="4654759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hasCustomPrompt="1"/>
          </p:nvPr>
        </p:nvSpPr>
        <p:spPr>
          <a:xfrm>
            <a:off x="1143000" y="1676405"/>
            <a:ext cx="6858000" cy="987362"/>
          </a:xfrm>
        </p:spPr>
        <p:txBody>
          <a:bodyPr anchor="b">
            <a:normAutofit/>
          </a:bodyPr>
          <a:lstStyle>
            <a:lvl1pPr algn="ctr">
              <a:defRPr sz="3200">
                <a:solidFill>
                  <a:schemeClr val="lt1"/>
                </a:solidFill>
              </a:defRPr>
            </a:lvl1pPr>
          </a:lstStyle>
          <a:p>
            <a:r>
              <a:rPr lang="nn-NO" baseline="0"/>
              <a:t>Klikk her for å leggje til ein tittel</a:t>
            </a:r>
            <a:endParaRPr lang="nn-NO" dirty="0"/>
          </a:p>
        </p:txBody>
      </p:sp>
      <p:sp>
        <p:nvSpPr>
          <p:cNvPr id="3" name="Undertittel 2"/>
          <p:cNvSpPr>
            <a:spLocks noGrp="1"/>
          </p:cNvSpPr>
          <p:nvPr>
            <p:ph type="subTitle" idx="1" hasCustomPrompt="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n-NO" baseline="0"/>
              <a:t>Klikk for å leggje til ein undertittel</a:t>
            </a:r>
            <a:endParaRPr lang="nn-NO" dirty="0"/>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hasCustomPrompt="1"/>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nn-NO" baseline="0"/>
              <a:t>Klikk for å leggje til tekst </a:t>
            </a:r>
            <a:endParaRPr lang="nn-NO" dirty="0"/>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n-NO" sz="1400" b="1" noProof="0" dirty="0"/>
              <a:t>Det matematisk-naturvitskaplege fakultet</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n-NO" noProof="0" dirty="0"/>
              <a:t>Sett inn bilete via menyen «Sett inn» og knappen «Bilde» </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n-NO" noProof="0"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n-NO" noProof="0"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hasCustomPrompt="1"/>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nn-NO" baseline="0" noProof="0" dirty="0"/>
              <a:t>Klikk for å leggje til tekst</a:t>
            </a:r>
            <a:endParaRPr lang="nn-NO" noProof="0" dirty="0"/>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dirty="0"/>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dirty="0"/>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n-NO" sz="1400" b="1" noProof="0" dirty="0"/>
              <a:t>Det matematisk-naturvitskaplege fakultet</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n-NO" noProof="0"/>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n-NO" noProof="0"/>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n-NO" noProof="0"/>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n-NO" noProof="0"/>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n-NO" noProof="0"/>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n-NO" noProof="0"/>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n-NO"/>
              <a:t>Sett inn bilete via menyen «Sett inn» og knappen «Bilde»</a:t>
            </a:r>
            <a:endParaRPr lang="nn-NO" dirty="0"/>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n-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n-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hasCustomPrompt="1"/>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nn-NO" baseline="0"/>
              <a:t>Klikk for å leggje til tekst</a:t>
            </a:r>
            <a:endParaRPr lang="nn-NO" dirty="0"/>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n-NO" sz="1400" b="1"/>
              <a:t>Det matematisk-naturvitskaplege fakultet</a:t>
            </a:r>
            <a:endParaRPr lang="nn-NO" sz="1400" b="1" dirty="0"/>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hasCustomPrompt="1"/>
          </p:nvPr>
        </p:nvSpPr>
        <p:spPr>
          <a:xfrm>
            <a:off x="1290970" y="1410933"/>
            <a:ext cx="6562060" cy="1261884"/>
          </a:xfrm>
        </p:spPr>
        <p:txBody>
          <a:bodyPr wrap="square" anchor="ctr">
            <a:spAutoFit/>
          </a:bodyPr>
          <a:lstStyle>
            <a:lvl1pPr algn="ctr">
              <a:defRPr sz="4100">
                <a:solidFill>
                  <a:schemeClr val="lt1"/>
                </a:solidFill>
              </a:defRPr>
            </a:lvl1pPr>
          </a:lstStyle>
          <a:p>
            <a:r>
              <a:rPr lang="nn-NO"/>
              <a:t>Klikk for å leggje til ein tittel</a:t>
            </a:r>
            <a:endParaRPr lang="nn-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n-NO" sz="1400" b="1"/>
              <a:t>Det matematisk-naturvitskaplege fakultet</a:t>
            </a:r>
            <a:endParaRPr lang="nn-NO" sz="1400" b="1" dirty="0"/>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3" name="Plassholder for tekst 2"/>
          <p:cNvSpPr>
            <a:spLocks noGrp="1"/>
          </p:cNvSpPr>
          <p:nvPr>
            <p:ph type="body" idx="1" hasCustomPrompt="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n-NO"/>
              <a:t>Klikk for å leggje til tekst</a:t>
            </a:r>
            <a:endParaRPr lang="nn-NO" dirty="0"/>
          </a:p>
        </p:txBody>
      </p:sp>
      <p:sp>
        <p:nvSpPr>
          <p:cNvPr id="7" name="Plassholder for dato 6"/>
          <p:cNvSpPr>
            <a:spLocks noGrp="1"/>
          </p:cNvSpPr>
          <p:nvPr>
            <p:ph type="dt" sz="half" idx="10"/>
          </p:nvPr>
        </p:nvSpPr>
        <p:spPr/>
        <p:txBody>
          <a:bodyPr/>
          <a:lstStyle/>
          <a:p>
            <a:fld id="{983651F3-9B16-40C6-B209-3688FC9C95F6}" type="datetimeFigureOut">
              <a:rPr lang="nn-NO" smtClean="0"/>
              <a:t>12.06.2019</a:t>
            </a:fld>
            <a:endParaRPr lang="nn-NO" dirty="0"/>
          </a:p>
        </p:txBody>
      </p:sp>
      <p:sp>
        <p:nvSpPr>
          <p:cNvPr id="8" name="Plassholder for bunntekst 7"/>
          <p:cNvSpPr>
            <a:spLocks noGrp="1"/>
          </p:cNvSpPr>
          <p:nvPr>
            <p:ph type="ftr" sz="quarter" idx="11"/>
          </p:nvPr>
        </p:nvSpPr>
        <p:spPr/>
        <p:txBody>
          <a:bodyPr/>
          <a:lstStyle/>
          <a:p>
            <a:endParaRPr lang="nn-NO" dirty="0"/>
          </a:p>
        </p:txBody>
      </p:sp>
      <p:sp>
        <p:nvSpPr>
          <p:cNvPr id="9" name="Plassholder for lysbildenummer 8"/>
          <p:cNvSpPr>
            <a:spLocks noGrp="1"/>
          </p:cNvSpPr>
          <p:nvPr>
            <p:ph type="sldNum" sz="quarter" idx="12"/>
          </p:nvPr>
        </p:nvSpPr>
        <p:spPr/>
        <p:txBody>
          <a:bodyPr/>
          <a:lstStyle/>
          <a:p>
            <a:fld id="{5751DFAA-887F-4071-8EAD-E8CA316FCF06}" type="slidenum">
              <a:rPr lang="nn-NO" smtClean="0"/>
              <a:t>‹#›</a:t>
            </a:fld>
            <a:endParaRPr lang="nn-NO" dirty="0"/>
          </a:p>
        </p:txBody>
      </p:sp>
      <p:sp>
        <p:nvSpPr>
          <p:cNvPr id="10" name="Tittel 9">
            <a:extLst>
              <a:ext uri="{FF2B5EF4-FFF2-40B4-BE49-F238E27FC236}">
                <a16:creationId xmlns:a16="http://schemas.microsoft.com/office/drawing/2014/main" id="{C0A3205A-B931-4541-A0D3-BE1AA7A8095B}"/>
              </a:ext>
            </a:extLst>
          </p:cNvPr>
          <p:cNvSpPr>
            <a:spLocks noGrp="1"/>
          </p:cNvSpPr>
          <p:nvPr>
            <p:ph type="title" hasCustomPrompt="1"/>
          </p:nvPr>
        </p:nvSpPr>
        <p:spPr/>
        <p:txBody>
          <a:bodyPr/>
          <a:lstStyle>
            <a:lvl1pPr>
              <a:defRPr/>
            </a:lvl1pPr>
          </a:lstStyle>
          <a:p>
            <a:r>
              <a:rPr lang="nn-NO"/>
              <a:t>Klikk for å leggje til ein tittel</a:t>
            </a:r>
            <a:endParaRPr lang="nn-NO" dirty="0"/>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hasCustomPrompt="1"/>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n-NO"/>
              <a:t>Klikk for å leggje til tekst</a:t>
            </a:r>
            <a:endParaRPr lang="nn-NO" dirty="0"/>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hasCustomPrompt="1"/>
          </p:nvPr>
        </p:nvSpPr>
        <p:spPr>
          <a:xfrm>
            <a:off x="576072" y="1764222"/>
            <a:ext cx="3600450" cy="2736342"/>
          </a:xfrm>
          <a:prstGeom prst="rect">
            <a:avLst/>
          </a:prstGeom>
        </p:spPr>
        <p:txBody>
          <a:bodyPr lIns="0" tIns="0" rIns="0" bIns="0"/>
          <a:lstStyle>
            <a:lvl1pPr marL="0" indent="0">
              <a:buNone/>
              <a:defRPr/>
            </a:lvl1pPr>
          </a:lstStyle>
          <a:p>
            <a:pPr lvl="0"/>
            <a:r>
              <a:rPr lang="nn-NO" dirty="0"/>
              <a:t>Klikk for å leggje til tekst</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hasCustomPrompt="1"/>
          </p:nvPr>
        </p:nvSpPr>
        <p:spPr>
          <a:xfrm>
            <a:off x="4967479" y="1778288"/>
            <a:ext cx="3600450" cy="2736342"/>
          </a:xfrm>
          <a:prstGeom prst="rect">
            <a:avLst/>
          </a:prstGeom>
        </p:spPr>
        <p:txBody>
          <a:bodyPr lIns="0" tIns="0" rIns="0" bIns="0"/>
          <a:lstStyle>
            <a:lvl1pPr marL="0" indent="0">
              <a:buNone/>
              <a:defRPr/>
            </a:lvl1pPr>
          </a:lstStyle>
          <a:p>
            <a:pPr lvl="0"/>
            <a:r>
              <a:rPr lang="nn-NO"/>
              <a:t>Klikk for å leggje til tekst</a:t>
            </a:r>
            <a:endParaRPr lang="nn-NO" dirty="0"/>
          </a:p>
        </p:txBody>
      </p:sp>
    </p:spTree>
    <p:extLst>
      <p:ext uri="{BB962C8B-B14F-4D97-AF65-F5344CB8AC3E}">
        <p14:creationId xmlns:p14="http://schemas.microsoft.com/office/powerpoint/2010/main" val="126114304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n-NO"/>
              <a:t>Klikk for å leggje til ein tittel</a:t>
            </a:r>
            <a:endParaRPr lang="nn-NO" dirty="0"/>
          </a:p>
        </p:txBody>
      </p:sp>
      <p:sp>
        <p:nvSpPr>
          <p:cNvPr id="3" name="Plassholder for innhold 2"/>
          <p:cNvSpPr>
            <a:spLocks noGrp="1"/>
          </p:cNvSpPr>
          <p:nvPr>
            <p:ph idx="1" hasCustomPrompt="1"/>
          </p:nvPr>
        </p:nvSpPr>
        <p:spPr/>
        <p:txBody>
          <a:bodyPr/>
          <a:lstStyle>
            <a:lvl1pPr>
              <a:defRPr/>
            </a:lvl1pPr>
          </a:lstStyle>
          <a:p>
            <a:pPr lvl="0"/>
            <a:r>
              <a:rPr lang="nn-NO" dirty="0"/>
              <a:t>Klikk for å leggje til tekst</a:t>
            </a:r>
          </a:p>
          <a:p>
            <a:pPr lvl="1"/>
            <a:r>
              <a:rPr lang="nn-NO"/>
              <a:t>Andre nivå</a:t>
            </a:r>
          </a:p>
          <a:p>
            <a:pPr lvl="2"/>
            <a:r>
              <a:rPr lang="nn-NO"/>
              <a:t>Tredje nivå</a:t>
            </a:r>
          </a:p>
          <a:p>
            <a:pPr lvl="3"/>
            <a:r>
              <a:rPr lang="nn-NO"/>
              <a:t>Fjerde nivå</a:t>
            </a:r>
          </a:p>
          <a:p>
            <a:pPr lvl="4"/>
            <a:r>
              <a:rPr lang="nn-NO"/>
              <a:t>Femte nivå</a:t>
            </a:r>
            <a:endParaRPr lang="nn-NO" dirty="0"/>
          </a:p>
        </p:txBody>
      </p:sp>
      <p:sp>
        <p:nvSpPr>
          <p:cNvPr id="4" name="Plassholder for dato 3"/>
          <p:cNvSpPr>
            <a:spLocks noGrp="1"/>
          </p:cNvSpPr>
          <p:nvPr>
            <p:ph type="dt" sz="half" idx="10"/>
          </p:nvPr>
        </p:nvSpPr>
        <p:spPr/>
        <p:txBody>
          <a:bodyPr/>
          <a:lstStyle/>
          <a:p>
            <a:fld id="{983651F3-9B16-40C6-B209-3688FC9C95F6}" type="datetimeFigureOut">
              <a:rPr lang="nn-NO" smtClean="0"/>
              <a:t>12.06.2019</a:t>
            </a:fld>
            <a:endParaRPr lang="nn-NO" dirty="0"/>
          </a:p>
        </p:txBody>
      </p:sp>
      <p:sp>
        <p:nvSpPr>
          <p:cNvPr id="5" name="Plassholder for bunntekst 4"/>
          <p:cNvSpPr>
            <a:spLocks noGrp="1"/>
          </p:cNvSpPr>
          <p:nvPr>
            <p:ph type="ftr" sz="quarter" idx="11"/>
          </p:nvPr>
        </p:nvSpPr>
        <p:spPr/>
        <p:txBody>
          <a:bodyPr/>
          <a:lstStyle/>
          <a:p>
            <a:endParaRPr lang="nn-NO" dirty="0"/>
          </a:p>
        </p:txBody>
      </p:sp>
      <p:sp>
        <p:nvSpPr>
          <p:cNvPr id="6" name="Plassholder for lysbildenummer 5"/>
          <p:cNvSpPr>
            <a:spLocks noGrp="1"/>
          </p:cNvSpPr>
          <p:nvPr>
            <p:ph type="sldNum" sz="quarter" idx="12"/>
          </p:nvPr>
        </p:nvSpPr>
        <p:spPr/>
        <p:txBody>
          <a:bodyPr/>
          <a:lstStyle/>
          <a:p>
            <a:fld id="{5751DFAA-887F-4071-8EAD-E8CA316FCF06}" type="slidenum">
              <a:rPr lang="nn-NO" smtClean="0"/>
              <a:t>‹#›</a:t>
            </a:fld>
            <a:endParaRPr lang="nn-NO" dirty="0"/>
          </a:p>
        </p:txBody>
      </p:sp>
    </p:spTree>
    <p:extLst>
      <p:ext uri="{BB962C8B-B14F-4D97-AF65-F5344CB8AC3E}">
        <p14:creationId xmlns:p14="http://schemas.microsoft.com/office/powerpoint/2010/main" val="221255820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n-NO"/>
              <a:t>Klikk for å leggje til ein tittel</a:t>
            </a:r>
            <a:endParaRPr lang="nn-NO" dirty="0"/>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hasCustomPrompt="1"/>
          </p:nvPr>
        </p:nvSpPr>
        <p:spPr>
          <a:xfrm>
            <a:off x="576074" y="1144943"/>
            <a:ext cx="2502313" cy="1782223"/>
          </a:xfrm>
          <a:prstGeom prst="rect">
            <a:avLst/>
          </a:prstGeom>
        </p:spPr>
        <p:txBody>
          <a:bodyPr lIns="0" tIns="360000" rIns="0" bIns="0" anchor="t"/>
          <a:lstStyle>
            <a:lvl1pPr marL="0" indent="0" algn="ctr">
              <a:buNone/>
              <a:defRPr sz="1100"/>
            </a:lvl1pPr>
          </a:lstStyle>
          <a:p>
            <a:r>
              <a:rPr lang="nn-NO"/>
              <a:t>Klikk ikonet for å leggje til eit bilete</a:t>
            </a:r>
            <a:endParaRPr lang="nn-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hasCustomPrompt="1"/>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nn-NO"/>
              <a:t>Klikk for å leggje til tekst</a:t>
            </a:r>
            <a:endParaRPr lang="nn-NO" dirty="0"/>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hasCustomPrompt="1"/>
          </p:nvPr>
        </p:nvSpPr>
        <p:spPr>
          <a:xfrm>
            <a:off x="3132392" y="1144943"/>
            <a:ext cx="1782223" cy="1782223"/>
          </a:xfrm>
          <a:prstGeom prst="rect">
            <a:avLst/>
          </a:prstGeom>
        </p:spPr>
        <p:txBody>
          <a:bodyPr lIns="0" tIns="360000" rIns="0" bIns="0" anchor="t"/>
          <a:lstStyle>
            <a:lvl1pPr marL="0" indent="0" algn="ctr">
              <a:buNone/>
              <a:defRPr sz="1100"/>
            </a:lvl1pPr>
          </a:lstStyle>
          <a:p>
            <a:r>
              <a:rPr lang="nn-NO"/>
              <a:t>Klikk ikonet for å leggje til eit bilete</a:t>
            </a:r>
            <a:endParaRPr lang="nn-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hasCustomPrompt="1"/>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nn-NO"/>
              <a:t>Klikk for å leggje til tekst</a:t>
            </a:r>
            <a:endParaRPr lang="nn-NO" dirty="0"/>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hasCustomPrompt="1"/>
          </p:nvPr>
        </p:nvSpPr>
        <p:spPr>
          <a:xfrm>
            <a:off x="6790448" y="1144943"/>
            <a:ext cx="1782223" cy="1782223"/>
          </a:xfrm>
          <a:prstGeom prst="rect">
            <a:avLst/>
          </a:prstGeom>
        </p:spPr>
        <p:txBody>
          <a:bodyPr lIns="0" tIns="360000" rIns="0" bIns="0" anchor="t"/>
          <a:lstStyle>
            <a:lvl1pPr marL="0" indent="0" algn="ctr">
              <a:buNone/>
              <a:defRPr sz="1100"/>
            </a:lvl1pPr>
          </a:lstStyle>
          <a:p>
            <a:r>
              <a:rPr lang="nn-NO"/>
              <a:t>Klikk ikonet for å leggje til eit bilete</a:t>
            </a:r>
            <a:endParaRPr lang="nn-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hasCustomPrompt="1"/>
          </p:nvPr>
        </p:nvSpPr>
        <p:spPr>
          <a:xfrm>
            <a:off x="3132392" y="2973971"/>
            <a:ext cx="3611251" cy="1782223"/>
          </a:xfrm>
          <a:prstGeom prst="rect">
            <a:avLst/>
          </a:prstGeom>
        </p:spPr>
        <p:txBody>
          <a:bodyPr lIns="0" tIns="360000" rIns="0" bIns="0" anchor="t"/>
          <a:lstStyle>
            <a:lvl1pPr marL="0" indent="0" algn="ctr">
              <a:buNone/>
              <a:defRPr sz="1100"/>
            </a:lvl1pPr>
          </a:lstStyle>
          <a:p>
            <a:r>
              <a:rPr lang="nn-NO"/>
              <a:t>Klikk ikonet for å leggje til eit bilete</a:t>
            </a:r>
            <a:endParaRPr lang="nn-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hasCustomPrompt="1"/>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nn-NO"/>
              <a:t>Klikk for å leggje til tekst</a:t>
            </a:r>
            <a:endParaRPr lang="nn-NO" dirty="0"/>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n-NO" smtClean="0"/>
              <a:pPr/>
              <a:t>12.06.2019</a:t>
            </a:fld>
            <a:endParaRPr lang="nn-NO" dirty="0"/>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n-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n-NO" smtClean="0"/>
              <a:pPr/>
              <a:t>‹#›</a:t>
            </a:fld>
            <a:endParaRPr lang="nn-NO" dirty="0"/>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2" name="Tittel 1"/>
          <p:cNvSpPr>
            <a:spLocks noGrp="1"/>
          </p:cNvSpPr>
          <p:nvPr>
            <p:ph type="title" hasCustomPrompt="1"/>
          </p:nvPr>
        </p:nvSpPr>
        <p:spPr/>
        <p:txBody>
          <a:bodyPr/>
          <a:lstStyle>
            <a:lvl1pPr>
              <a:defRPr>
                <a:solidFill>
                  <a:schemeClr val="lt1"/>
                </a:solidFill>
              </a:defRPr>
            </a:lvl1pPr>
          </a:lstStyle>
          <a:p>
            <a:r>
              <a:rPr lang="nn-NO"/>
              <a:t>Klikk for å leggje til ein tittel</a:t>
            </a:r>
            <a:endParaRPr lang="nn-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n-NO" smtClean="0"/>
              <a:pPr/>
              <a:t>12.06.2019</a:t>
            </a:fld>
            <a:endParaRPr lang="nn-NO" dirty="0"/>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n-NO" dirty="0"/>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n-NO" smtClean="0"/>
              <a:pPr/>
              <a:t>‹#›</a:t>
            </a:fld>
            <a:endParaRPr lang="nn-NO" dirty="0"/>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hasCustomPrompt="1"/>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nn-NO"/>
              <a:t>Klikk for å leggje til tekst</a:t>
            </a:r>
            <a:endParaRPr lang="nn-NO" dirty="0"/>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hasCustomPrompt="1"/>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nn-NO" dirty="0"/>
              <a:t>Klikk for å leggje til tekst</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hasCustomPrompt="1"/>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nn-NO" dirty="0"/>
              <a:t>Klikk for å leggje til tekst</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hasCustomPrompt="1"/>
          </p:nvPr>
        </p:nvSpPr>
        <p:spPr>
          <a:xfrm>
            <a:off x="2125693" y="2952369"/>
            <a:ext cx="1476000" cy="1476000"/>
          </a:xfrm>
          <a:prstGeom prst="ellipse">
            <a:avLst/>
          </a:prstGeom>
          <a:solidFill>
            <a:schemeClr val="lt1"/>
          </a:solidFill>
        </p:spPr>
        <p:txBody>
          <a:bodyPr anchor="ctr">
            <a:normAutofit/>
          </a:bodyPr>
          <a:lstStyle>
            <a:lvl1pPr marL="0" marR="0" indent="0" algn="ctr" defTabSz="685800" rtl="0" eaLnBrk="1" fontAlgn="auto" latinLnBrk="0" hangingPunct="1">
              <a:lnSpc>
                <a:spcPct val="100000"/>
              </a:lnSpc>
              <a:spcBef>
                <a:spcPts val="0"/>
              </a:spcBef>
              <a:spcAft>
                <a:spcPts val="0"/>
              </a:spcAft>
              <a:buClr>
                <a:schemeClr val="accent1"/>
              </a:buClr>
              <a:buSzTx/>
              <a:buFont typeface="Verdana" panose="020B0604030504040204" pitchFamily="34" charset="0"/>
              <a:buNone/>
              <a:tabLst/>
              <a:defRPr sz="1200" b="1">
                <a:solidFill>
                  <a:schemeClr val="accent1"/>
                </a:solidFill>
              </a:defRPr>
            </a:lvl1pPr>
          </a:lstStyle>
          <a:p>
            <a:pPr marL="0" marR="0" lvl="0" indent="0" algn="ctr" defTabSz="685800" rtl="0" eaLnBrk="1" fontAlgn="auto" latinLnBrk="0" hangingPunct="1">
              <a:lnSpc>
                <a:spcPct val="100000"/>
              </a:lnSpc>
              <a:spcBef>
                <a:spcPts val="0"/>
              </a:spcBef>
              <a:spcAft>
                <a:spcPts val="0"/>
              </a:spcAft>
              <a:buClr>
                <a:schemeClr val="accent1"/>
              </a:buClr>
              <a:buSzTx/>
              <a:buFont typeface="Verdana" panose="020B0604030504040204" pitchFamily="34" charset="0"/>
              <a:buNone/>
              <a:tabLst/>
              <a:defRPr/>
            </a:pPr>
            <a:r>
              <a:rPr lang="nn-NO"/>
              <a:t>Klikk for å leggje til tekst</a:t>
            </a:r>
            <a:endParaRPr lang="nn-NO" dirty="0"/>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hasCustomPrompt="1"/>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nn-NO" dirty="0"/>
              <a:t>Klikk for å leggje til tekst</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hasCustomPrompt="1"/>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nn-NO" dirty="0"/>
              <a:t>Klikk for å leggje til tekst</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2" name="Tittel 1"/>
          <p:cNvSpPr>
            <a:spLocks noGrp="1"/>
          </p:cNvSpPr>
          <p:nvPr>
            <p:ph type="title" hasCustomPrompt="1"/>
          </p:nvPr>
        </p:nvSpPr>
        <p:spPr/>
        <p:txBody>
          <a:bodyPr/>
          <a:lstStyle>
            <a:lvl1pPr>
              <a:defRPr>
                <a:solidFill>
                  <a:schemeClr val="lt1"/>
                </a:solidFill>
              </a:defRPr>
            </a:lvl1pPr>
          </a:lstStyle>
          <a:p>
            <a:r>
              <a:rPr lang="nn-NO" dirty="0"/>
              <a:t>Klikk for å leggje til </a:t>
            </a:r>
            <a:r>
              <a:rPr lang="nn-NO"/>
              <a:t>ein tittel</a:t>
            </a:r>
            <a:endParaRPr lang="nn-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n-NO" smtClean="0"/>
              <a:pPr/>
              <a:t>12.06.2019</a:t>
            </a:fld>
            <a:endParaRPr lang="nn-NO" dirty="0"/>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n-NO" dirty="0"/>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n-NO" smtClean="0"/>
              <a:pPr/>
              <a:t>‹#›</a:t>
            </a:fld>
            <a:endParaRPr lang="nn-NO" dirty="0"/>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hasCustomPrompt="1"/>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nn-NO" dirty="0"/>
              <a:t>Klikk for å leggje </a:t>
            </a:r>
            <a:r>
              <a:rPr lang="nn-NO"/>
              <a:t>til tekst</a:t>
            </a:r>
          </a:p>
          <a:p>
            <a:pPr lvl="1"/>
            <a:r>
              <a:rPr lang="nn-NO"/>
              <a:t>Andre nivå</a:t>
            </a:r>
            <a:endParaRPr lang="nn-NO" dirty="0"/>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hasCustomPrompt="1"/>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nn-NO" dirty="0"/>
              <a:t>Klikk for å leggje </a:t>
            </a:r>
            <a:r>
              <a:rPr lang="nn-NO"/>
              <a:t>til tekst</a:t>
            </a:r>
          </a:p>
          <a:p>
            <a:pPr lvl="1"/>
            <a:r>
              <a:rPr lang="nn-NO"/>
              <a:t>Andre nivå</a:t>
            </a:r>
            <a:endParaRPr lang="nn-NO" dirty="0"/>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hasCustomPrompt="1"/>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nn-NO"/>
              <a:t>Bruk Enter etterfulgt av Tab-knappen for nivå 2</a:t>
            </a:r>
          </a:p>
          <a:p>
            <a:pPr lvl="1"/>
            <a:r>
              <a:rPr lang="nn-NO"/>
              <a:t>Andre nivå</a:t>
            </a:r>
            <a:endParaRPr lang="nn-NO" dirty="0"/>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2" name="Tittel 1"/>
          <p:cNvSpPr>
            <a:spLocks noGrp="1"/>
          </p:cNvSpPr>
          <p:nvPr>
            <p:ph type="title" hasCustomPrompt="1"/>
          </p:nvPr>
        </p:nvSpPr>
        <p:spPr/>
        <p:txBody>
          <a:bodyPr/>
          <a:lstStyle>
            <a:lvl1pPr>
              <a:defRPr>
                <a:solidFill>
                  <a:schemeClr val="lt1"/>
                </a:solidFill>
              </a:defRPr>
            </a:lvl1pPr>
          </a:lstStyle>
          <a:p>
            <a:r>
              <a:rPr lang="nn-NO" dirty="0"/>
              <a:t>Klikk for å leggje til </a:t>
            </a:r>
            <a:r>
              <a:rPr lang="nn-NO"/>
              <a:t>ein tittel</a:t>
            </a:r>
            <a:endParaRPr lang="nn-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n-NO" smtClean="0"/>
              <a:pPr/>
              <a:t>12.06.2019</a:t>
            </a:fld>
            <a:endParaRPr lang="nn-NO" dirty="0"/>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n-NO" dirty="0"/>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n-NO" smtClean="0"/>
              <a:pPr/>
              <a:t>‹#›</a:t>
            </a:fld>
            <a:endParaRPr lang="nn-NO" dirty="0"/>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28960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n-NO" dirty="0"/>
              <a:t>Klikk for å leggje til </a:t>
            </a:r>
            <a:r>
              <a:rPr lang="nn-NO"/>
              <a:t>ein tittel</a:t>
            </a:r>
            <a:endParaRPr lang="nn-NO" dirty="0"/>
          </a:p>
        </p:txBody>
      </p:sp>
      <p:sp>
        <p:nvSpPr>
          <p:cNvPr id="3" name="Plassholder for innhold 2"/>
          <p:cNvSpPr>
            <a:spLocks noGrp="1"/>
          </p:cNvSpPr>
          <p:nvPr>
            <p:ph sz="half" idx="1" hasCustomPrompt="1"/>
          </p:nvPr>
        </p:nvSpPr>
        <p:spPr>
          <a:xfrm>
            <a:off x="576073" y="1440180"/>
            <a:ext cx="3780473" cy="3060383"/>
          </a:xfrm>
        </p:spPr>
        <p:txBody>
          <a:bodyPr/>
          <a:lstStyle>
            <a:lvl1pPr>
              <a:defRPr/>
            </a:lvl1pPr>
          </a:lstStyle>
          <a:p>
            <a:pPr lvl="0"/>
            <a:r>
              <a:rPr lang="nn-NO" dirty="0"/>
              <a:t>Klikk for å leggje </a:t>
            </a:r>
            <a:r>
              <a:rPr lang="nn-NO"/>
              <a:t>til tekst</a:t>
            </a:r>
          </a:p>
          <a:p>
            <a:pPr lvl="1"/>
            <a:r>
              <a:rPr lang="nn-NO"/>
              <a:t>Andre nivå</a:t>
            </a:r>
          </a:p>
          <a:p>
            <a:pPr lvl="2"/>
            <a:r>
              <a:rPr lang="nn-NO"/>
              <a:t>Tredje nivå</a:t>
            </a:r>
          </a:p>
          <a:p>
            <a:pPr lvl="3"/>
            <a:r>
              <a:rPr lang="nn-NO"/>
              <a:t>Fjerde nivå</a:t>
            </a:r>
          </a:p>
          <a:p>
            <a:pPr lvl="4"/>
            <a:r>
              <a:rPr lang="nn-NO"/>
              <a:t>Femte nivå</a:t>
            </a:r>
            <a:endParaRPr lang="nn-NO" dirty="0"/>
          </a:p>
        </p:txBody>
      </p:sp>
      <p:sp>
        <p:nvSpPr>
          <p:cNvPr id="4" name="Plassholder for innhold 3"/>
          <p:cNvSpPr>
            <a:spLocks noGrp="1"/>
          </p:cNvSpPr>
          <p:nvPr>
            <p:ph sz="half" idx="2" hasCustomPrompt="1"/>
          </p:nvPr>
        </p:nvSpPr>
        <p:spPr>
          <a:xfrm>
            <a:off x="4718302" y="1440180"/>
            <a:ext cx="3780473" cy="3060383"/>
          </a:xfrm>
        </p:spPr>
        <p:txBody>
          <a:bodyPr/>
          <a:lstStyle>
            <a:lvl1pPr>
              <a:defRPr/>
            </a:lvl1pPr>
          </a:lstStyle>
          <a:p>
            <a:pPr lvl="0"/>
            <a:r>
              <a:rPr lang="nn-NO" dirty="0"/>
              <a:t>Klikk for å leggje </a:t>
            </a:r>
            <a:r>
              <a:rPr lang="nn-NO"/>
              <a:t>til tekst</a:t>
            </a:r>
          </a:p>
          <a:p>
            <a:pPr lvl="1"/>
            <a:r>
              <a:rPr lang="nn-NO"/>
              <a:t>Andre nivå</a:t>
            </a:r>
          </a:p>
          <a:p>
            <a:pPr lvl="2"/>
            <a:r>
              <a:rPr lang="nn-NO"/>
              <a:t>Tredje nivå</a:t>
            </a:r>
          </a:p>
          <a:p>
            <a:pPr lvl="3"/>
            <a:r>
              <a:rPr lang="nn-NO"/>
              <a:t>Fjerde nivå</a:t>
            </a:r>
          </a:p>
          <a:p>
            <a:pPr lvl="4"/>
            <a:r>
              <a:rPr lang="nn-NO"/>
              <a:t>Femte nivå</a:t>
            </a:r>
            <a:endParaRPr lang="nn-NO" dirty="0"/>
          </a:p>
        </p:txBody>
      </p:sp>
      <p:sp>
        <p:nvSpPr>
          <p:cNvPr id="5" name="Plassholder for dato 4"/>
          <p:cNvSpPr>
            <a:spLocks noGrp="1"/>
          </p:cNvSpPr>
          <p:nvPr>
            <p:ph type="dt" sz="half" idx="10"/>
          </p:nvPr>
        </p:nvSpPr>
        <p:spPr/>
        <p:txBody>
          <a:bodyPr/>
          <a:lstStyle/>
          <a:p>
            <a:fld id="{983651F3-9B16-40C6-B209-3688FC9C95F6}" type="datetimeFigureOut">
              <a:rPr lang="nn-NO" smtClean="0"/>
              <a:t>12.06.2019</a:t>
            </a:fld>
            <a:endParaRPr lang="nn-NO" dirty="0"/>
          </a:p>
        </p:txBody>
      </p:sp>
      <p:sp>
        <p:nvSpPr>
          <p:cNvPr id="6" name="Plassholder for bunntekst 5"/>
          <p:cNvSpPr>
            <a:spLocks noGrp="1"/>
          </p:cNvSpPr>
          <p:nvPr>
            <p:ph type="ftr" sz="quarter" idx="11"/>
          </p:nvPr>
        </p:nvSpPr>
        <p:spPr/>
        <p:txBody>
          <a:bodyPr/>
          <a:lstStyle/>
          <a:p>
            <a:endParaRPr lang="nn-NO" dirty="0"/>
          </a:p>
        </p:txBody>
      </p:sp>
      <p:sp>
        <p:nvSpPr>
          <p:cNvPr id="7" name="Plassholder for lysbildenummer 6"/>
          <p:cNvSpPr>
            <a:spLocks noGrp="1"/>
          </p:cNvSpPr>
          <p:nvPr>
            <p:ph type="sldNum" sz="quarter" idx="12"/>
          </p:nvPr>
        </p:nvSpPr>
        <p:spPr/>
        <p:txBody>
          <a:bodyPr/>
          <a:lstStyle/>
          <a:p>
            <a:fld id="{5751DFAA-887F-4071-8EAD-E8CA316FCF06}" type="slidenum">
              <a:rPr lang="nn-NO" smtClean="0"/>
              <a:t>‹#›</a:t>
            </a:fld>
            <a:endParaRPr lang="nn-NO" dirty="0"/>
          </a:p>
        </p:txBody>
      </p:sp>
    </p:spTree>
    <p:extLst>
      <p:ext uri="{BB962C8B-B14F-4D97-AF65-F5344CB8AC3E}">
        <p14:creationId xmlns:p14="http://schemas.microsoft.com/office/powerpoint/2010/main" val="321327449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hasCustomPrompt="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n-NO" dirty="0"/>
              <a:t>Klikk for å leggje </a:t>
            </a:r>
            <a:r>
              <a:rPr lang="nn-NO"/>
              <a:t>til tekst</a:t>
            </a:r>
            <a:endParaRPr lang="nn-NO" dirty="0"/>
          </a:p>
        </p:txBody>
      </p:sp>
      <p:sp>
        <p:nvSpPr>
          <p:cNvPr id="4" name="Plassholder for innhold 3"/>
          <p:cNvSpPr>
            <a:spLocks noGrp="1"/>
          </p:cNvSpPr>
          <p:nvPr>
            <p:ph sz="half" idx="2" hasCustomPrompt="1"/>
          </p:nvPr>
        </p:nvSpPr>
        <p:spPr>
          <a:xfrm>
            <a:off x="576072" y="1655624"/>
            <a:ext cx="3780473" cy="2844939"/>
          </a:xfrm>
        </p:spPr>
        <p:txBody>
          <a:bodyPr/>
          <a:lstStyle>
            <a:lvl1pPr>
              <a:defRPr/>
            </a:lvl1pPr>
          </a:lstStyle>
          <a:p>
            <a:pPr lvl="0"/>
            <a:r>
              <a:rPr lang="nn-NO" dirty="0"/>
              <a:t>Klikk for å leggje </a:t>
            </a:r>
            <a:r>
              <a:rPr lang="nn-NO"/>
              <a:t>til tekst</a:t>
            </a:r>
          </a:p>
          <a:p>
            <a:pPr lvl="1"/>
            <a:r>
              <a:rPr lang="nn-NO"/>
              <a:t>Andre nivå</a:t>
            </a:r>
          </a:p>
          <a:p>
            <a:pPr lvl="2"/>
            <a:r>
              <a:rPr lang="nn-NO"/>
              <a:t>Tredje nivå</a:t>
            </a:r>
          </a:p>
          <a:p>
            <a:pPr lvl="3"/>
            <a:r>
              <a:rPr lang="nn-NO"/>
              <a:t>Fjerde nivå</a:t>
            </a:r>
          </a:p>
          <a:p>
            <a:pPr lvl="4"/>
            <a:r>
              <a:rPr lang="nn-NO"/>
              <a:t>Femte nivå</a:t>
            </a:r>
            <a:endParaRPr lang="nn-NO" dirty="0"/>
          </a:p>
        </p:txBody>
      </p:sp>
      <p:sp>
        <p:nvSpPr>
          <p:cNvPr id="5" name="Plassholder for tekst 4"/>
          <p:cNvSpPr>
            <a:spLocks noGrp="1"/>
          </p:cNvSpPr>
          <p:nvPr>
            <p:ph type="body" sz="quarter" idx="3" hasCustomPrompt="1"/>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n-NO" dirty="0"/>
              <a:t>Klikk for å leggje </a:t>
            </a:r>
            <a:r>
              <a:rPr lang="nn-NO"/>
              <a:t>til tekst</a:t>
            </a:r>
            <a:endParaRPr lang="nn-NO" dirty="0"/>
          </a:p>
        </p:txBody>
      </p:sp>
      <p:sp>
        <p:nvSpPr>
          <p:cNvPr id="6" name="Plassholder for innhold 5"/>
          <p:cNvSpPr>
            <a:spLocks noGrp="1"/>
          </p:cNvSpPr>
          <p:nvPr>
            <p:ph sz="quarter" idx="4" hasCustomPrompt="1"/>
          </p:nvPr>
        </p:nvSpPr>
        <p:spPr>
          <a:xfrm>
            <a:off x="4718302" y="1655624"/>
            <a:ext cx="3780473" cy="2844939"/>
          </a:xfrm>
        </p:spPr>
        <p:txBody>
          <a:bodyPr/>
          <a:lstStyle>
            <a:lvl1pPr>
              <a:defRPr/>
            </a:lvl1pPr>
          </a:lstStyle>
          <a:p>
            <a:pPr lvl="0"/>
            <a:r>
              <a:rPr lang="nn-NO" dirty="0"/>
              <a:t>Klikk for å leggje </a:t>
            </a:r>
            <a:r>
              <a:rPr lang="nn-NO"/>
              <a:t>til tekst</a:t>
            </a:r>
          </a:p>
          <a:p>
            <a:pPr lvl="1"/>
            <a:r>
              <a:rPr lang="nn-NO"/>
              <a:t>Andre nivå</a:t>
            </a:r>
          </a:p>
          <a:p>
            <a:pPr lvl="2"/>
            <a:r>
              <a:rPr lang="nn-NO"/>
              <a:t>Tredje nivå</a:t>
            </a:r>
          </a:p>
          <a:p>
            <a:pPr lvl="3"/>
            <a:r>
              <a:rPr lang="nn-NO"/>
              <a:t>Fjerde nivå</a:t>
            </a:r>
          </a:p>
          <a:p>
            <a:pPr lvl="4"/>
            <a:r>
              <a:rPr lang="nn-NO"/>
              <a:t>Femte nivå</a:t>
            </a:r>
            <a:endParaRPr lang="nn-NO" dirty="0"/>
          </a:p>
        </p:txBody>
      </p:sp>
      <p:sp>
        <p:nvSpPr>
          <p:cNvPr id="7" name="Plassholder for dato 6"/>
          <p:cNvSpPr>
            <a:spLocks noGrp="1"/>
          </p:cNvSpPr>
          <p:nvPr>
            <p:ph type="dt" sz="half" idx="10"/>
          </p:nvPr>
        </p:nvSpPr>
        <p:spPr/>
        <p:txBody>
          <a:bodyPr/>
          <a:lstStyle/>
          <a:p>
            <a:fld id="{983651F3-9B16-40C6-B209-3688FC9C95F6}" type="datetimeFigureOut">
              <a:rPr lang="nn-NO" smtClean="0"/>
              <a:t>12.06.2019</a:t>
            </a:fld>
            <a:endParaRPr lang="nn-NO" dirty="0"/>
          </a:p>
        </p:txBody>
      </p:sp>
      <p:sp>
        <p:nvSpPr>
          <p:cNvPr id="8" name="Plassholder for bunntekst 7"/>
          <p:cNvSpPr>
            <a:spLocks noGrp="1"/>
          </p:cNvSpPr>
          <p:nvPr>
            <p:ph type="ftr" sz="quarter" idx="11"/>
          </p:nvPr>
        </p:nvSpPr>
        <p:spPr/>
        <p:txBody>
          <a:bodyPr/>
          <a:lstStyle/>
          <a:p>
            <a:endParaRPr lang="nn-NO" dirty="0"/>
          </a:p>
        </p:txBody>
      </p:sp>
      <p:sp>
        <p:nvSpPr>
          <p:cNvPr id="9" name="Plassholder for lysbildenummer 8"/>
          <p:cNvSpPr>
            <a:spLocks noGrp="1"/>
          </p:cNvSpPr>
          <p:nvPr>
            <p:ph type="sldNum" sz="quarter" idx="12"/>
          </p:nvPr>
        </p:nvSpPr>
        <p:spPr/>
        <p:txBody>
          <a:bodyPr/>
          <a:lstStyle/>
          <a:p>
            <a:fld id="{5751DFAA-887F-4071-8EAD-E8CA316FCF06}" type="slidenum">
              <a:rPr lang="nn-NO" smtClean="0"/>
              <a:t>‹#›</a:t>
            </a:fld>
            <a:endParaRPr lang="nn-NO" dirty="0"/>
          </a:p>
        </p:txBody>
      </p:sp>
      <p:sp>
        <p:nvSpPr>
          <p:cNvPr id="10" name="Tittel 9">
            <a:extLst>
              <a:ext uri="{FF2B5EF4-FFF2-40B4-BE49-F238E27FC236}">
                <a16:creationId xmlns:a16="http://schemas.microsoft.com/office/drawing/2014/main" id="{C0A3205A-B931-4541-A0D3-BE1AA7A8095B}"/>
              </a:ext>
            </a:extLst>
          </p:cNvPr>
          <p:cNvSpPr>
            <a:spLocks noGrp="1"/>
          </p:cNvSpPr>
          <p:nvPr>
            <p:ph type="title" hasCustomPrompt="1"/>
          </p:nvPr>
        </p:nvSpPr>
        <p:spPr/>
        <p:txBody>
          <a:bodyPr/>
          <a:lstStyle>
            <a:lvl1pPr>
              <a:defRPr/>
            </a:lvl1pPr>
          </a:lstStyle>
          <a:p>
            <a:r>
              <a:rPr lang="nn-NO" dirty="0"/>
              <a:t>Klikk for å leggje til </a:t>
            </a:r>
            <a:r>
              <a:rPr lang="nn-NO"/>
              <a:t>ein tittel</a:t>
            </a:r>
            <a:endParaRPr lang="nn-NO" dirty="0"/>
          </a:p>
        </p:txBody>
      </p:sp>
    </p:spTree>
    <p:extLst>
      <p:ext uri="{BB962C8B-B14F-4D97-AF65-F5344CB8AC3E}">
        <p14:creationId xmlns:p14="http://schemas.microsoft.com/office/powerpoint/2010/main" val="3084663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n-NO" dirty="0"/>
              <a:t>Klikk for å leggje til </a:t>
            </a:r>
            <a:r>
              <a:rPr lang="nn-NO"/>
              <a:t>ein tittel</a:t>
            </a:r>
            <a:endParaRPr lang="nn-NO" dirty="0"/>
          </a:p>
        </p:txBody>
      </p:sp>
      <p:sp>
        <p:nvSpPr>
          <p:cNvPr id="3" name="Plassholder for dato 2"/>
          <p:cNvSpPr>
            <a:spLocks noGrp="1"/>
          </p:cNvSpPr>
          <p:nvPr>
            <p:ph type="dt" sz="half" idx="10"/>
          </p:nvPr>
        </p:nvSpPr>
        <p:spPr/>
        <p:txBody>
          <a:bodyPr/>
          <a:lstStyle/>
          <a:p>
            <a:fld id="{983651F3-9B16-40C6-B209-3688FC9C95F6}" type="datetimeFigureOut">
              <a:rPr lang="nn-NO" smtClean="0"/>
              <a:t>12.06.2019</a:t>
            </a:fld>
            <a:endParaRPr lang="nn-NO" dirty="0"/>
          </a:p>
        </p:txBody>
      </p:sp>
      <p:sp>
        <p:nvSpPr>
          <p:cNvPr id="4" name="Plassholder for bunntekst 3"/>
          <p:cNvSpPr>
            <a:spLocks noGrp="1"/>
          </p:cNvSpPr>
          <p:nvPr>
            <p:ph type="ftr" sz="quarter" idx="11"/>
          </p:nvPr>
        </p:nvSpPr>
        <p:spPr/>
        <p:txBody>
          <a:bodyPr/>
          <a:lstStyle/>
          <a:p>
            <a:endParaRPr lang="nn-NO" dirty="0"/>
          </a:p>
        </p:txBody>
      </p:sp>
      <p:sp>
        <p:nvSpPr>
          <p:cNvPr id="5" name="Plassholder for lysbildenummer 4"/>
          <p:cNvSpPr>
            <a:spLocks noGrp="1"/>
          </p:cNvSpPr>
          <p:nvPr>
            <p:ph type="sldNum" sz="quarter" idx="12"/>
          </p:nvPr>
        </p:nvSpPr>
        <p:spPr/>
        <p:txBody>
          <a:bodyPr/>
          <a:lstStyle/>
          <a:p>
            <a:fld id="{5751DFAA-887F-4071-8EAD-E8CA316FCF06}" type="slidenum">
              <a:rPr lang="nn-NO" smtClean="0"/>
              <a:t>‹#›</a:t>
            </a:fld>
            <a:endParaRPr lang="nn-NO" dirty="0"/>
          </a:p>
        </p:txBody>
      </p:sp>
    </p:spTree>
    <p:extLst>
      <p:ext uri="{BB962C8B-B14F-4D97-AF65-F5344CB8AC3E}">
        <p14:creationId xmlns:p14="http://schemas.microsoft.com/office/powerpoint/2010/main" val="3098047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n-NO" smtClean="0"/>
              <a:t>12.06.2019</a:t>
            </a:fld>
            <a:endParaRPr lang="nn-NO" dirty="0"/>
          </a:p>
        </p:txBody>
      </p:sp>
      <p:sp>
        <p:nvSpPr>
          <p:cNvPr id="3" name="Plassholder for bunntekst 2"/>
          <p:cNvSpPr>
            <a:spLocks noGrp="1"/>
          </p:cNvSpPr>
          <p:nvPr>
            <p:ph type="ftr" sz="quarter" idx="11"/>
          </p:nvPr>
        </p:nvSpPr>
        <p:spPr/>
        <p:txBody>
          <a:bodyPr/>
          <a:lstStyle/>
          <a:p>
            <a:endParaRPr lang="nn-NO" dirty="0"/>
          </a:p>
        </p:txBody>
      </p:sp>
      <p:sp>
        <p:nvSpPr>
          <p:cNvPr id="4" name="Plassholder for lysbildenummer 3"/>
          <p:cNvSpPr>
            <a:spLocks noGrp="1"/>
          </p:cNvSpPr>
          <p:nvPr>
            <p:ph type="sldNum" sz="quarter" idx="12"/>
          </p:nvPr>
        </p:nvSpPr>
        <p:spPr/>
        <p:txBody>
          <a:bodyPr/>
          <a:lstStyle/>
          <a:p>
            <a:fld id="{5751DFAA-887F-4071-8EAD-E8CA316FCF06}" type="slidenum">
              <a:rPr lang="nn-NO" smtClean="0"/>
              <a:t>‹#›</a:t>
            </a:fld>
            <a:endParaRPr lang="nn-NO" dirty="0"/>
          </a:p>
        </p:txBody>
      </p:sp>
    </p:spTree>
    <p:extLst>
      <p:ext uri="{BB962C8B-B14F-4D97-AF65-F5344CB8AC3E}">
        <p14:creationId xmlns:p14="http://schemas.microsoft.com/office/powerpoint/2010/main" val="194384003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2" name="Tittel 1"/>
          <p:cNvSpPr>
            <a:spLocks noGrp="1"/>
          </p:cNvSpPr>
          <p:nvPr>
            <p:ph type="ctrTitle" hasCustomPrompt="1"/>
          </p:nvPr>
        </p:nvSpPr>
        <p:spPr>
          <a:xfrm>
            <a:off x="1143000" y="1810875"/>
            <a:ext cx="6858000" cy="987362"/>
          </a:xfrm>
        </p:spPr>
        <p:txBody>
          <a:bodyPr anchor="b">
            <a:normAutofit/>
          </a:bodyPr>
          <a:lstStyle>
            <a:lvl1pPr algn="ctr">
              <a:defRPr sz="2800">
                <a:solidFill>
                  <a:schemeClr val="lt1"/>
                </a:solidFill>
              </a:defRPr>
            </a:lvl1pPr>
          </a:lstStyle>
          <a:p>
            <a:r>
              <a:rPr lang="nn-NO" dirty="0"/>
              <a:t>Klikk for å leggje til </a:t>
            </a:r>
            <a:r>
              <a:rPr lang="nn-NO"/>
              <a:t>ein tittel</a:t>
            </a:r>
            <a:endParaRPr lang="nn-NO" dirty="0"/>
          </a:p>
        </p:txBody>
      </p:sp>
      <p:sp>
        <p:nvSpPr>
          <p:cNvPr id="3" name="Undertittel 2"/>
          <p:cNvSpPr>
            <a:spLocks noGrp="1"/>
          </p:cNvSpPr>
          <p:nvPr>
            <p:ph type="subTitle" idx="1" hasCustomPrompt="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n-NO" baseline="0"/>
              <a:t>Klikk for å leggje til ein undertittel</a:t>
            </a:r>
            <a:endParaRPr lang="nn-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n-NO" sz="1400" b="1"/>
              <a:t>Det matematisk-naturvitenskapelige fakultet</a:t>
            </a:r>
            <a:endParaRPr lang="nn-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solidFill>
                <a:schemeClr val="lt1"/>
              </a:solidFill>
            </a:endParaRPr>
          </a:p>
        </p:txBody>
      </p:sp>
    </p:spTree>
    <p:extLst>
      <p:ext uri="{BB962C8B-B14F-4D97-AF65-F5344CB8AC3E}">
        <p14:creationId xmlns:p14="http://schemas.microsoft.com/office/powerpoint/2010/main" val="333144358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n-NO" baseline="0" noProof="0"/>
              <a:t>Klikk her for å leggje til ein tittel</a:t>
            </a:r>
            <a:endParaRPr lang="nn-NO" noProof="0"/>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n-NO" baseline="0" noProof="0"/>
              <a:t>Klikk for å leggje til tekst</a:t>
            </a:r>
            <a:endParaRPr lang="nn-NO" noProof="0"/>
          </a:p>
          <a:p>
            <a:pPr lvl="1"/>
            <a:r>
              <a:rPr lang="nn-NO" noProof="0"/>
              <a:t>Andre nivå</a:t>
            </a:r>
          </a:p>
          <a:p>
            <a:pPr lvl="2"/>
            <a:r>
              <a:rPr lang="nn-NO" noProof="0"/>
              <a:t>Tredje nivå</a:t>
            </a:r>
          </a:p>
          <a:p>
            <a:pPr lvl="3"/>
            <a:r>
              <a:rPr lang="nn-NO" noProof="0"/>
              <a:t>Fjerde nivå</a:t>
            </a:r>
          </a:p>
          <a:p>
            <a:pPr lvl="4"/>
            <a:r>
              <a:rPr lang="nn-NO" noProof="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n-NO" noProof="0" smtClean="0"/>
              <a:pPr/>
              <a:t>12.06.2019</a:t>
            </a:fld>
            <a:endParaRPr lang="nn-NO" noProof="0"/>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n-NO" noProof="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n-NO" noProof="0" smtClean="0"/>
              <a:pPr/>
              <a:t>‹#›</a:t>
            </a:fld>
            <a:endParaRPr lang="nn-NO" noProof="0"/>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64" r:id="rId10"/>
    <p:sldLayoutId id="2147483652" r:id="rId11"/>
    <p:sldLayoutId id="2147483653" r:id="rId12"/>
    <p:sldLayoutId id="2147483654" r:id="rId13"/>
    <p:sldLayoutId id="2147483655" r:id="rId14"/>
    <p:sldLayoutId id="2147483658" r:id="rId15"/>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www.uio.no/om/aktuelt/aktuelle-saker/2019/kandidatundersokelsen-enda-flere-i-fast-jobb.html"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hyperlink" Target="https://www.uio.no/om/tall-og-fakta/kandidatundersokelsen/" TargetMode="External"/><Relationship Id="rId4" Type="http://schemas.openxmlformats.org/officeDocument/2006/relationships/hyperlink" Target="http://www.uio.no/om/aktuelt/aktuelle-saker/2019/kandidatundersokelsen-enda-flere-i-fast-jobb.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s://www.mn.uio.no/studier/karriere/karriereintervjuer/"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s://www.mn.uio.no/studier/aktuelt/aktuelle-saker/en-sikker-vei-til-fast-jobb.html" TargetMode="External"/><Relationship Id="rId2" Type="http://schemas.openxmlformats.org/officeDocument/2006/relationships/notesSlide" Target="../notesSlides/notesSlide33.xml"/><Relationship Id="rId1" Type="http://schemas.openxmlformats.org/officeDocument/2006/relationships/slideLayout" Target="../slideLayouts/slideLayout13.xml"/><Relationship Id="rId6" Type="http://schemas.openxmlformats.org/officeDocument/2006/relationships/hyperlink" Target="https://www.uio.no/for-ansatte/arbeidsstotte/sta/enheter/mn/studienettarbeid/" TargetMode="External"/><Relationship Id="rId5" Type="http://schemas.openxmlformats.org/officeDocument/2006/relationships/hyperlink" Target="http://www.mn.uio.no/studier/karriere/" TargetMode="External"/><Relationship Id="rId4" Type="http://schemas.openxmlformats.org/officeDocument/2006/relationships/hyperlink" Target="http://www.hf.uio.no/om/strategi/arbeidsmarkedsrapporter/kandidatundersokelsen-2018.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lstStyle/>
          <a:p>
            <a:r>
              <a:rPr lang="nn-NO" dirty="0" err="1" smtClean="0"/>
              <a:t>Kandidatundersøkelsen</a:t>
            </a:r>
            <a:r>
              <a:rPr lang="nn-NO" dirty="0" smtClean="0"/>
              <a:t> 2018 </a:t>
            </a:r>
            <a:endParaRPr lang="nn-NO"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798772"/>
            <a:ext cx="6858000" cy="589476"/>
          </a:xfrm>
        </p:spPr>
        <p:txBody>
          <a:bodyPr/>
          <a:lstStyle/>
          <a:p>
            <a:r>
              <a:rPr lang="nb-NO" dirty="0" smtClean="0"/>
              <a:t>Hovedfunn for MN</a:t>
            </a:r>
            <a:endParaRPr lang="nn-NO" dirty="0"/>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24491"/>
            <a:ext cx="5201740" cy="595258"/>
          </a:xfrm>
        </p:spPr>
        <p:txBody>
          <a:bodyPr>
            <a:normAutofit/>
          </a:bodyPr>
          <a:lstStyle/>
          <a:p>
            <a:r>
              <a:rPr lang="nn-NO" dirty="0" smtClean="0"/>
              <a:t>Av: Hilde Omberg 	</a:t>
            </a:r>
            <a:endParaRPr lang="nn-NO" dirty="0"/>
          </a:p>
        </p:txBody>
      </p:sp>
    </p:spTree>
    <p:extLst>
      <p:ext uri="{BB962C8B-B14F-4D97-AF65-F5344CB8AC3E}">
        <p14:creationId xmlns:p14="http://schemas.microsoft.com/office/powerpoint/2010/main" val="15463775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3"/>
          <p:cNvSpPr>
            <a:spLocks noGrp="1" noChangeArrowheads="1"/>
          </p:cNvSpPr>
          <p:nvPr>
            <p:ph type="body" idx="1"/>
          </p:nvPr>
        </p:nvSpPr>
        <p:spPr/>
        <p:txBody>
          <a:bodyPr>
            <a:normAutofit/>
          </a:bodyPr>
          <a:lstStyle/>
          <a:p>
            <a:pPr eaLnBrk="1" hangingPunct="1"/>
            <a:r>
              <a:rPr lang="nb-NO" dirty="0" smtClean="0"/>
              <a:t>Generelt om undersøkelsen		</a:t>
            </a:r>
          </a:p>
        </p:txBody>
      </p:sp>
      <p:sp>
        <p:nvSpPr>
          <p:cNvPr id="16386" name="Date Placeholder 3"/>
          <p:cNvSpPr>
            <a:spLocks noGrp="1"/>
          </p:cNvSpPr>
          <p:nvPr>
            <p:ph type="dt" sz="half" idx="10"/>
          </p:nvPr>
        </p:nvSpPr>
        <p:spPr>
          <a:noFill/>
        </p:spPr>
        <p:txBody>
          <a:bodyPr/>
          <a:lstStyle/>
          <a:p>
            <a:fld id="{98B12466-60F2-F145-86F5-D78DE51BC4B2}" type="datetime1">
              <a:rPr lang="nb-NO" smtClean="0"/>
              <a:pPr/>
              <a:t>12.06.2019</a:t>
            </a:fld>
            <a:endParaRPr lang="nb-NO" smtClean="0"/>
          </a:p>
        </p:txBody>
      </p:sp>
      <p:sp>
        <p:nvSpPr>
          <p:cNvPr id="16388" name="Rectangle 2"/>
          <p:cNvSpPr>
            <a:spLocks noGrp="1" noChangeArrowheads="1"/>
          </p:cNvSpPr>
          <p:nvPr>
            <p:ph type="title"/>
          </p:nvPr>
        </p:nvSpPr>
        <p:spPr>
          <a:xfrm>
            <a:off x="576072" y="237932"/>
            <a:ext cx="7922703" cy="360045"/>
          </a:xfrm>
        </p:spPr>
        <p:txBody>
          <a:bodyPr/>
          <a:lstStyle/>
          <a:p>
            <a:pPr eaLnBrk="1" hangingPunct="1"/>
            <a:r>
              <a:rPr lang="nb-NO" dirty="0" smtClean="0"/>
              <a:t>Kandidatundersøkelsen 2018/19</a:t>
            </a:r>
            <a:endParaRPr lang="nb-NO" dirty="0"/>
          </a:p>
        </p:txBody>
      </p:sp>
      <p:sp>
        <p:nvSpPr>
          <p:cNvPr id="2" name="Text Placeholder 1"/>
          <p:cNvSpPr>
            <a:spLocks noGrp="1"/>
          </p:cNvSpPr>
          <p:nvPr>
            <p:ph type="body" idx="14"/>
          </p:nvPr>
        </p:nvSpPr>
        <p:spPr/>
        <p:txBody>
          <a:bodyPr/>
          <a:lstStyle/>
          <a:p>
            <a:r>
              <a:rPr lang="nb-NO" dirty="0" smtClean="0"/>
              <a:t>Forklaring MN-tall</a:t>
            </a:r>
            <a:endParaRPr lang="nb-NO" dirty="0"/>
          </a:p>
        </p:txBody>
      </p:sp>
      <p:sp>
        <p:nvSpPr>
          <p:cNvPr id="3" name="Content Placeholder 2"/>
          <p:cNvSpPr>
            <a:spLocks noGrp="1"/>
          </p:cNvSpPr>
          <p:nvPr>
            <p:ph sz="quarter" idx="16"/>
          </p:nvPr>
        </p:nvSpPr>
        <p:spPr/>
        <p:txBody>
          <a:bodyPr>
            <a:normAutofit/>
          </a:bodyPr>
          <a:lstStyle/>
          <a:p>
            <a:pPr marL="285750" indent="-285750">
              <a:buFont typeface="Arial" panose="020B0604020202020204" pitchFamily="34" charset="0"/>
              <a:buChar char="•"/>
            </a:pPr>
            <a:r>
              <a:rPr lang="nb-NO" dirty="0"/>
              <a:t>Uteksaminerte kandidater som fullførte bachelor-, master- eller doktorgrad i perioden 2014 til våren </a:t>
            </a:r>
            <a:r>
              <a:rPr lang="nb-NO" dirty="0" smtClean="0"/>
              <a:t>2018 har svart.</a:t>
            </a:r>
          </a:p>
          <a:p>
            <a:pPr marL="285750" indent="-285750">
              <a:buFont typeface="Arial" panose="020B0604020202020204" pitchFamily="34" charset="0"/>
              <a:buChar char="•"/>
            </a:pPr>
            <a:r>
              <a:rPr lang="nb-NO" dirty="0" smtClean="0"/>
              <a:t>Forrige undersøkelse var i 2014. Gjennomføres hvert 4. år.</a:t>
            </a:r>
          </a:p>
          <a:p>
            <a:pPr marL="285750" indent="-285750">
              <a:buFont typeface="Arial" panose="020B0604020202020204" pitchFamily="34" charset="0"/>
              <a:buChar char="•"/>
            </a:pPr>
            <a:r>
              <a:rPr lang="nb-NO" dirty="0" smtClean="0"/>
              <a:t>Generelt </a:t>
            </a:r>
            <a:r>
              <a:rPr lang="nb-NO" dirty="0"/>
              <a:t>på </a:t>
            </a:r>
            <a:r>
              <a:rPr lang="nb-NO" dirty="0" smtClean="0"/>
              <a:t>UiO er det store </a:t>
            </a:r>
            <a:r>
              <a:rPr lang="nb-NO" dirty="0"/>
              <a:t>ulikheter mellom kandidater fra ulike fakultet, mellom de ulike gradene, aldersnivå og tiden som har gått siden </a:t>
            </a:r>
            <a:r>
              <a:rPr lang="nb-NO" dirty="0" err="1"/>
              <a:t>uteksamineringsår</a:t>
            </a:r>
            <a:r>
              <a:rPr lang="nb-NO" dirty="0"/>
              <a:t>. </a:t>
            </a:r>
          </a:p>
          <a:p>
            <a:endParaRPr lang="nb-NO" dirty="0"/>
          </a:p>
        </p:txBody>
      </p:sp>
      <p:sp>
        <p:nvSpPr>
          <p:cNvPr id="4" name="Content Placeholder 3"/>
          <p:cNvSpPr>
            <a:spLocks noGrp="1"/>
          </p:cNvSpPr>
          <p:nvPr>
            <p:ph sz="quarter" idx="17"/>
          </p:nvPr>
        </p:nvSpPr>
        <p:spPr/>
        <p:txBody>
          <a:bodyPr/>
          <a:lstStyle/>
          <a:p>
            <a:pPr marL="285750" indent="-285750">
              <a:buFont typeface="Arial" panose="020B0604020202020204" pitchFamily="34" charset="0"/>
              <a:buChar char="•"/>
            </a:pPr>
            <a:r>
              <a:rPr lang="nb-NO" dirty="0" err="1" smtClean="0"/>
              <a:t>Ph.d</a:t>
            </a:r>
            <a:r>
              <a:rPr lang="nb-NO" dirty="0" smtClean="0"/>
              <a:t>-kandidater ved UiO regnes som studenter og har ikke fått undersøkelsen.</a:t>
            </a:r>
          </a:p>
          <a:p>
            <a:pPr marL="285750" indent="-285750">
              <a:buFont typeface="Arial" panose="020B0604020202020204" pitchFamily="34" charset="0"/>
              <a:buChar char="•"/>
            </a:pPr>
            <a:r>
              <a:rPr lang="nb-NO" dirty="0" smtClean="0"/>
              <a:t>Farmasi regnes som 5-årig master og ikke profesjonsstudium i denne undersøkelsen. </a:t>
            </a:r>
          </a:p>
          <a:p>
            <a:pPr marL="285750" indent="-285750">
              <a:buFont typeface="Arial" panose="020B0604020202020204" pitchFamily="34" charset="0"/>
              <a:buChar char="•"/>
            </a:pPr>
            <a:r>
              <a:rPr lang="nb-NO" dirty="0"/>
              <a:t>For første gang ble også helt </a:t>
            </a:r>
            <a:r>
              <a:rPr lang="nb-NO" dirty="0" err="1"/>
              <a:t>nyutdannende</a:t>
            </a:r>
            <a:r>
              <a:rPr lang="nb-NO" dirty="0"/>
              <a:t> kandidater </a:t>
            </a:r>
            <a:r>
              <a:rPr lang="nb-NO" dirty="0" smtClean="0"/>
              <a:t>fra UiO, som </a:t>
            </a:r>
            <a:r>
              <a:rPr lang="nb-NO" dirty="0"/>
              <a:t>fullførte våren </a:t>
            </a:r>
            <a:r>
              <a:rPr lang="nb-NO" dirty="0" smtClean="0"/>
              <a:t>2018, </a:t>
            </a:r>
            <a:r>
              <a:rPr lang="nb-NO" dirty="0"/>
              <a:t>med i utvalget. </a:t>
            </a:r>
          </a:p>
          <a:p>
            <a:pPr marL="285750" indent="-285750">
              <a:buFont typeface="Arial" panose="020B0604020202020204" pitchFamily="34" charset="0"/>
              <a:buChar char="•"/>
            </a:pPr>
            <a:endParaRPr lang="nb-NO" dirty="0" smtClean="0"/>
          </a:p>
          <a:p>
            <a:endParaRPr lang="nb-NO" dirty="0"/>
          </a:p>
        </p:txBody>
      </p:sp>
      <p:sp>
        <p:nvSpPr>
          <p:cNvPr id="16387" name="Slide Number Placeholder 5"/>
          <p:cNvSpPr>
            <a:spLocks noGrp="1"/>
          </p:cNvSpPr>
          <p:nvPr>
            <p:ph type="sldNum" sz="quarter" idx="4294967295"/>
          </p:nvPr>
        </p:nvSpPr>
        <p:spPr>
          <a:xfrm>
            <a:off x="0" y="4860925"/>
            <a:ext cx="5581650" cy="179388"/>
          </a:xfrm>
          <a:noFill/>
        </p:spPr>
        <p:txBody>
          <a:bodyPr/>
          <a:lstStyle/>
          <a:p>
            <a:endParaRPr lang="en-US" dirty="0" smtClean="0"/>
          </a:p>
        </p:txBody>
      </p:sp>
      <p:sp>
        <p:nvSpPr>
          <p:cNvPr id="5" name="TextBox 4"/>
          <p:cNvSpPr txBox="1"/>
          <p:nvPr/>
        </p:nvSpPr>
        <p:spPr>
          <a:xfrm>
            <a:off x="299725" y="601130"/>
            <a:ext cx="8718115" cy="507831"/>
          </a:xfrm>
          <a:prstGeom prst="rect">
            <a:avLst/>
          </a:prstGeom>
          <a:noFill/>
        </p:spPr>
        <p:txBody>
          <a:bodyPr wrap="square" rtlCol="0">
            <a:spAutoFit/>
          </a:bodyPr>
          <a:lstStyle/>
          <a:p>
            <a:pPr algn="ctr"/>
            <a:r>
              <a:rPr lang="nb-NO" b="1" dirty="0"/>
              <a:t>Hvordan opplever våre kandidater møtet med </a:t>
            </a:r>
            <a:r>
              <a:rPr lang="nb-NO" b="1" dirty="0" smtClean="0"/>
              <a:t>arbeidslivet? Hvordan </a:t>
            </a:r>
            <a:r>
              <a:rPr lang="nb-NO" b="1" dirty="0"/>
              <a:t>vurderer de utdanningen sin?</a:t>
            </a:r>
          </a:p>
          <a:p>
            <a:pPr marL="285750" indent="-285750" algn="ctr">
              <a:buFont typeface="Arial" panose="020B0604020202020204" pitchFamily="34" charset="0"/>
              <a:buChar char="•"/>
            </a:pPr>
            <a:endParaRPr lang="nb-NO" b="1" dirty="0"/>
          </a:p>
        </p:txBody>
      </p:sp>
    </p:spTree>
    <p:extLst>
      <p:ext uri="{BB962C8B-B14F-4D97-AF65-F5344CB8AC3E}">
        <p14:creationId xmlns:p14="http://schemas.microsoft.com/office/powerpoint/2010/main" val="21653679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p:txBody>
          <a:bodyPr>
            <a:normAutofit/>
          </a:bodyPr>
          <a:lstStyle/>
          <a:p>
            <a:r>
              <a:rPr lang="nb-NO" dirty="0" smtClean="0"/>
              <a:t>Totalt for UiO 	</a:t>
            </a:r>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12.06.2019</a:t>
            </a:fld>
            <a:endParaRPr lang="nb-NO" dirty="0"/>
          </a:p>
        </p:txBody>
      </p:sp>
      <p:sp>
        <p:nvSpPr>
          <p:cNvPr id="2" name="Title 1"/>
          <p:cNvSpPr>
            <a:spLocks noGrp="1"/>
          </p:cNvSpPr>
          <p:nvPr>
            <p:ph type="title"/>
          </p:nvPr>
        </p:nvSpPr>
        <p:spPr/>
        <p:txBody>
          <a:bodyPr/>
          <a:lstStyle/>
          <a:p>
            <a:r>
              <a:rPr lang="nb-NO" dirty="0" smtClean="0"/>
              <a:t>Svarprosent</a:t>
            </a:r>
            <a:endParaRPr lang="nb-NO" dirty="0"/>
          </a:p>
        </p:txBody>
      </p:sp>
      <p:sp>
        <p:nvSpPr>
          <p:cNvPr id="11" name="Text Placeholder 10"/>
          <p:cNvSpPr>
            <a:spLocks noGrp="1"/>
          </p:cNvSpPr>
          <p:nvPr>
            <p:ph type="body" idx="14"/>
          </p:nvPr>
        </p:nvSpPr>
        <p:spPr/>
        <p:txBody>
          <a:bodyPr/>
          <a:lstStyle/>
          <a:p>
            <a:r>
              <a:rPr lang="nb-NO" dirty="0"/>
              <a:t>Totalt for </a:t>
            </a:r>
            <a:r>
              <a:rPr lang="nb-NO" dirty="0" smtClean="0"/>
              <a:t>MN</a:t>
            </a:r>
            <a:endParaRPr lang="nb-NO" dirty="0"/>
          </a:p>
        </p:txBody>
      </p:sp>
      <p:sp>
        <p:nvSpPr>
          <p:cNvPr id="12" name="Content Placeholder 11"/>
          <p:cNvSpPr>
            <a:spLocks noGrp="1"/>
          </p:cNvSpPr>
          <p:nvPr>
            <p:ph sz="quarter" idx="16"/>
          </p:nvPr>
        </p:nvSpPr>
        <p:spPr>
          <a:xfrm>
            <a:off x="576071" y="1764222"/>
            <a:ext cx="3853315" cy="2736342"/>
          </a:xfrm>
        </p:spPr>
        <p:txBody>
          <a:bodyPr>
            <a:normAutofit/>
          </a:bodyPr>
          <a:lstStyle/>
          <a:p>
            <a:pPr marL="285750" indent="-285750">
              <a:buFont typeface="Arial" panose="020B0604020202020204" pitchFamily="34" charset="0"/>
              <a:buChar char="•"/>
            </a:pPr>
            <a:r>
              <a:rPr lang="nb-NO" sz="1200" dirty="0"/>
              <a:t>Utvalg: 16 416 kandidater </a:t>
            </a:r>
            <a:r>
              <a:rPr lang="nb-NO" sz="1200" dirty="0" smtClean="0"/>
              <a:t/>
            </a:r>
            <a:br>
              <a:rPr lang="nb-NO" sz="1200" dirty="0" smtClean="0"/>
            </a:br>
            <a:r>
              <a:rPr lang="nb-NO" sz="1200" dirty="0" smtClean="0"/>
              <a:t>(</a:t>
            </a:r>
            <a:r>
              <a:rPr lang="nb-NO" sz="1200" dirty="0"/>
              <a:t>1345 </a:t>
            </a:r>
            <a:r>
              <a:rPr lang="nb-NO" sz="1200" dirty="0" smtClean="0"/>
              <a:t>profesjonskandidater</a:t>
            </a:r>
            <a:r>
              <a:rPr lang="nb-NO" sz="1200" dirty="0"/>
              <a:t>)</a:t>
            </a:r>
          </a:p>
          <a:p>
            <a:pPr marL="285750" indent="-285750">
              <a:buFont typeface="Arial" panose="020B0604020202020204" pitchFamily="34" charset="0"/>
              <a:buChar char="•"/>
            </a:pPr>
            <a:r>
              <a:rPr lang="nb-NO" sz="1200" dirty="0" smtClean="0"/>
              <a:t>6253 </a:t>
            </a:r>
            <a:r>
              <a:rPr lang="nb-NO" sz="1200" dirty="0"/>
              <a:t>gyldige besvarelser = 38 %</a:t>
            </a:r>
          </a:p>
          <a:p>
            <a:pPr marL="285750" indent="-285750">
              <a:buFont typeface="Arial" panose="020B0604020202020204" pitchFamily="34" charset="0"/>
              <a:buChar char="•"/>
            </a:pPr>
            <a:r>
              <a:rPr lang="nb-NO" sz="1200" dirty="0"/>
              <a:t>Generelt, UIO: Størst oppslutning blant kandidater med </a:t>
            </a:r>
            <a:r>
              <a:rPr lang="nb-NO" sz="1200" dirty="0" err="1"/>
              <a:t>PhD</a:t>
            </a:r>
            <a:r>
              <a:rPr lang="nb-NO" sz="1200" dirty="0"/>
              <a:t>, profesjon og master på andre plass</a:t>
            </a:r>
          </a:p>
          <a:p>
            <a:pPr marL="285750" indent="-285750">
              <a:buFont typeface="Arial" panose="020B0604020202020204" pitchFamily="34" charset="0"/>
              <a:buChar char="•"/>
            </a:pPr>
            <a:r>
              <a:rPr lang="nb-NO" sz="1200" dirty="0"/>
              <a:t>44 % på TF, 43 på SV – 31 % på </a:t>
            </a:r>
            <a:r>
              <a:rPr lang="nb-NO" sz="1200" dirty="0" smtClean="0"/>
              <a:t>JUS</a:t>
            </a:r>
          </a:p>
          <a:p>
            <a:pPr marL="285750" indent="-285750">
              <a:buFont typeface="Arial" panose="020B0604020202020204" pitchFamily="34" charset="0"/>
              <a:buChar char="•"/>
            </a:pPr>
            <a:endParaRPr lang="nb-NO" dirty="0"/>
          </a:p>
          <a:p>
            <a:endParaRPr lang="nb-NO" dirty="0"/>
          </a:p>
        </p:txBody>
      </p:sp>
      <p:sp>
        <p:nvSpPr>
          <p:cNvPr id="14" name="Content Placeholder 13"/>
          <p:cNvSpPr>
            <a:spLocks noGrp="1"/>
          </p:cNvSpPr>
          <p:nvPr>
            <p:ph sz="quarter" idx="17"/>
          </p:nvPr>
        </p:nvSpPr>
        <p:spPr>
          <a:xfrm>
            <a:off x="4967479" y="1764222"/>
            <a:ext cx="3782238" cy="2581275"/>
          </a:xfrm>
        </p:spPr>
        <p:txBody>
          <a:bodyPr>
            <a:normAutofit fontScale="85000" lnSpcReduction="20000"/>
          </a:bodyPr>
          <a:lstStyle/>
          <a:p>
            <a:pPr>
              <a:lnSpc>
                <a:spcPct val="120000"/>
              </a:lnSpc>
            </a:pPr>
            <a:r>
              <a:rPr lang="nb-NO" u="sng" dirty="0" smtClean="0"/>
              <a:t>Totalt antall svar: </a:t>
            </a:r>
          </a:p>
          <a:p>
            <a:pPr>
              <a:lnSpc>
                <a:spcPct val="120000"/>
              </a:lnSpc>
            </a:pPr>
            <a:r>
              <a:rPr lang="nb-NO" dirty="0" smtClean="0"/>
              <a:t>36</a:t>
            </a:r>
            <a:r>
              <a:rPr lang="nb-NO" dirty="0"/>
              <a:t>% </a:t>
            </a:r>
            <a:r>
              <a:rPr lang="nb-NO" dirty="0" smtClean="0"/>
              <a:t>=1067 svar</a:t>
            </a:r>
            <a:endParaRPr lang="nb-NO" dirty="0"/>
          </a:p>
          <a:p>
            <a:pPr>
              <a:lnSpc>
                <a:spcPct val="120000"/>
              </a:lnSpc>
            </a:pPr>
            <a:endParaRPr lang="nb-NO" u="sng" dirty="0" smtClean="0"/>
          </a:p>
          <a:p>
            <a:pPr>
              <a:lnSpc>
                <a:spcPct val="120000"/>
              </a:lnSpc>
            </a:pPr>
            <a:r>
              <a:rPr lang="nb-NO" u="sng" dirty="0" smtClean="0"/>
              <a:t>Svar fordelt på grad: </a:t>
            </a:r>
          </a:p>
          <a:p>
            <a:pPr marL="285750" indent="-285750">
              <a:lnSpc>
                <a:spcPct val="120000"/>
              </a:lnSpc>
              <a:buFont typeface="Arial" panose="020B0604020202020204" pitchFamily="34" charset="0"/>
              <a:buChar char="•"/>
            </a:pPr>
            <a:r>
              <a:rPr lang="nb-NO" dirty="0" smtClean="0"/>
              <a:t>Mastergrad </a:t>
            </a:r>
            <a:r>
              <a:rPr lang="nb-NO" dirty="0"/>
              <a:t>63 % </a:t>
            </a:r>
            <a:r>
              <a:rPr lang="nb-NO" dirty="0" smtClean="0"/>
              <a:t>(665 </a:t>
            </a:r>
            <a:r>
              <a:rPr lang="nb-NO" dirty="0"/>
              <a:t>svar. </a:t>
            </a:r>
            <a:r>
              <a:rPr lang="nb-NO" dirty="0" smtClean="0"/>
              <a:t>Svarprosent 36%)</a:t>
            </a:r>
            <a:endParaRPr lang="nb-NO" dirty="0"/>
          </a:p>
          <a:p>
            <a:pPr marL="285750" indent="-285750">
              <a:lnSpc>
                <a:spcPct val="120000"/>
              </a:lnSpc>
              <a:buFont typeface="Arial" panose="020B0604020202020204" pitchFamily="34" charset="0"/>
              <a:buChar char="•"/>
            </a:pPr>
            <a:r>
              <a:rPr lang="nb-NO" dirty="0"/>
              <a:t>Bachelorgrad 22 % </a:t>
            </a:r>
            <a:r>
              <a:rPr lang="nb-NO" dirty="0" smtClean="0"/>
              <a:t>(203 </a:t>
            </a:r>
            <a:r>
              <a:rPr lang="nb-NO" dirty="0"/>
              <a:t>svar. </a:t>
            </a:r>
            <a:r>
              <a:rPr lang="nb-NO" dirty="0" smtClean="0"/>
              <a:t>Svarprosent 31%)</a:t>
            </a:r>
            <a:endParaRPr lang="nb-NO" dirty="0"/>
          </a:p>
          <a:p>
            <a:pPr marL="285750" indent="-285750">
              <a:lnSpc>
                <a:spcPct val="120000"/>
              </a:lnSpc>
              <a:buFont typeface="Arial" panose="020B0604020202020204" pitchFamily="34" charset="0"/>
              <a:buChar char="•"/>
            </a:pPr>
            <a:r>
              <a:rPr lang="nb-NO" dirty="0"/>
              <a:t>Doktorgrad 15 </a:t>
            </a:r>
            <a:r>
              <a:rPr lang="nb-NO" dirty="0" smtClean="0"/>
              <a:t>% (199 svar. Svarprosent 45 %)</a:t>
            </a:r>
          </a:p>
          <a:p>
            <a:pPr>
              <a:lnSpc>
                <a:spcPct val="120000"/>
              </a:lnSpc>
            </a:pPr>
            <a:r>
              <a:rPr lang="nb-NO" dirty="0" smtClean="0"/>
              <a:t>Studenter </a:t>
            </a:r>
            <a:r>
              <a:rPr lang="nb-NO" dirty="0"/>
              <a:t>ved Institutt for informatikk </a:t>
            </a:r>
            <a:r>
              <a:rPr lang="nb-NO" dirty="0" smtClean="0"/>
              <a:t>utgjør </a:t>
            </a:r>
            <a:r>
              <a:rPr lang="nb-NO" dirty="0"/>
              <a:t>ca. 1/4 av </a:t>
            </a:r>
            <a:r>
              <a:rPr lang="nb-NO" dirty="0" smtClean="0"/>
              <a:t>MN-rapporten: I alt 239 </a:t>
            </a:r>
            <a:r>
              <a:rPr lang="nb-NO" dirty="0"/>
              <a:t>svar, med en svarprosent på 29</a:t>
            </a:r>
            <a:r>
              <a:rPr lang="nb-NO" dirty="0" smtClean="0"/>
              <a:t>%</a:t>
            </a:r>
            <a:endParaRPr lang="nb-NO" dirty="0"/>
          </a:p>
          <a:p>
            <a:endParaRPr lang="nb-NO" dirty="0"/>
          </a:p>
          <a:p>
            <a:endParaRPr lang="nb-NO" dirty="0"/>
          </a:p>
        </p:txBody>
      </p:sp>
    </p:spTree>
    <p:extLst>
      <p:ext uri="{BB962C8B-B14F-4D97-AF65-F5344CB8AC3E}">
        <p14:creationId xmlns:p14="http://schemas.microsoft.com/office/powerpoint/2010/main" val="8599749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smtClean="0"/>
              <a:t>Det går stort sett bra med UiOs kandidater!</a:t>
            </a:r>
            <a:endParaRPr lang="nb-NO" dirty="0"/>
          </a:p>
        </p:txBody>
      </p:sp>
      <p:sp>
        <p:nvSpPr>
          <p:cNvPr id="3" name="Content Placeholder 2"/>
          <p:cNvSpPr>
            <a:spLocks noGrp="1"/>
          </p:cNvSpPr>
          <p:nvPr>
            <p:ph idx="1"/>
          </p:nvPr>
        </p:nvSpPr>
        <p:spPr>
          <a:xfrm>
            <a:off x="893405" y="1122941"/>
            <a:ext cx="7920990" cy="689081"/>
          </a:xfrm>
        </p:spPr>
        <p:txBody>
          <a:bodyPr>
            <a:normAutofit/>
          </a:bodyPr>
          <a:lstStyle/>
          <a:p>
            <a:r>
              <a:rPr lang="nb-NO" sz="1200" b="1" dirty="0" smtClean="0"/>
              <a:t>Generelle trekk ved UiO: </a:t>
            </a:r>
            <a:r>
              <a:rPr lang="nb-NO" sz="1200" dirty="0">
                <a:latin typeface="Arial" charset="0"/>
                <a:ea typeface="ヒラギノ角ゴ Pro W3" charset="-128"/>
                <a:cs typeface="ヒラギノ角ゴ Pro W3" charset="-128"/>
              </a:rPr>
              <a:t>Kandidatene fra UiO har hatt en positiv utvikling når det gjelder andelen yrkesaktive, samtidig som andelen sysselsatte i Norge generelt har hatt en nedgang. </a:t>
            </a:r>
            <a:r>
              <a:rPr lang="nb-NO" sz="1200" dirty="0" smtClean="0">
                <a:latin typeface="Arial" charset="0"/>
                <a:ea typeface="ヒラギノ角ゴ Pro W3" charset="-128"/>
                <a:cs typeface="ヒラギノ角ゴ Pro W3" charset="-128"/>
              </a:rPr>
              <a:t>Dette </a:t>
            </a:r>
            <a:r>
              <a:rPr lang="nb-NO" sz="1200" dirty="0">
                <a:latin typeface="Arial" charset="0"/>
                <a:ea typeface="ヒラギノ角ゴ Pro W3" charset="-128"/>
                <a:cs typeface="ヒラギノ角ゴ Pro W3" charset="-128"/>
              </a:rPr>
              <a:t>indikerer at UiOs kandidater i stor grad er etterspurt i </a:t>
            </a:r>
            <a:r>
              <a:rPr lang="nb-NO" sz="1200" dirty="0" smtClean="0">
                <a:latin typeface="Arial" charset="0"/>
                <a:ea typeface="ヒラギノ角ゴ Pro W3" charset="-128"/>
                <a:cs typeface="ヒラギノ角ゴ Pro W3" charset="-128"/>
              </a:rPr>
              <a:t>arbeidsmarkedet. </a:t>
            </a:r>
            <a:r>
              <a:rPr lang="nb-NO" sz="1200" dirty="0" smtClean="0"/>
              <a:t>	</a:t>
            </a:r>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12.06.2019</a:t>
            </a:fld>
            <a:endParaRPr lang="nb-NO" dirty="0"/>
          </a:p>
        </p:txBody>
      </p:sp>
      <p:sp>
        <p:nvSpPr>
          <p:cNvPr id="7" name="Content Placeholder 6"/>
          <p:cNvSpPr>
            <a:spLocks noGrp="1"/>
          </p:cNvSpPr>
          <p:nvPr>
            <p:ph sz="quarter" idx="4294967295"/>
          </p:nvPr>
        </p:nvSpPr>
        <p:spPr>
          <a:xfrm>
            <a:off x="1045028" y="1857354"/>
            <a:ext cx="7212564" cy="2345531"/>
          </a:xfrm>
        </p:spPr>
        <p:txBody>
          <a:bodyPr>
            <a:noAutofit/>
          </a:bodyPr>
          <a:lstStyle/>
          <a:p>
            <a:pPr marL="171450" indent="-171450">
              <a:buFont typeface="Arial" panose="020B0604020202020204" pitchFamily="34" charset="0"/>
              <a:buChar char="•"/>
            </a:pPr>
            <a:r>
              <a:rPr lang="nb-NO" sz="1100" dirty="0"/>
              <a:t>Lang utdanning lønner seg både hva gjelder lønn, relevans, sysselsettingsgrad og hvordan man opplever jobbsøking. </a:t>
            </a:r>
          </a:p>
          <a:p>
            <a:pPr marL="171450" lvl="0" indent="-171450">
              <a:buFont typeface="Arial" panose="020B0604020202020204" pitchFamily="34" charset="0"/>
              <a:buChar char="•"/>
            </a:pPr>
            <a:r>
              <a:rPr lang="nb-NO" sz="1100" dirty="0"/>
              <a:t>UiOs kandidater får jobb og tjener godt. </a:t>
            </a:r>
            <a:endParaRPr lang="nb-NO" sz="1100" dirty="0" smtClean="0"/>
          </a:p>
          <a:p>
            <a:pPr marL="171450" indent="-171450">
              <a:buFont typeface="Arial" panose="020B0604020202020204" pitchFamily="34" charset="0"/>
              <a:buChar char="•"/>
            </a:pPr>
            <a:r>
              <a:rPr lang="nb-NO" sz="1100" dirty="0"/>
              <a:t>Flere enn tidligere er yrkesaktive </a:t>
            </a:r>
            <a:r>
              <a:rPr lang="nb-NO" sz="1100" dirty="0" smtClean="0"/>
              <a:t>og flere er </a:t>
            </a:r>
            <a:r>
              <a:rPr lang="nb-NO" sz="1100" dirty="0"/>
              <a:t>i fast stilling. </a:t>
            </a:r>
            <a:endParaRPr lang="nb-NO" sz="1100" dirty="0" smtClean="0"/>
          </a:p>
          <a:p>
            <a:pPr marL="171450" indent="-171450">
              <a:buFont typeface="Arial" panose="020B0604020202020204" pitchFamily="34" charset="0"/>
              <a:buChar char="•"/>
            </a:pPr>
            <a:r>
              <a:rPr lang="nb-NO" sz="1100" dirty="0" smtClean="0"/>
              <a:t>En </a:t>
            </a:r>
            <a:r>
              <a:rPr lang="nb-NO" sz="1100" dirty="0"/>
              <a:t>større andel enn tidligere (71%) opplever at de har en relevant utdanning i forhold til arbeidsoppgavene</a:t>
            </a:r>
            <a:r>
              <a:rPr lang="nb-NO" sz="1100" dirty="0" smtClean="0"/>
              <a:t>.</a:t>
            </a:r>
          </a:p>
          <a:p>
            <a:pPr marL="171450" indent="-171450">
              <a:buFont typeface="Arial" panose="020B0604020202020204" pitchFamily="34" charset="0"/>
              <a:buChar char="•"/>
            </a:pPr>
            <a:r>
              <a:rPr lang="nb-NO" sz="1100" dirty="0"/>
              <a:t>73% bruker i stor/ svært stor grad kompetanse og ferdigheter fra utdanningen sin i jobb</a:t>
            </a:r>
            <a:r>
              <a:rPr lang="nb-NO" sz="1100" dirty="0" smtClean="0"/>
              <a:t>. (</a:t>
            </a:r>
            <a:r>
              <a:rPr lang="nb-NO" sz="1100" dirty="0"/>
              <a:t>MN: 69%) </a:t>
            </a:r>
          </a:p>
          <a:p>
            <a:pPr marL="171450" lvl="0" indent="-171450">
              <a:buFont typeface="Arial" panose="020B0604020202020204" pitchFamily="34" charset="0"/>
              <a:buChar char="•"/>
            </a:pPr>
            <a:r>
              <a:rPr lang="nb-NO" sz="1100" dirty="0" smtClean="0"/>
              <a:t>De </a:t>
            </a:r>
            <a:r>
              <a:rPr lang="nb-NO" sz="1100" dirty="0"/>
              <a:t>fleste er godt fornøyde med det faglige utbyttet de har fått og opplever at UiO er en attraktiv utdanningsinstitusjon sammenlignet med andre universitet og høyskoler i Norge</a:t>
            </a:r>
            <a:r>
              <a:rPr lang="nb-NO" sz="1100" dirty="0" smtClean="0"/>
              <a:t>. </a:t>
            </a:r>
            <a:endParaRPr lang="nb-NO" sz="1100" dirty="0"/>
          </a:p>
        </p:txBody>
      </p:sp>
      <p:sp>
        <p:nvSpPr>
          <p:cNvPr id="5" name="TextBox 4"/>
          <p:cNvSpPr txBox="1"/>
          <p:nvPr/>
        </p:nvSpPr>
        <p:spPr>
          <a:xfrm>
            <a:off x="893405" y="3996331"/>
            <a:ext cx="7605370" cy="577081"/>
          </a:xfrm>
          <a:prstGeom prst="rect">
            <a:avLst/>
          </a:prstGeom>
          <a:solidFill>
            <a:schemeClr val="accent2">
              <a:lumMod val="20000"/>
              <a:lumOff val="80000"/>
            </a:schemeClr>
          </a:solidFill>
        </p:spPr>
        <p:txBody>
          <a:bodyPr wrap="square" rtlCol="0">
            <a:spAutoFit/>
          </a:bodyPr>
          <a:lstStyle/>
          <a:p>
            <a:r>
              <a:rPr lang="nb-NO" sz="1050" dirty="0" smtClean="0">
                <a:hlinkClick r:id="rId3"/>
              </a:rPr>
              <a:t>Aktuelt-sak om Kandidatundersøkelsen: </a:t>
            </a:r>
            <a:br>
              <a:rPr lang="nb-NO" sz="1050" dirty="0" smtClean="0">
                <a:hlinkClick r:id="rId3"/>
              </a:rPr>
            </a:br>
            <a:r>
              <a:rPr lang="nb-NO" sz="1050" dirty="0" smtClean="0">
                <a:hlinkClick r:id="rId4"/>
              </a:rPr>
              <a:t>www.uio.no/om/aktuelt/aktuelle-saker/2019/kandidatundersokelsen-enda-flere-i-fast-jobb.html</a:t>
            </a:r>
            <a:endParaRPr lang="nb-NO" sz="1050" dirty="0" smtClean="0"/>
          </a:p>
          <a:p>
            <a:r>
              <a:rPr lang="nb-NO" sz="1050" dirty="0"/>
              <a:t>Nettside for funn: </a:t>
            </a:r>
            <a:r>
              <a:rPr lang="nb-NO" sz="1050" dirty="0" smtClean="0">
                <a:hlinkClick r:id="rId5"/>
              </a:rPr>
              <a:t>https</a:t>
            </a:r>
            <a:r>
              <a:rPr lang="nb-NO" sz="1050" dirty="0">
                <a:hlinkClick r:id="rId5"/>
              </a:rPr>
              <a:t>://www.uio.no/om/tall-og-fakta/kandidatundersokelsen</a:t>
            </a:r>
            <a:r>
              <a:rPr lang="nb-NO" sz="1050" dirty="0" smtClean="0">
                <a:hlinkClick r:id="rId5"/>
              </a:rPr>
              <a:t>/</a:t>
            </a:r>
            <a:r>
              <a:rPr lang="nb-NO" sz="1050" dirty="0" smtClean="0"/>
              <a:t> </a:t>
            </a:r>
            <a:endParaRPr lang="nb-NO" sz="1050" dirty="0"/>
          </a:p>
        </p:txBody>
      </p:sp>
    </p:spTree>
    <p:extLst>
      <p:ext uri="{BB962C8B-B14F-4D97-AF65-F5344CB8AC3E}">
        <p14:creationId xmlns:p14="http://schemas.microsoft.com/office/powerpoint/2010/main" val="8540588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b-NO" dirty="0" smtClean="0"/>
              <a:t>Hovedaktivitet per dags dato </a:t>
            </a:r>
            <a:endParaRPr lang="nb-NO" dirty="0"/>
          </a:p>
        </p:txBody>
      </p:sp>
      <p:sp>
        <p:nvSpPr>
          <p:cNvPr id="11" name="Content Placeholder 10"/>
          <p:cNvSpPr>
            <a:spLocks noGrp="1"/>
          </p:cNvSpPr>
          <p:nvPr>
            <p:ph idx="1"/>
          </p:nvPr>
        </p:nvSpPr>
        <p:spPr>
          <a:xfrm>
            <a:off x="592077" y="999622"/>
            <a:ext cx="8212722" cy="3060383"/>
          </a:xfrm>
        </p:spPr>
        <p:txBody>
          <a:bodyPr/>
          <a:lstStyle/>
          <a:p>
            <a:r>
              <a:rPr lang="nb-NO" sz="1200" dirty="0"/>
              <a:t>Flere enn tidligere er yrkesaktive og flere er i fast stilling. </a:t>
            </a:r>
            <a:endParaRPr lang="nb-NO" sz="1200" dirty="0" smtClean="0"/>
          </a:p>
          <a:p>
            <a:r>
              <a:rPr lang="nb-NO" sz="1200" dirty="0"/>
              <a:t>MN er fakultetet som har </a:t>
            </a:r>
            <a:r>
              <a:rPr lang="nb-NO" sz="1200" b="1" dirty="0"/>
              <a:t>størst andel i fast stilling på UiO (81%)</a:t>
            </a:r>
            <a:r>
              <a:rPr lang="nb-NO" sz="1200" dirty="0"/>
              <a:t>. Andelen har økt med 7% siden 2014</a:t>
            </a:r>
            <a:r>
              <a:rPr lang="nb-NO" sz="1200" dirty="0" smtClean="0"/>
              <a:t>.</a:t>
            </a:r>
          </a:p>
          <a:p>
            <a:r>
              <a:rPr lang="nb-NO" sz="1200" dirty="0" smtClean="0"/>
              <a:t>Vi </a:t>
            </a:r>
            <a:r>
              <a:rPr lang="nb-NO" sz="1200" dirty="0"/>
              <a:t>har størst andel av yrkesaktive med bachelorgrad på UiO, med 76%. (Økt fra 61% i 2014</a:t>
            </a:r>
            <a:r>
              <a:rPr lang="nb-NO" sz="1200" dirty="0" smtClean="0"/>
              <a:t>).</a:t>
            </a:r>
            <a:endParaRPr lang="nb-NO" dirty="0" smtClean="0"/>
          </a:p>
          <a:p>
            <a:r>
              <a:rPr lang="nb-NO" sz="1200" dirty="0" smtClean="0"/>
              <a:t>En </a:t>
            </a:r>
            <a:r>
              <a:rPr lang="nb-NO" sz="1200" dirty="0"/>
              <a:t>doktorgrad sikrer stabil høy yrkesdeltagelse. 98% er i jobb – av disse 95% i full stilling. </a:t>
            </a:r>
          </a:p>
        </p:txBody>
      </p:sp>
      <p:sp>
        <p:nvSpPr>
          <p:cNvPr id="8" name="Content Placeholder 7"/>
          <p:cNvSpPr txBox="1">
            <a:spLocks/>
          </p:cNvSpPr>
          <p:nvPr/>
        </p:nvSpPr>
        <p:spPr>
          <a:xfrm>
            <a:off x="704044" y="2238837"/>
            <a:ext cx="3142741" cy="3106505"/>
          </a:xfrm>
          <a:prstGeom prst="rect">
            <a:avLst/>
          </a:prstGeom>
        </p:spPr>
        <p:txBody>
          <a:bodyPr vert="horz" lIns="0" tIns="0" rIns="0" bIns="0" rtlCol="0">
            <a:normAutofit/>
          </a:bodyPr>
          <a:lstStyle>
            <a:lvl1pPr marL="0" indent="0" algn="l" defTabSz="685800" rtl="0" eaLnBrk="1" latinLnBrk="0" hangingPunct="1">
              <a:lnSpc>
                <a:spcPct val="100000"/>
              </a:lnSpc>
              <a:spcBef>
                <a:spcPts val="750"/>
              </a:spcBef>
              <a:buClr>
                <a:schemeClr val="accent1"/>
              </a:buClr>
              <a:buFont typeface="Verdana" panose="020B0604030504040204" pitchFamily="34" charset="0"/>
              <a:buNone/>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nb-NO" u="sng" dirty="0" smtClean="0"/>
              <a:t>UiO generelt: </a:t>
            </a:r>
          </a:p>
          <a:p>
            <a:pPr marL="285750" indent="-285750">
              <a:buFont typeface="Arial" panose="020B0604020202020204" pitchFamily="34" charset="0"/>
              <a:buChar char="•"/>
            </a:pPr>
            <a:r>
              <a:rPr lang="nb-NO" sz="1100" dirty="0" smtClean="0"/>
              <a:t>Yrkesaktive: </a:t>
            </a:r>
            <a:r>
              <a:rPr lang="nb-NO" sz="1100" b="1" dirty="0" smtClean="0"/>
              <a:t>84% </a:t>
            </a:r>
          </a:p>
          <a:p>
            <a:pPr marL="285750" indent="-285750">
              <a:buFont typeface="Arial" panose="020B0604020202020204" pitchFamily="34" charset="0"/>
              <a:buChar char="•"/>
            </a:pPr>
            <a:r>
              <a:rPr lang="nb-NO" sz="1100" dirty="0" smtClean="0"/>
              <a:t>Jobber heltid i en stilling: </a:t>
            </a:r>
            <a:r>
              <a:rPr lang="nb-NO" sz="1100" b="1" dirty="0" smtClean="0"/>
              <a:t>89% </a:t>
            </a:r>
          </a:p>
          <a:p>
            <a:pPr marL="285750" indent="-285750">
              <a:buFont typeface="Arial" panose="020B0604020202020204" pitchFamily="34" charset="0"/>
              <a:buChar char="•"/>
            </a:pPr>
            <a:r>
              <a:rPr lang="nb-NO" sz="1100" dirty="0" smtClean="0"/>
              <a:t>Fast stilling: </a:t>
            </a:r>
            <a:r>
              <a:rPr lang="nb-NO" sz="1100" b="1" dirty="0" smtClean="0"/>
              <a:t>72% </a:t>
            </a:r>
            <a:r>
              <a:rPr lang="nb-NO" sz="1100" dirty="0" smtClean="0"/>
              <a:t>(+8%)</a:t>
            </a:r>
          </a:p>
          <a:p>
            <a:r>
              <a:rPr lang="nb-NO" u="sng" dirty="0" smtClean="0"/>
              <a:t>På MN-fakultetet: </a:t>
            </a:r>
          </a:p>
          <a:p>
            <a:pPr marL="285750" indent="-285750">
              <a:buFont typeface="Arial" panose="020B0604020202020204" pitchFamily="34" charset="0"/>
              <a:buChar char="•"/>
            </a:pPr>
            <a:r>
              <a:rPr lang="nb-NO" sz="1100" dirty="0" smtClean="0"/>
              <a:t>Yrkesaktive: </a:t>
            </a:r>
            <a:r>
              <a:rPr lang="nb-NO" sz="1100" b="1" dirty="0" smtClean="0"/>
              <a:t>86%</a:t>
            </a:r>
            <a:r>
              <a:rPr lang="nb-NO" sz="1100" dirty="0" smtClean="0"/>
              <a:t> (2014: 85%)</a:t>
            </a:r>
          </a:p>
          <a:p>
            <a:pPr marL="285750" indent="-285750">
              <a:buFont typeface="Arial" panose="020B0604020202020204" pitchFamily="34" charset="0"/>
              <a:buChar char="•"/>
            </a:pPr>
            <a:r>
              <a:rPr lang="nb-NO" sz="1100" dirty="0" smtClean="0"/>
              <a:t>Jobber heltid i en stilling: </a:t>
            </a:r>
            <a:r>
              <a:rPr lang="nb-NO" sz="1100" b="1" dirty="0" smtClean="0"/>
              <a:t>94%</a:t>
            </a:r>
            <a:r>
              <a:rPr lang="nb-NO" sz="1100" dirty="0" smtClean="0"/>
              <a:t> (2014: 95%). </a:t>
            </a:r>
            <a:br>
              <a:rPr lang="nb-NO" sz="1100" dirty="0" smtClean="0"/>
            </a:br>
            <a:r>
              <a:rPr lang="nb-NO" sz="1100" dirty="0" smtClean="0"/>
              <a:t>Kun JUS har flere kandidater i heltidsstilling.</a:t>
            </a:r>
          </a:p>
          <a:p>
            <a:pPr marL="285750" indent="-285750">
              <a:buFont typeface="Arial" panose="020B0604020202020204" pitchFamily="34" charset="0"/>
              <a:buChar char="•"/>
            </a:pPr>
            <a:r>
              <a:rPr lang="nb-NO" sz="1100" dirty="0" smtClean="0"/>
              <a:t>Fast stilling: </a:t>
            </a:r>
            <a:r>
              <a:rPr lang="nb-NO" sz="1100" b="1" dirty="0" smtClean="0"/>
              <a:t>81%</a:t>
            </a:r>
            <a:r>
              <a:rPr lang="nb-NO" sz="1100" dirty="0" smtClean="0"/>
              <a:t> (2014: 74%)</a:t>
            </a:r>
          </a:p>
          <a:p>
            <a:pPr marL="645750" lvl="1" indent="-285750"/>
            <a:r>
              <a:rPr lang="nb-NO" sz="900" dirty="0" smtClean="0"/>
              <a:t>På </a:t>
            </a:r>
            <a:r>
              <a:rPr lang="nb-NO" sz="900" dirty="0" err="1" smtClean="0"/>
              <a:t>Phd</a:t>
            </a:r>
            <a:r>
              <a:rPr lang="nb-NO" sz="900" dirty="0" smtClean="0"/>
              <a:t> har kun 66% fast jobb (se kommentar</a:t>
            </a:r>
            <a:br>
              <a:rPr lang="nb-NO" sz="900" dirty="0" smtClean="0"/>
            </a:br>
            <a:r>
              <a:rPr lang="nb-NO" sz="900" dirty="0" smtClean="0"/>
              <a:t>i notater). </a:t>
            </a:r>
          </a:p>
          <a:p>
            <a:endParaRPr lang="nb-NO" sz="1100" dirty="0"/>
          </a:p>
        </p:txBody>
      </p:sp>
      <p:pic>
        <p:nvPicPr>
          <p:cNvPr id="9" name="Picture 8"/>
          <p:cNvPicPr>
            <a:picLocks noChangeAspect="1"/>
          </p:cNvPicPr>
          <p:nvPr/>
        </p:nvPicPr>
        <p:blipFill>
          <a:blip r:embed="rId3"/>
          <a:stretch>
            <a:fillRect/>
          </a:stretch>
        </p:blipFill>
        <p:spPr>
          <a:xfrm>
            <a:off x="7135345" y="3762702"/>
            <a:ext cx="1363429" cy="978329"/>
          </a:xfrm>
          <a:prstGeom prst="rect">
            <a:avLst/>
          </a:prstGeom>
          <a:ln>
            <a:solidFill>
              <a:schemeClr val="accent3">
                <a:lumMod val="75000"/>
              </a:schemeClr>
            </a:solidFill>
          </a:ln>
        </p:spPr>
      </p:pic>
      <p:pic>
        <p:nvPicPr>
          <p:cNvPr id="2" name="Picture 1"/>
          <p:cNvPicPr>
            <a:picLocks noChangeAspect="1"/>
          </p:cNvPicPr>
          <p:nvPr/>
        </p:nvPicPr>
        <p:blipFill>
          <a:blip r:embed="rId4"/>
          <a:stretch>
            <a:fillRect/>
          </a:stretch>
        </p:blipFill>
        <p:spPr>
          <a:xfrm>
            <a:off x="3686774" y="2513100"/>
            <a:ext cx="5278037" cy="2499203"/>
          </a:xfrm>
          <a:prstGeom prst="rect">
            <a:avLst/>
          </a:prstGeom>
        </p:spPr>
      </p:pic>
    </p:spTree>
    <p:extLst>
      <p:ext uri="{BB962C8B-B14F-4D97-AF65-F5344CB8AC3E}">
        <p14:creationId xmlns:p14="http://schemas.microsoft.com/office/powerpoint/2010/main" val="17769368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Første jobb etter endt utdanning</a:t>
            </a:r>
            <a:endParaRPr lang="nb-NO" dirty="0"/>
          </a:p>
        </p:txBody>
      </p:sp>
      <p:pic>
        <p:nvPicPr>
          <p:cNvPr id="4" name="Content Placeholder 3"/>
          <p:cNvPicPr>
            <a:picLocks noGrp="1" noChangeAspect="1"/>
          </p:cNvPicPr>
          <p:nvPr>
            <p:ph idx="1"/>
          </p:nvPr>
        </p:nvPicPr>
        <p:blipFill>
          <a:blip r:embed="rId3"/>
          <a:stretch>
            <a:fillRect/>
          </a:stretch>
        </p:blipFill>
        <p:spPr>
          <a:xfrm>
            <a:off x="827940" y="1282263"/>
            <a:ext cx="7250327" cy="2630761"/>
          </a:xfrm>
          <a:prstGeom prst="rect">
            <a:avLst/>
          </a:prstGeom>
        </p:spPr>
      </p:pic>
      <p:sp>
        <p:nvSpPr>
          <p:cNvPr id="5" name="TextBox 4"/>
          <p:cNvSpPr txBox="1"/>
          <p:nvPr/>
        </p:nvSpPr>
        <p:spPr>
          <a:xfrm>
            <a:off x="956441" y="3913024"/>
            <a:ext cx="6926318" cy="715581"/>
          </a:xfrm>
          <a:prstGeom prst="rect">
            <a:avLst/>
          </a:prstGeom>
          <a:noFill/>
        </p:spPr>
        <p:txBody>
          <a:bodyPr wrap="square" rtlCol="0">
            <a:spAutoFit/>
          </a:bodyPr>
          <a:lstStyle/>
          <a:p>
            <a:r>
              <a:rPr lang="nb-NO" dirty="0"/>
              <a:t>78% av MN-kandidatene var i jobb (inkludert jobb de fortsatte i etter studiene), innen 3 måneder etter fullført utdanning. </a:t>
            </a:r>
          </a:p>
          <a:p>
            <a:endParaRPr lang="nb-NO" dirty="0"/>
          </a:p>
        </p:txBody>
      </p:sp>
    </p:spTree>
    <p:extLst>
      <p:ext uri="{BB962C8B-B14F-4D97-AF65-F5344CB8AC3E}">
        <p14:creationId xmlns:p14="http://schemas.microsoft.com/office/powerpoint/2010/main" val="2883554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lstStyle/>
          <a:p>
            <a:r>
              <a:rPr lang="nb-NO" dirty="0" smtClean="0"/>
              <a:t>Generelt for UiO-kandidater</a:t>
            </a:r>
            <a:endParaRPr lang="nb-NO" dirty="0"/>
          </a:p>
        </p:txBody>
      </p:sp>
      <p:sp>
        <p:nvSpPr>
          <p:cNvPr id="2" name="Title 1"/>
          <p:cNvSpPr>
            <a:spLocks noGrp="1"/>
          </p:cNvSpPr>
          <p:nvPr>
            <p:ph type="title"/>
          </p:nvPr>
        </p:nvSpPr>
        <p:spPr/>
        <p:txBody>
          <a:bodyPr/>
          <a:lstStyle/>
          <a:p>
            <a:r>
              <a:rPr lang="nb-NO" dirty="0" smtClean="0"/>
              <a:t>Lønn</a:t>
            </a:r>
            <a:endParaRPr lang="nb-NO" dirty="0"/>
          </a:p>
        </p:txBody>
      </p:sp>
      <p:sp>
        <p:nvSpPr>
          <p:cNvPr id="5" name="Text Placeholder 4"/>
          <p:cNvSpPr>
            <a:spLocks noGrp="1"/>
          </p:cNvSpPr>
          <p:nvPr>
            <p:ph type="body" idx="14"/>
          </p:nvPr>
        </p:nvSpPr>
        <p:spPr/>
        <p:txBody>
          <a:bodyPr/>
          <a:lstStyle/>
          <a:p>
            <a:r>
              <a:rPr lang="nb-NO" dirty="0" smtClean="0"/>
              <a:t>Generelt for MN-kandidater</a:t>
            </a:r>
            <a:endParaRPr lang="nb-NO" dirty="0"/>
          </a:p>
        </p:txBody>
      </p:sp>
      <p:sp>
        <p:nvSpPr>
          <p:cNvPr id="6" name="Content Placeholder 5"/>
          <p:cNvSpPr>
            <a:spLocks noGrp="1"/>
          </p:cNvSpPr>
          <p:nvPr>
            <p:ph sz="quarter" idx="16"/>
          </p:nvPr>
        </p:nvSpPr>
        <p:spPr/>
        <p:txBody>
          <a:bodyPr>
            <a:normAutofit lnSpcReduction="10000"/>
          </a:bodyPr>
          <a:lstStyle/>
          <a:p>
            <a:pPr marL="285750" lvl="0" indent="-285750" defTabSz="914400">
              <a:spcBef>
                <a:spcPts val="0"/>
              </a:spcBef>
              <a:buClrTx/>
              <a:buFont typeface="Arial" panose="020B0604020202020204" pitchFamily="34" charset="0"/>
              <a:buChar char="•"/>
              <a:defRPr/>
            </a:pPr>
            <a:r>
              <a:rPr lang="nb-NO" dirty="0" smtClean="0"/>
              <a:t>Estimert gjennomsnittslønn: 551 000 kr. I 2014 var den 463 000 kr, som tilsvarer 513 000 kr i dagens verdi.</a:t>
            </a:r>
            <a:br>
              <a:rPr lang="nb-NO" dirty="0" smtClean="0"/>
            </a:br>
            <a:endParaRPr lang="nb-NO" dirty="0" smtClean="0"/>
          </a:p>
          <a:p>
            <a:pPr marL="285750" lvl="0" indent="-285750" defTabSz="914400">
              <a:spcBef>
                <a:spcPts val="0"/>
              </a:spcBef>
              <a:buClrTx/>
              <a:buFont typeface="Arial" panose="020B0604020202020204" pitchFamily="34" charset="0"/>
              <a:buChar char="•"/>
              <a:defRPr/>
            </a:pPr>
            <a:r>
              <a:rPr lang="nb-NO" dirty="0" smtClean="0"/>
              <a:t>Gjennomsnittslønnen ligger ved UiO noe høyere enn for andre sammenlignbare undersøkelser.</a:t>
            </a:r>
            <a:br>
              <a:rPr lang="nb-NO" dirty="0" smtClean="0"/>
            </a:br>
            <a:endParaRPr lang="nb-NO" dirty="0" smtClean="0"/>
          </a:p>
          <a:p>
            <a:pPr marL="285750" lvl="0" indent="-285750" defTabSz="914400">
              <a:spcBef>
                <a:spcPts val="0"/>
              </a:spcBef>
              <a:buClrTx/>
              <a:buFont typeface="Arial" panose="020B0604020202020204" pitchFamily="34" charset="0"/>
              <a:buChar char="•"/>
              <a:defRPr/>
            </a:pPr>
            <a:r>
              <a:rPr lang="nb-NO" dirty="0" smtClean="0"/>
              <a:t>Kvinner tjener i gjennomsnitt 34 000 kr mindre enn menn, forskjellen er høyere enn ved forrige undersøkelse</a:t>
            </a:r>
            <a:br>
              <a:rPr lang="nb-NO" dirty="0" smtClean="0"/>
            </a:br>
            <a:endParaRPr lang="nb-NO" dirty="0" smtClean="0"/>
          </a:p>
          <a:p>
            <a:pPr marL="285750" lvl="0" indent="-285750" defTabSz="914400">
              <a:spcBef>
                <a:spcPts val="0"/>
              </a:spcBef>
              <a:buClrTx/>
              <a:buFont typeface="Arial" panose="020B0604020202020204" pitchFamily="34" charset="0"/>
              <a:buChar char="•"/>
              <a:defRPr/>
            </a:pPr>
            <a:r>
              <a:rPr lang="nb-NO" dirty="0" smtClean="0"/>
              <a:t>Flere kvinner er i lange vikariater</a:t>
            </a:r>
          </a:p>
          <a:p>
            <a:pPr marL="171450" lvl="0" indent="-171450" defTabSz="914400">
              <a:spcBef>
                <a:spcPts val="0"/>
              </a:spcBef>
              <a:buClrTx/>
              <a:buFont typeface="Arial" panose="020B0604020202020204" pitchFamily="34" charset="0"/>
              <a:buChar char="•"/>
              <a:defRPr/>
            </a:pPr>
            <a:endParaRPr lang="nb-NO" dirty="0" smtClean="0"/>
          </a:p>
          <a:p>
            <a:pPr marL="171450" lvl="0" indent="-171450" defTabSz="914400">
              <a:spcBef>
                <a:spcPts val="0"/>
              </a:spcBef>
              <a:buClrTx/>
              <a:buFont typeface="Arial" panose="020B0604020202020204" pitchFamily="34" charset="0"/>
              <a:buChar char="•"/>
              <a:defRPr/>
            </a:pPr>
            <a:endParaRPr lang="nb-NO" dirty="0"/>
          </a:p>
          <a:p>
            <a:endParaRPr lang="nb-NO" dirty="0"/>
          </a:p>
        </p:txBody>
      </p:sp>
      <p:sp>
        <p:nvSpPr>
          <p:cNvPr id="7" name="Content Placeholder 6"/>
          <p:cNvSpPr>
            <a:spLocks noGrp="1"/>
          </p:cNvSpPr>
          <p:nvPr>
            <p:ph sz="quarter" idx="17"/>
          </p:nvPr>
        </p:nvSpPr>
        <p:spPr>
          <a:xfrm>
            <a:off x="4967479" y="1778288"/>
            <a:ext cx="3600450" cy="2893920"/>
          </a:xfrm>
        </p:spPr>
        <p:txBody>
          <a:bodyPr>
            <a:normAutofit/>
          </a:bodyPr>
          <a:lstStyle/>
          <a:p>
            <a:pPr marL="285750" indent="-285750">
              <a:buFont typeface="Arial" panose="020B0604020202020204" pitchFamily="34" charset="0"/>
              <a:buChar char="•"/>
            </a:pPr>
            <a:r>
              <a:rPr lang="nb-NO" dirty="0" smtClean="0"/>
              <a:t>Lønn </a:t>
            </a:r>
            <a:r>
              <a:rPr lang="nb-NO" dirty="0"/>
              <a:t>2018-undersøkelsen: </a:t>
            </a:r>
            <a:endParaRPr lang="nb-NO" dirty="0" smtClean="0"/>
          </a:p>
          <a:p>
            <a:pPr marL="645750" lvl="1" indent="-285750"/>
            <a:r>
              <a:rPr lang="nb-NO" dirty="0"/>
              <a:t>Gjennomsnittslønnen var 561 000 kroner årlig, og 29 prosent har i dag en årslønn på over 600 000 kroner.</a:t>
            </a:r>
          </a:p>
          <a:p>
            <a:pPr marL="285750" indent="-285750">
              <a:buFont typeface="Arial" panose="020B0604020202020204" pitchFamily="34" charset="0"/>
              <a:buChar char="•"/>
            </a:pPr>
            <a:r>
              <a:rPr lang="nb-NO" dirty="0" smtClean="0"/>
              <a:t>En </a:t>
            </a:r>
            <a:r>
              <a:rPr lang="nb-NO" dirty="0"/>
              <a:t>doktorgrad gir markant høyere lønn enn mastergrad eller bachelorgrad, 2 av 3 tjener mer enn gjennomsnittlig lønn etter endt </a:t>
            </a:r>
            <a:r>
              <a:rPr lang="nb-NO" dirty="0" smtClean="0"/>
              <a:t>utdanning.</a:t>
            </a:r>
            <a:endParaRPr lang="nb-NO" dirty="0"/>
          </a:p>
        </p:txBody>
      </p:sp>
    </p:spTree>
    <p:extLst>
      <p:ext uri="{BB962C8B-B14F-4D97-AF65-F5344CB8AC3E}">
        <p14:creationId xmlns:p14="http://schemas.microsoft.com/office/powerpoint/2010/main" val="172049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Sektor og </a:t>
            </a:r>
            <a:r>
              <a:rPr lang="nb-NO" dirty="0" err="1" smtClean="0"/>
              <a:t>jobbsøkeprosess</a:t>
            </a:r>
            <a:endParaRPr lang="nb-NO" dirty="0"/>
          </a:p>
        </p:txBody>
      </p:sp>
      <p:sp>
        <p:nvSpPr>
          <p:cNvPr id="3" name="Content Placeholder 2"/>
          <p:cNvSpPr>
            <a:spLocks noGrp="1"/>
          </p:cNvSpPr>
          <p:nvPr>
            <p:ph idx="1"/>
          </p:nvPr>
        </p:nvSpPr>
        <p:spPr>
          <a:xfrm>
            <a:off x="576072" y="1440181"/>
            <a:ext cx="8252618" cy="3457640"/>
          </a:xfrm>
        </p:spPr>
        <p:txBody>
          <a:bodyPr>
            <a:normAutofit/>
          </a:bodyPr>
          <a:lstStyle/>
          <a:p>
            <a:pPr marL="0" lvl="0" indent="0">
              <a:buNone/>
            </a:pPr>
            <a:r>
              <a:rPr lang="nb-NO" b="1" dirty="0"/>
              <a:t>Privat og offentlig </a:t>
            </a:r>
            <a:r>
              <a:rPr lang="nb-NO" b="1" dirty="0" smtClean="0"/>
              <a:t>sektor </a:t>
            </a:r>
          </a:p>
          <a:p>
            <a:pPr lvl="0"/>
            <a:r>
              <a:rPr lang="nb-NO" dirty="0" smtClean="0"/>
              <a:t>MN </a:t>
            </a:r>
            <a:r>
              <a:rPr lang="nb-NO" dirty="0"/>
              <a:t>er fakultetet med </a:t>
            </a:r>
            <a:r>
              <a:rPr lang="nb-NO" b="1" dirty="0"/>
              <a:t>høyest andel i privat </a:t>
            </a:r>
            <a:r>
              <a:rPr lang="nb-NO" b="1" dirty="0" smtClean="0"/>
              <a:t>sektor</a:t>
            </a:r>
            <a:r>
              <a:rPr lang="nb-NO" dirty="0" smtClean="0"/>
              <a:t>, hvor 64</a:t>
            </a:r>
            <a:r>
              <a:rPr lang="nb-NO" dirty="0"/>
              <a:t>% </a:t>
            </a:r>
            <a:r>
              <a:rPr lang="nb-NO" dirty="0" smtClean="0"/>
              <a:t>jobber i privat </a:t>
            </a:r>
            <a:r>
              <a:rPr lang="nb-NO" dirty="0"/>
              <a:t>og 35% </a:t>
            </a:r>
            <a:r>
              <a:rPr lang="nb-NO" dirty="0" smtClean="0"/>
              <a:t>i offentlig</a:t>
            </a:r>
            <a:r>
              <a:rPr lang="nb-NO" dirty="0"/>
              <a:t> </a:t>
            </a:r>
            <a:r>
              <a:rPr lang="nb-NO" dirty="0" smtClean="0"/>
              <a:t>sektor. </a:t>
            </a:r>
            <a:endParaRPr lang="nb-NO" dirty="0"/>
          </a:p>
          <a:p>
            <a:pPr lvl="1"/>
            <a:r>
              <a:rPr lang="nb-NO" dirty="0" smtClean="0"/>
              <a:t>Prosenten har økt fra 2014, hvor forholdet var 59% privat og 39% offentlig</a:t>
            </a:r>
            <a:r>
              <a:rPr lang="nb-NO" dirty="0"/>
              <a:t>.</a:t>
            </a:r>
            <a:endParaRPr lang="nb-NO" dirty="0" smtClean="0"/>
          </a:p>
          <a:p>
            <a:pPr lvl="1"/>
            <a:r>
              <a:rPr lang="nb-NO" dirty="0"/>
              <a:t>Enda flere </a:t>
            </a:r>
            <a:r>
              <a:rPr lang="nb-NO" dirty="0" err="1"/>
              <a:t>Ifi</a:t>
            </a:r>
            <a:r>
              <a:rPr lang="nb-NO" dirty="0"/>
              <a:t>-kandidater hadde sin første jobb i privat sektor. </a:t>
            </a:r>
          </a:p>
          <a:p>
            <a:pPr lvl="1"/>
            <a:r>
              <a:rPr lang="nb-NO" dirty="0"/>
              <a:t>De fleste på </a:t>
            </a:r>
            <a:r>
              <a:rPr lang="nb-NO" dirty="0" err="1"/>
              <a:t>Phd</a:t>
            </a:r>
            <a:r>
              <a:rPr lang="nb-NO" dirty="0"/>
              <a:t>-kandidatene på MN blir forskere (59%). Generelt jobber 57% av PHD-kandidatene i offentlig sektor og 41% i privat. (På UiO jobber 77% av </a:t>
            </a:r>
            <a:r>
              <a:rPr lang="nb-NO" dirty="0" err="1"/>
              <a:t>Phd</a:t>
            </a:r>
            <a:r>
              <a:rPr lang="nb-NO" dirty="0"/>
              <a:t>-kandidatene i offentlig sektor). </a:t>
            </a:r>
            <a:endParaRPr lang="nb-NO" dirty="0" smtClean="0"/>
          </a:p>
          <a:p>
            <a:pPr lvl="1"/>
            <a:r>
              <a:rPr lang="nb-NO" dirty="0" smtClean="0"/>
              <a:t>OD og JUS kommer etter MN med </a:t>
            </a:r>
            <a:r>
              <a:rPr lang="nb-NO" dirty="0"/>
              <a:t>49</a:t>
            </a:r>
            <a:r>
              <a:rPr lang="nb-NO" dirty="0" smtClean="0"/>
              <a:t>% og 41% i privat sektor. På </a:t>
            </a:r>
            <a:r>
              <a:rPr lang="nb-NO" dirty="0"/>
              <a:t>andre enden er MED </a:t>
            </a:r>
            <a:r>
              <a:rPr lang="nb-NO" dirty="0" err="1"/>
              <a:t>med</a:t>
            </a:r>
            <a:r>
              <a:rPr lang="nb-NO" dirty="0"/>
              <a:t> 9%. HF har 38</a:t>
            </a:r>
            <a:r>
              <a:rPr lang="nb-NO" dirty="0" smtClean="0"/>
              <a:t>%. </a:t>
            </a:r>
            <a:endParaRPr lang="nb-NO" dirty="0"/>
          </a:p>
          <a:p>
            <a:pPr marL="0" lvl="0" indent="0">
              <a:buNone/>
            </a:pPr>
            <a:r>
              <a:rPr lang="nb-NO" b="1" dirty="0" smtClean="0"/>
              <a:t>Søkeprosess</a:t>
            </a:r>
            <a:endParaRPr lang="nb-NO" dirty="0" smtClean="0"/>
          </a:p>
          <a:p>
            <a:pPr lvl="0"/>
            <a:r>
              <a:rPr lang="nb-NO" dirty="0" smtClean="0"/>
              <a:t>MN-kandidatene </a:t>
            </a:r>
            <a:r>
              <a:rPr lang="nb-NO" dirty="0"/>
              <a:t>søker færre jobber før de får sin første jobb enn UiO-snittet. </a:t>
            </a:r>
            <a:r>
              <a:rPr lang="nb-NO" dirty="0" smtClean="0"/>
              <a:t>58</a:t>
            </a:r>
            <a:r>
              <a:rPr lang="nb-NO" dirty="0"/>
              <a:t>% får jobb etter 1-5 </a:t>
            </a:r>
            <a:r>
              <a:rPr lang="nb-NO" dirty="0" smtClean="0"/>
              <a:t>søknader, hvor 50% på UiO. </a:t>
            </a:r>
            <a:endParaRPr lang="nb-NO" dirty="0"/>
          </a:p>
          <a:p>
            <a:pPr lvl="1"/>
            <a:r>
              <a:rPr lang="nb-NO" dirty="0"/>
              <a:t>IFI-kandidater svarer i mindre grad at de opplevde jobbsøkerprosessen som vanskelig</a:t>
            </a:r>
          </a:p>
          <a:p>
            <a:pPr lvl="1"/>
            <a:r>
              <a:rPr lang="nb-NO" dirty="0"/>
              <a:t>Flere Ifi-kandidater fortsetter i jobb de hadde underveis eller avtalte underveis i studiene. </a:t>
            </a:r>
            <a:br>
              <a:rPr lang="nb-NO" dirty="0"/>
            </a:br>
            <a:endParaRPr lang="nb-NO" dirty="0"/>
          </a:p>
        </p:txBody>
      </p:sp>
    </p:spTree>
    <p:extLst>
      <p:ext uri="{BB962C8B-B14F-4D97-AF65-F5344CB8AC3E}">
        <p14:creationId xmlns:p14="http://schemas.microsoft.com/office/powerpoint/2010/main" val="3811629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t="6155" b="41816"/>
          <a:stretch/>
        </p:blipFill>
        <p:spPr>
          <a:xfrm>
            <a:off x="421254" y="1084735"/>
            <a:ext cx="8547206" cy="1322564"/>
          </a:xfrm>
          <a:prstGeom prst="rect">
            <a:avLst/>
          </a:prstGeom>
        </p:spPr>
      </p:pic>
      <p:sp>
        <p:nvSpPr>
          <p:cNvPr id="7" name="Content Placeholder 6"/>
          <p:cNvSpPr>
            <a:spLocks noGrp="1"/>
          </p:cNvSpPr>
          <p:nvPr>
            <p:ph sz="quarter" idx="4294967295"/>
          </p:nvPr>
        </p:nvSpPr>
        <p:spPr>
          <a:xfrm>
            <a:off x="706982" y="2667075"/>
            <a:ext cx="8110446" cy="1792957"/>
          </a:xfrm>
        </p:spPr>
        <p:txBody>
          <a:bodyPr>
            <a:normAutofit fontScale="25000" lnSpcReduction="20000"/>
          </a:bodyPr>
          <a:lstStyle/>
          <a:p>
            <a:pPr marL="0" indent="0">
              <a:buNone/>
            </a:pPr>
            <a:r>
              <a:rPr lang="nb-NO" sz="4800" b="1" dirty="0" smtClean="0"/>
              <a:t>Alt </a:t>
            </a:r>
            <a:r>
              <a:rPr lang="nb-NO" sz="4800" b="1" dirty="0"/>
              <a:t>i alt hvor fornøyd/misfornøyd er du med det faglige utbyttet av utdanningen du har tatt på UiO</a:t>
            </a:r>
            <a:r>
              <a:rPr lang="nb-NO" sz="4800" b="1" dirty="0" smtClean="0"/>
              <a:t>?</a:t>
            </a:r>
            <a:endParaRPr lang="nb-NO" sz="3600" b="1" dirty="0" smtClean="0"/>
          </a:p>
          <a:p>
            <a:r>
              <a:rPr lang="nb-NO" sz="4800" dirty="0" smtClean="0"/>
              <a:t>MN: 4,2 (UiO 4,2). </a:t>
            </a:r>
          </a:p>
          <a:p>
            <a:pPr lvl="1"/>
            <a:r>
              <a:rPr lang="nb-NO" sz="4800" dirty="0" smtClean="0"/>
              <a:t>I 2014: </a:t>
            </a:r>
            <a:r>
              <a:rPr lang="nb-NO" sz="4800" dirty="0"/>
              <a:t>MN: 4,0 (UiO: 3,9)</a:t>
            </a:r>
          </a:p>
          <a:p>
            <a:r>
              <a:rPr lang="nb-NO" sz="4800" dirty="0" smtClean="0"/>
              <a:t>Høyest: OD og MED</a:t>
            </a:r>
            <a:r>
              <a:rPr lang="nb-NO" sz="4800" dirty="0"/>
              <a:t>:</a:t>
            </a:r>
            <a:r>
              <a:rPr lang="nb-NO" sz="4800" dirty="0" smtClean="0"/>
              <a:t> 4,4 og TF 4,3</a:t>
            </a:r>
          </a:p>
          <a:p>
            <a:r>
              <a:rPr lang="nb-NO" sz="4800" dirty="0" smtClean="0"/>
              <a:t>Lavest UV: 4,0</a:t>
            </a:r>
          </a:p>
          <a:p>
            <a:endParaRPr lang="nb-NO" sz="2500" dirty="0"/>
          </a:p>
          <a:p>
            <a:pPr marL="0" indent="0">
              <a:buNone/>
            </a:pPr>
            <a:r>
              <a:rPr lang="nb-NO" sz="4800" dirty="0" smtClean="0"/>
              <a:t>Våre </a:t>
            </a:r>
            <a:r>
              <a:rPr lang="nb-NO" sz="4800" dirty="0"/>
              <a:t>kandidater </a:t>
            </a:r>
            <a:r>
              <a:rPr lang="nb-NO" sz="4800" dirty="0" smtClean="0"/>
              <a:t>er tilfredse </a:t>
            </a:r>
            <a:r>
              <a:rPr lang="nb-NO" sz="4800" dirty="0"/>
              <a:t>med det faglige utbytte på </a:t>
            </a:r>
            <a:r>
              <a:rPr lang="nb-NO" sz="4800" dirty="0" smtClean="0"/>
              <a:t>utdanningen</a:t>
            </a:r>
            <a:r>
              <a:rPr lang="nb-NO" sz="4800" dirty="0"/>
              <a:t> </a:t>
            </a:r>
            <a:r>
              <a:rPr lang="nb-NO" sz="4800" dirty="0" smtClean="0"/>
              <a:t>og ligger på snittet med UiO. </a:t>
            </a:r>
          </a:p>
          <a:p>
            <a:pPr marL="0" indent="0">
              <a:buNone/>
            </a:pPr>
            <a:r>
              <a:rPr lang="nb-NO" sz="4800" dirty="0" smtClean="0"/>
              <a:t>OD, </a:t>
            </a:r>
            <a:r>
              <a:rPr lang="nb-NO" sz="4800" dirty="0"/>
              <a:t>MED </a:t>
            </a:r>
            <a:r>
              <a:rPr lang="nb-NO" sz="4800" dirty="0" smtClean="0"/>
              <a:t>og TF skårer </a:t>
            </a:r>
            <a:r>
              <a:rPr lang="nb-NO" sz="4800" dirty="0"/>
              <a:t>høyere, men kun med 0,2 poeng. (4,4). Også bachelor </a:t>
            </a:r>
            <a:r>
              <a:rPr lang="nb-NO" sz="4800" dirty="0" smtClean="0"/>
              <a:t>har bedre tilfredshet enn UiO generelt, med </a:t>
            </a:r>
            <a:r>
              <a:rPr lang="nb-NO" sz="4800" dirty="0"/>
              <a:t>4,1. (UiO-snitt: 3,9). </a:t>
            </a:r>
          </a:p>
          <a:p>
            <a:pPr marL="0" indent="0">
              <a:buNone/>
            </a:pPr>
            <a:endParaRPr lang="nb-NO" dirty="0"/>
          </a:p>
        </p:txBody>
      </p:sp>
      <p:sp>
        <p:nvSpPr>
          <p:cNvPr id="4" name="Title 3"/>
          <p:cNvSpPr>
            <a:spLocks noGrp="1"/>
          </p:cNvSpPr>
          <p:nvPr>
            <p:ph type="title" idx="4294967295"/>
          </p:nvPr>
        </p:nvSpPr>
        <p:spPr>
          <a:xfrm>
            <a:off x="706982" y="483273"/>
            <a:ext cx="7923212" cy="360362"/>
          </a:xfrm>
        </p:spPr>
        <p:txBody>
          <a:bodyPr>
            <a:normAutofit fontScale="90000"/>
          </a:bodyPr>
          <a:lstStyle/>
          <a:p>
            <a:r>
              <a:rPr lang="nb-NO" dirty="0"/>
              <a:t>Vurdering av egen </a:t>
            </a:r>
            <a:r>
              <a:rPr lang="nb-NO" dirty="0" smtClean="0"/>
              <a:t>utdanning </a:t>
            </a:r>
            <a:br>
              <a:rPr lang="nb-NO" dirty="0" smtClean="0"/>
            </a:br>
            <a:r>
              <a:rPr lang="nb-NO" sz="1300" dirty="0" smtClean="0"/>
              <a:t>Tallene </a:t>
            </a:r>
            <a:r>
              <a:rPr lang="nb-NO" sz="1300" dirty="0"/>
              <a:t>måles i en skala fra 1-5 hvor 5 er best og 1 </a:t>
            </a:r>
            <a:r>
              <a:rPr lang="nb-NO" sz="1300" dirty="0" smtClean="0"/>
              <a:t>dårligst</a:t>
            </a:r>
            <a:r>
              <a:rPr lang="nb-NO" dirty="0"/>
              <a:t/>
            </a:r>
            <a:br>
              <a:rPr lang="nb-NO" dirty="0"/>
            </a:br>
            <a:endParaRPr lang="nb-NO" dirty="0"/>
          </a:p>
        </p:txBody>
      </p:sp>
      <p:sp>
        <p:nvSpPr>
          <p:cNvPr id="10" name="Rectangle 9"/>
          <p:cNvSpPr/>
          <p:nvPr/>
        </p:nvSpPr>
        <p:spPr>
          <a:xfrm>
            <a:off x="5941669" y="1119570"/>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pic>
        <p:nvPicPr>
          <p:cNvPr id="11" name="Picture 10"/>
          <p:cNvPicPr/>
          <p:nvPr/>
        </p:nvPicPr>
        <p:blipFill rotWithShape="1">
          <a:blip r:embed="rId3"/>
          <a:srcRect l="35723" t="23371" r="3834" b="42171"/>
          <a:stretch/>
        </p:blipFill>
        <p:spPr bwMode="auto">
          <a:xfrm>
            <a:off x="3479709" y="1510231"/>
            <a:ext cx="5337719" cy="90450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940750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96595" y="698185"/>
            <a:ext cx="8441699" cy="3261386"/>
          </a:xfrm>
          <a:prstGeom prst="rect">
            <a:avLst/>
          </a:prstGeom>
        </p:spPr>
      </p:pic>
      <p:sp>
        <p:nvSpPr>
          <p:cNvPr id="2" name="Title 1"/>
          <p:cNvSpPr>
            <a:spLocks noGrp="1"/>
          </p:cNvSpPr>
          <p:nvPr>
            <p:ph type="title"/>
          </p:nvPr>
        </p:nvSpPr>
        <p:spPr/>
        <p:txBody>
          <a:bodyPr/>
          <a:lstStyle/>
          <a:p>
            <a:r>
              <a:rPr lang="nb-NO" dirty="0"/>
              <a:t>Vurdering av egen </a:t>
            </a:r>
            <a:r>
              <a:rPr lang="nb-NO" dirty="0" smtClean="0"/>
              <a:t>utdanning</a:t>
            </a:r>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12.06.2019</a:t>
            </a:fld>
            <a:endParaRPr lang="nb-NO" dirty="0"/>
          </a:p>
        </p:txBody>
      </p:sp>
      <p:sp>
        <p:nvSpPr>
          <p:cNvPr id="5" name="Slide Number Placeholder 4"/>
          <p:cNvSpPr>
            <a:spLocks noGrp="1"/>
          </p:cNvSpPr>
          <p:nvPr>
            <p:ph type="sldNum" sz="quarter" idx="11"/>
          </p:nvPr>
        </p:nvSpPr>
        <p:spPr/>
        <p:txBody>
          <a:bodyPr/>
          <a:lstStyle/>
          <a:p>
            <a:r>
              <a:rPr lang="nb-NO" dirty="0"/>
              <a:t>Tallene oppsummeres i slide 14 – hvor MN sammenlignes med UiO</a:t>
            </a:r>
          </a:p>
        </p:txBody>
      </p:sp>
      <p:sp>
        <p:nvSpPr>
          <p:cNvPr id="8" name="Rectangle 7"/>
          <p:cNvSpPr/>
          <p:nvPr/>
        </p:nvSpPr>
        <p:spPr>
          <a:xfrm>
            <a:off x="6002007" y="759469"/>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sp>
        <p:nvSpPr>
          <p:cNvPr id="3" name="Content Placeholder 2"/>
          <p:cNvSpPr>
            <a:spLocks noGrp="1"/>
          </p:cNvSpPr>
          <p:nvPr>
            <p:ph idx="1"/>
          </p:nvPr>
        </p:nvSpPr>
        <p:spPr>
          <a:xfrm>
            <a:off x="577785" y="3959571"/>
            <a:ext cx="7920990" cy="462117"/>
          </a:xfrm>
        </p:spPr>
        <p:txBody>
          <a:bodyPr>
            <a:normAutofit/>
          </a:bodyPr>
          <a:lstStyle/>
          <a:p>
            <a:r>
              <a:rPr lang="nb-NO" sz="1200" dirty="0"/>
              <a:t>Vi jobber med å øke studentenes generiske kompetanse gjennom vår utdanningssatsing </a:t>
            </a:r>
            <a:r>
              <a:rPr lang="nb-NO" sz="1200" dirty="0" err="1" smtClean="0"/>
              <a:t>InterAct</a:t>
            </a:r>
            <a:r>
              <a:rPr lang="nb-NO" sz="1200" dirty="0" smtClean="0"/>
              <a:t>. Som </a:t>
            </a:r>
            <a:r>
              <a:rPr lang="nb-NO" sz="1200" dirty="0"/>
              <a:t>en del av denne prosessen ble alle våre studieprogram revidert i 2017 med tydelig fokus på generisk kompetanse. </a:t>
            </a:r>
          </a:p>
        </p:txBody>
      </p:sp>
    </p:spTree>
    <p:extLst>
      <p:ext uri="{BB962C8B-B14F-4D97-AF65-F5344CB8AC3E}">
        <p14:creationId xmlns:p14="http://schemas.microsoft.com/office/powerpoint/2010/main" val="36148368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65513" y="685659"/>
            <a:ext cx="7933262" cy="3300592"/>
          </a:xfrm>
          <a:prstGeom prst="rect">
            <a:avLst/>
          </a:prstGeom>
        </p:spPr>
      </p:pic>
      <p:sp>
        <p:nvSpPr>
          <p:cNvPr id="2" name="Title 1"/>
          <p:cNvSpPr>
            <a:spLocks noGrp="1"/>
          </p:cNvSpPr>
          <p:nvPr>
            <p:ph type="title"/>
          </p:nvPr>
        </p:nvSpPr>
        <p:spPr/>
        <p:txBody>
          <a:bodyPr/>
          <a:lstStyle/>
          <a:p>
            <a:r>
              <a:rPr lang="nb-NO" dirty="0"/>
              <a:t>Vurdering av egen </a:t>
            </a:r>
            <a:r>
              <a:rPr lang="nb-NO" dirty="0" smtClean="0"/>
              <a:t>utdanning</a:t>
            </a:r>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12.06.2019</a:t>
            </a:fld>
            <a:endParaRPr lang="nb-NO" dirty="0"/>
          </a:p>
        </p:txBody>
      </p:sp>
      <p:sp>
        <p:nvSpPr>
          <p:cNvPr id="8" name="Rectangle 7"/>
          <p:cNvSpPr/>
          <p:nvPr/>
        </p:nvSpPr>
        <p:spPr>
          <a:xfrm>
            <a:off x="6086127" y="832046"/>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sp>
        <p:nvSpPr>
          <p:cNvPr id="6" name="Content Placeholder 2"/>
          <p:cNvSpPr>
            <a:spLocks noGrp="1"/>
          </p:cNvSpPr>
          <p:nvPr>
            <p:ph idx="1"/>
          </p:nvPr>
        </p:nvSpPr>
        <p:spPr>
          <a:xfrm>
            <a:off x="576072" y="3898569"/>
            <a:ext cx="8354986" cy="798691"/>
          </a:xfrm>
        </p:spPr>
        <p:txBody>
          <a:bodyPr>
            <a:normAutofit fontScale="92500" lnSpcReduction="10000"/>
          </a:bodyPr>
          <a:lstStyle/>
          <a:p>
            <a:r>
              <a:rPr lang="nb-NO" sz="1300" dirty="0"/>
              <a:t>En </a:t>
            </a:r>
            <a:r>
              <a:rPr lang="nb-NO" sz="1300" dirty="0" smtClean="0"/>
              <a:t>høyere andel </a:t>
            </a:r>
            <a:r>
              <a:rPr lang="nb-NO" sz="1300" dirty="0"/>
              <a:t>av IFI-studenter (67%) svarer at evnen til problemløsning osv. er en av ferdighetene de har hatt mest nytte av (MN-snittet er 62%). </a:t>
            </a:r>
            <a:endParaRPr lang="nb-NO" sz="1300" dirty="0" smtClean="0"/>
          </a:p>
          <a:p>
            <a:r>
              <a:rPr lang="nb-NO" sz="1300" dirty="0" smtClean="0"/>
              <a:t>IFI </a:t>
            </a:r>
            <a:r>
              <a:rPr lang="nb-NO" sz="1300" dirty="0"/>
              <a:t>skårer lavere på selvstendighet/tilegnelse av kunnskap (21% mot 28% på fakultetet).</a:t>
            </a:r>
            <a:r>
              <a:rPr lang="nb-NO" dirty="0"/>
              <a:t/>
            </a:r>
            <a:br>
              <a:rPr lang="nb-NO" dirty="0"/>
            </a:br>
            <a:endParaRPr lang="nb-NO" dirty="0"/>
          </a:p>
        </p:txBody>
      </p:sp>
      <p:sp>
        <p:nvSpPr>
          <p:cNvPr id="7" name="Slide Number Placeholder 4"/>
          <p:cNvSpPr>
            <a:spLocks noGrp="1"/>
          </p:cNvSpPr>
          <p:nvPr>
            <p:ph type="sldNum" sz="quarter" idx="11"/>
          </p:nvPr>
        </p:nvSpPr>
        <p:spPr>
          <a:xfrm>
            <a:off x="1780674" y="4860608"/>
            <a:ext cx="5582653" cy="180023"/>
          </a:xfrm>
        </p:spPr>
        <p:txBody>
          <a:bodyPr/>
          <a:lstStyle/>
          <a:p>
            <a:r>
              <a:rPr lang="nb-NO" dirty="0"/>
              <a:t>Tallene oppsummeres i slide 14 – hvor MN sammenlignes med UiO</a:t>
            </a:r>
          </a:p>
        </p:txBody>
      </p:sp>
    </p:spTree>
    <p:extLst>
      <p:ext uri="{BB962C8B-B14F-4D97-AF65-F5344CB8AC3E}">
        <p14:creationId xmlns:p14="http://schemas.microsoft.com/office/powerpoint/2010/main" val="41964166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Vurdering av egen </a:t>
            </a:r>
            <a:r>
              <a:rPr lang="nb-NO" dirty="0" smtClean="0"/>
              <a:t>utdanning</a:t>
            </a:r>
            <a:endParaRPr lang="nb-NO" dirty="0"/>
          </a:p>
        </p:txBody>
      </p:sp>
      <p:pic>
        <p:nvPicPr>
          <p:cNvPr id="4" name="Content Placeholder 3"/>
          <p:cNvPicPr>
            <a:picLocks noGrp="1" noChangeAspect="1"/>
          </p:cNvPicPr>
          <p:nvPr>
            <p:ph idx="1"/>
          </p:nvPr>
        </p:nvPicPr>
        <p:blipFill rotWithShape="1">
          <a:blip r:embed="rId3"/>
          <a:srcRect t="4139"/>
          <a:stretch/>
        </p:blipFill>
        <p:spPr>
          <a:xfrm>
            <a:off x="1241742" y="663879"/>
            <a:ext cx="6591362" cy="2981195"/>
          </a:xfrm>
          <a:prstGeom prst="rect">
            <a:avLst/>
          </a:prstGeom>
        </p:spPr>
      </p:pic>
      <p:sp>
        <p:nvSpPr>
          <p:cNvPr id="5" name="Oval 4"/>
          <p:cNvSpPr/>
          <p:nvPr/>
        </p:nvSpPr>
        <p:spPr bwMode="auto">
          <a:xfrm>
            <a:off x="6889177" y="1365023"/>
            <a:ext cx="324136" cy="259309"/>
          </a:xfrm>
          <a:prstGeom prst="ellipse">
            <a:avLst/>
          </a:prstGeom>
          <a:noFill/>
          <a:ln w="28575" cap="flat" cmpd="sng" algn="ctr">
            <a:solidFill>
              <a:srgbClr val="FF0000"/>
            </a:solidFill>
            <a:prstDash val="solid"/>
            <a:round/>
            <a:headEnd type="none" w="med" len="med"/>
            <a:tailEnd type="none" w="med" len="med"/>
          </a:ln>
          <a:effectLst/>
        </p:spPr>
        <p:txBody>
          <a:bodyPr vert="horz" wrap="square" lIns="82321" tIns="41161" rIns="82321" bIns="41161" numCol="1" rtlCol="0" anchor="t" anchorCtr="0" compatLnSpc="1">
            <a:prstTxWarp prst="textNoShape">
              <a:avLst/>
            </a:prstTxWarp>
          </a:bodyPr>
          <a:lstStyle/>
          <a:p>
            <a:pPr defTabSz="823234" eaLnBrk="0" fontAlgn="base" hangingPunct="0">
              <a:spcBef>
                <a:spcPct val="0"/>
              </a:spcBef>
              <a:spcAft>
                <a:spcPct val="0"/>
              </a:spcAft>
            </a:pPr>
            <a:endParaRPr lang="nb-NO" sz="1801">
              <a:latin typeface="Arial" charset="0"/>
              <a:ea typeface="ヒラギノ角ゴ Pro W3" charset="-128"/>
              <a:cs typeface="ヒラギノ角ゴ Pro W3" charset="-128"/>
            </a:endParaRPr>
          </a:p>
        </p:txBody>
      </p:sp>
      <p:sp>
        <p:nvSpPr>
          <p:cNvPr id="6" name="Oval 5"/>
          <p:cNvSpPr/>
          <p:nvPr/>
        </p:nvSpPr>
        <p:spPr bwMode="auto">
          <a:xfrm>
            <a:off x="6527463" y="2228431"/>
            <a:ext cx="324136" cy="259309"/>
          </a:xfrm>
          <a:prstGeom prst="ellipse">
            <a:avLst/>
          </a:prstGeom>
          <a:noFill/>
          <a:ln w="28575" cap="flat" cmpd="sng" algn="ctr">
            <a:solidFill>
              <a:srgbClr val="FF0000"/>
            </a:solidFill>
            <a:prstDash val="solid"/>
            <a:round/>
            <a:headEnd type="none" w="med" len="med"/>
            <a:tailEnd type="none" w="med" len="med"/>
          </a:ln>
          <a:effectLst/>
        </p:spPr>
        <p:txBody>
          <a:bodyPr vert="horz" wrap="square" lIns="82321" tIns="41161" rIns="82321" bIns="41161" numCol="1" rtlCol="0" anchor="t" anchorCtr="0" compatLnSpc="1">
            <a:prstTxWarp prst="textNoShape">
              <a:avLst/>
            </a:prstTxWarp>
          </a:bodyPr>
          <a:lstStyle/>
          <a:p>
            <a:pPr defTabSz="823234" eaLnBrk="0" fontAlgn="base" hangingPunct="0">
              <a:spcBef>
                <a:spcPct val="0"/>
              </a:spcBef>
              <a:spcAft>
                <a:spcPct val="0"/>
              </a:spcAft>
            </a:pPr>
            <a:endParaRPr lang="nb-NO" sz="1801">
              <a:latin typeface="Arial" charset="0"/>
              <a:ea typeface="ヒラギノ角ゴ Pro W3" charset="-128"/>
              <a:cs typeface="ヒラギノ角ゴ Pro W3" charset="-128"/>
            </a:endParaRPr>
          </a:p>
        </p:txBody>
      </p:sp>
      <p:sp>
        <p:nvSpPr>
          <p:cNvPr id="7" name="Rectangle 6"/>
          <p:cNvSpPr/>
          <p:nvPr/>
        </p:nvSpPr>
        <p:spPr>
          <a:xfrm>
            <a:off x="6162806" y="1094767"/>
            <a:ext cx="340996" cy="24250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Content Placeholder 6"/>
          <p:cNvSpPr txBox="1">
            <a:spLocks/>
          </p:cNvSpPr>
          <p:nvPr/>
        </p:nvSpPr>
        <p:spPr>
          <a:xfrm>
            <a:off x="576072" y="3760640"/>
            <a:ext cx="8195653" cy="1049355"/>
          </a:xfrm>
          <a:prstGeom prst="rect">
            <a:avLst/>
          </a:prstGeom>
        </p:spPr>
        <p:txBody>
          <a:bodyPr vert="horz" lIns="0" tIns="0" rIns="0" bIns="0" rtlCol="0">
            <a:normAutofit fontScale="92500"/>
          </a:bodyPr>
          <a:lst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nb-NO" sz="1200" dirty="0" smtClean="0"/>
              <a:t>Når kandidatene skal vurdere sin egen utdanning, skårer MN-kandidatene høyest på teoretisk kunnskap, sammen med evne til å arbeide selvstendig (4,1). Deretter kommer evne til refleksjon og kritisk tenking. Lavest er yrkes- og fagspesifikke ferdigheter. </a:t>
            </a:r>
          </a:p>
          <a:p>
            <a:r>
              <a:rPr lang="nb-NO" sz="1200" dirty="0" smtClean="0"/>
              <a:t>Vi og HF skårer likevel litt lavere enn andre på teoretisk kunnskap. På evne til refleksjon og kritisk tenkning skårer vi også litt under de andre fakultetene. Totalbilde er likevel godt, og vi skårer like høyt som UiO-snittet på spørsmålet: </a:t>
            </a:r>
            <a:r>
              <a:rPr lang="nb-NO" sz="1200" dirty="0"/>
              <a:t>Alt i alt hvor fornøyd/misfornøyd er du med det faglige utbyttet av utdanningen du har tatt på UiO? (se slide 8). </a:t>
            </a:r>
          </a:p>
          <a:p>
            <a:endParaRPr lang="nb-NO" sz="2500" dirty="0" smtClean="0"/>
          </a:p>
          <a:p>
            <a:endParaRPr lang="nb-NO" dirty="0"/>
          </a:p>
        </p:txBody>
      </p:sp>
    </p:spTree>
    <p:extLst>
      <p:ext uri="{BB962C8B-B14F-4D97-AF65-F5344CB8AC3E}">
        <p14:creationId xmlns:p14="http://schemas.microsoft.com/office/powerpoint/2010/main" val="2276056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6592"/>
            <a:ext cx="9144000" cy="528840"/>
          </a:xfrm>
        </p:spPr>
        <p:txBody>
          <a:bodyPr>
            <a:normAutofit fontScale="90000"/>
          </a:bodyPr>
          <a:lstStyle/>
          <a:p>
            <a:r>
              <a:rPr lang="nb-NO" dirty="0" smtClean="0"/>
              <a:t>Sammenheng mellom utdanning </a:t>
            </a:r>
            <a:r>
              <a:rPr lang="nb-NO" dirty="0"/>
              <a:t>og </a:t>
            </a:r>
            <a:r>
              <a:rPr lang="nb-NO" dirty="0" smtClean="0"/>
              <a:t>jobb UiO</a:t>
            </a:r>
            <a:br>
              <a:rPr lang="nb-NO" dirty="0" smtClean="0"/>
            </a:br>
            <a:r>
              <a:rPr lang="nb-NO" sz="1300" dirty="0" smtClean="0"/>
              <a:t>Hvilke </a:t>
            </a:r>
            <a:r>
              <a:rPr lang="nb-NO" sz="1300" dirty="0"/>
              <a:t>kvalifikasjoner de har hatt mest nytte av i </a:t>
            </a:r>
            <a:r>
              <a:rPr lang="nb-NO" sz="1300" dirty="0" smtClean="0"/>
              <a:t>arbeidslivet? Hvordan kunne UiO ha </a:t>
            </a:r>
            <a:r>
              <a:rPr lang="nb-NO" sz="1300" dirty="0"/>
              <a:t>rustet dem bedre for </a:t>
            </a:r>
            <a:r>
              <a:rPr lang="nb-NO" sz="1300" dirty="0" smtClean="0"/>
              <a:t>arbeidslivet?</a:t>
            </a:r>
            <a:endParaRPr lang="nb-NO" sz="1300" dirty="0"/>
          </a:p>
        </p:txBody>
      </p:sp>
      <p:sp>
        <p:nvSpPr>
          <p:cNvPr id="5" name="Text Placeholder 4"/>
          <p:cNvSpPr>
            <a:spLocks noGrp="1"/>
          </p:cNvSpPr>
          <p:nvPr>
            <p:ph type="body" idx="14"/>
          </p:nvPr>
        </p:nvSpPr>
        <p:spPr>
          <a:xfrm>
            <a:off x="534052" y="1395641"/>
            <a:ext cx="3600450" cy="215444"/>
          </a:xfrm>
        </p:spPr>
        <p:txBody>
          <a:bodyPr/>
          <a:lstStyle/>
          <a:p>
            <a:r>
              <a:rPr lang="nb-NO" dirty="0" smtClean="0"/>
              <a:t>Generelt på UiO </a:t>
            </a:r>
            <a:endParaRPr lang="nb-NO" dirty="0"/>
          </a:p>
        </p:txBody>
      </p:sp>
      <p:sp>
        <p:nvSpPr>
          <p:cNvPr id="8" name="Content Placeholder 7"/>
          <p:cNvSpPr>
            <a:spLocks noGrp="1"/>
          </p:cNvSpPr>
          <p:nvPr>
            <p:ph sz="quarter" idx="17"/>
          </p:nvPr>
        </p:nvSpPr>
        <p:spPr>
          <a:xfrm>
            <a:off x="534052" y="1786996"/>
            <a:ext cx="3393514" cy="3358091"/>
          </a:xfrm>
        </p:spPr>
        <p:txBody>
          <a:bodyPr>
            <a:normAutofit/>
          </a:bodyPr>
          <a:lstStyle/>
          <a:p>
            <a:pPr marL="171450" indent="-171450">
              <a:buFont typeface="Arial" panose="020B0604020202020204" pitchFamily="34" charset="0"/>
              <a:buChar char="•"/>
            </a:pPr>
            <a:r>
              <a:rPr lang="nb-NO" sz="1200" dirty="0"/>
              <a:t>Kandidatene ble spurt om hvilke kvalifikasjoner de har hatt mest nytte av i arbeidslivet, og de kunne velge inntil 3 stykker</a:t>
            </a:r>
            <a:r>
              <a:rPr lang="nb-NO" sz="1200" dirty="0" smtClean="0"/>
              <a:t>.</a:t>
            </a:r>
          </a:p>
          <a:p>
            <a:pPr marL="171450" indent="-171450">
              <a:buFont typeface="Arial" panose="020B0604020202020204" pitchFamily="34" charset="0"/>
              <a:buChar char="•"/>
            </a:pPr>
            <a:r>
              <a:rPr lang="nb-NO" sz="1200" dirty="0" smtClean="0"/>
              <a:t>Over </a:t>
            </a:r>
            <a:r>
              <a:rPr lang="nb-NO" sz="1200" dirty="0"/>
              <a:t>halvparten av kandidatene trekker frem evne til analyse/problemløsning/kritisk tenkning, mens teoretisk/fagkunnskap følger på med 50 prosent</a:t>
            </a:r>
            <a:r>
              <a:rPr lang="nb-NO" sz="1200" dirty="0" smtClean="0"/>
              <a:t>.</a:t>
            </a:r>
          </a:p>
          <a:p>
            <a:pPr marL="171450" indent="-171450">
              <a:buFont typeface="Arial" panose="020B0604020202020204" pitchFamily="34" charset="0"/>
              <a:buChar char="•"/>
            </a:pPr>
            <a:r>
              <a:rPr lang="nb-NO" sz="1200" dirty="0" smtClean="0"/>
              <a:t>Selvstendighet/tilegnelse </a:t>
            </a:r>
            <a:r>
              <a:rPr lang="nb-NO" sz="1200" dirty="0"/>
              <a:t>av kunnskap og metodekunnskap er valgt av henholdsvis 31 og 30 prosent av kandidatene. </a:t>
            </a:r>
            <a:endParaRPr lang="nb-NO" sz="1200" dirty="0" smtClean="0"/>
          </a:p>
          <a:p>
            <a:pPr marL="171450" indent="-171450">
              <a:buFont typeface="Arial" panose="020B0604020202020204" pitchFamily="34" charset="0"/>
              <a:buChar char="•"/>
            </a:pPr>
            <a:r>
              <a:rPr lang="nb-NO" sz="1200" dirty="0" smtClean="0"/>
              <a:t>Til </a:t>
            </a:r>
            <a:r>
              <a:rPr lang="nb-NO" sz="1200" dirty="0"/>
              <a:t>sist finner vi lederevner, annet og </a:t>
            </a:r>
            <a:r>
              <a:rPr lang="nb-NO" sz="1200" dirty="0" smtClean="0"/>
              <a:t>økonomistyring.</a:t>
            </a:r>
            <a:endParaRPr lang="nb-NO" sz="1200" dirty="0"/>
          </a:p>
        </p:txBody>
      </p:sp>
      <p:pic>
        <p:nvPicPr>
          <p:cNvPr id="11" name="Content Placeholder 10"/>
          <p:cNvPicPr>
            <a:picLocks noGrp="1" noChangeAspect="1"/>
          </p:cNvPicPr>
          <p:nvPr>
            <p:ph sz="quarter" idx="16"/>
          </p:nvPr>
        </p:nvPicPr>
        <p:blipFill>
          <a:blip r:embed="rId3"/>
          <a:stretch>
            <a:fillRect/>
          </a:stretch>
        </p:blipFill>
        <p:spPr>
          <a:xfrm>
            <a:off x="4255550" y="1041809"/>
            <a:ext cx="4133743" cy="3763267"/>
          </a:xfrm>
          <a:prstGeom prst="rect">
            <a:avLst/>
          </a:prstGeom>
        </p:spPr>
      </p:pic>
    </p:spTree>
    <p:extLst>
      <p:ext uri="{BB962C8B-B14F-4D97-AF65-F5344CB8AC3E}">
        <p14:creationId xmlns:p14="http://schemas.microsoft.com/office/powerpoint/2010/main" val="14360084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6592"/>
            <a:ext cx="9144000" cy="528840"/>
          </a:xfrm>
        </p:spPr>
        <p:txBody>
          <a:bodyPr>
            <a:normAutofit fontScale="90000"/>
          </a:bodyPr>
          <a:lstStyle/>
          <a:p>
            <a:r>
              <a:rPr lang="nb-NO" dirty="0" smtClean="0"/>
              <a:t>Sammenheng mellom utdanning </a:t>
            </a:r>
            <a:r>
              <a:rPr lang="nb-NO" dirty="0"/>
              <a:t>og </a:t>
            </a:r>
            <a:r>
              <a:rPr lang="nb-NO" dirty="0" smtClean="0"/>
              <a:t>jobb (tabell MN-fakultetet)</a:t>
            </a:r>
            <a:br>
              <a:rPr lang="nb-NO" dirty="0" smtClean="0"/>
            </a:br>
            <a:r>
              <a:rPr lang="nb-NO" sz="1300" dirty="0" smtClean="0"/>
              <a:t>Hvilke </a:t>
            </a:r>
            <a:r>
              <a:rPr lang="nb-NO" sz="1300" dirty="0"/>
              <a:t>kvalifikasjoner de har hatt mest nytte av i </a:t>
            </a:r>
            <a:r>
              <a:rPr lang="nb-NO" sz="1300" dirty="0" smtClean="0"/>
              <a:t>arbeidslivet? </a:t>
            </a:r>
            <a:endParaRPr lang="nb-NO" sz="1300" dirty="0"/>
          </a:p>
        </p:txBody>
      </p:sp>
      <p:pic>
        <p:nvPicPr>
          <p:cNvPr id="4" name="Picture 3"/>
          <p:cNvPicPr>
            <a:picLocks noChangeAspect="1"/>
          </p:cNvPicPr>
          <p:nvPr/>
        </p:nvPicPr>
        <p:blipFill rotWithShape="1">
          <a:blip r:embed="rId3"/>
          <a:srcRect t="6895"/>
          <a:stretch/>
        </p:blipFill>
        <p:spPr>
          <a:xfrm>
            <a:off x="4906495" y="1765738"/>
            <a:ext cx="3935626" cy="2441689"/>
          </a:xfrm>
          <a:prstGeom prst="rect">
            <a:avLst/>
          </a:prstGeom>
        </p:spPr>
      </p:pic>
      <p:sp>
        <p:nvSpPr>
          <p:cNvPr id="12" name="Rectangle 11"/>
          <p:cNvSpPr/>
          <p:nvPr/>
        </p:nvSpPr>
        <p:spPr>
          <a:xfrm>
            <a:off x="219515" y="4807131"/>
            <a:ext cx="1497526" cy="200055"/>
          </a:xfrm>
          <a:prstGeom prst="rect">
            <a:avLst/>
          </a:prstGeom>
        </p:spPr>
        <p:txBody>
          <a:bodyPr wrap="none">
            <a:spAutoFit/>
          </a:bodyPr>
          <a:lstStyle/>
          <a:p>
            <a:r>
              <a:rPr lang="nb-NO" sz="700" b="1" dirty="0" smtClean="0"/>
              <a:t>Tall </a:t>
            </a:r>
            <a:r>
              <a:rPr lang="nb-NO" sz="700" b="1" dirty="0"/>
              <a:t>fra 2018, MN fakultetsnivå </a:t>
            </a:r>
          </a:p>
        </p:txBody>
      </p:sp>
      <p:sp>
        <p:nvSpPr>
          <p:cNvPr id="3" name="Rectangle 2"/>
          <p:cNvSpPr/>
          <p:nvPr/>
        </p:nvSpPr>
        <p:spPr>
          <a:xfrm>
            <a:off x="457200" y="1863340"/>
            <a:ext cx="4030717" cy="1815882"/>
          </a:xfrm>
          <a:prstGeom prst="rect">
            <a:avLst/>
          </a:prstGeom>
        </p:spPr>
        <p:txBody>
          <a:bodyPr wrap="square">
            <a:spAutoFit/>
          </a:bodyPr>
          <a:lstStyle/>
          <a:p>
            <a:r>
              <a:rPr lang="nb-NO" b="1" dirty="0"/>
              <a:t>MN-kandidater har hatt mest </a:t>
            </a:r>
            <a:r>
              <a:rPr lang="nb-NO" sz="1400" b="1" dirty="0"/>
              <a:t>nytte av følgende kvalifikasjoner i jobb: </a:t>
            </a:r>
          </a:p>
          <a:p>
            <a:pPr marL="228600" indent="-228600">
              <a:buFont typeface="+mj-lt"/>
              <a:buAutoNum type="arabicPeriod"/>
            </a:pPr>
            <a:r>
              <a:rPr lang="nb-NO" sz="1400" dirty="0"/>
              <a:t>Evne til analyse/problemløsning/kritisk tenkning (62%), </a:t>
            </a:r>
          </a:p>
          <a:p>
            <a:pPr marL="228600" indent="-228600">
              <a:buFont typeface="+mj-lt"/>
              <a:buAutoNum type="arabicPeriod"/>
            </a:pPr>
            <a:r>
              <a:rPr lang="nb-NO" sz="1400" dirty="0"/>
              <a:t>Teoretisk-/fagkunnskap</a:t>
            </a:r>
          </a:p>
          <a:p>
            <a:pPr marL="228600" indent="-228600">
              <a:buFont typeface="+mj-lt"/>
              <a:buAutoNum type="arabicPeriod"/>
            </a:pPr>
            <a:r>
              <a:rPr lang="nb-NO" sz="1400" dirty="0"/>
              <a:t>IT-ferdigheter</a:t>
            </a:r>
          </a:p>
          <a:p>
            <a:pPr marL="228600" indent="-228600">
              <a:buFont typeface="+mj-lt"/>
              <a:buAutoNum type="arabicPeriod"/>
            </a:pPr>
            <a:r>
              <a:rPr lang="nb-NO" sz="1400" dirty="0"/>
              <a:t>Selvstendighet/tilegnelse av kunnskap (28%)</a:t>
            </a:r>
          </a:p>
          <a:p>
            <a:pPr marL="228600" indent="-228600">
              <a:buFont typeface="+mj-lt"/>
              <a:buAutoNum type="arabicPeriod"/>
            </a:pPr>
            <a:r>
              <a:rPr lang="nb-NO" sz="1400" dirty="0"/>
              <a:t>Metodekunnskap (23%) </a:t>
            </a:r>
            <a:endParaRPr lang="nb-NO" dirty="0"/>
          </a:p>
        </p:txBody>
      </p:sp>
    </p:spTree>
    <p:extLst>
      <p:ext uri="{BB962C8B-B14F-4D97-AF65-F5344CB8AC3E}">
        <p14:creationId xmlns:p14="http://schemas.microsoft.com/office/powerpoint/2010/main" val="33789004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srcRect t="6155" b="41816"/>
          <a:stretch/>
        </p:blipFill>
        <p:spPr>
          <a:xfrm>
            <a:off x="421254" y="870127"/>
            <a:ext cx="8547206" cy="1322564"/>
          </a:xfrm>
          <a:prstGeom prst="rect">
            <a:avLst/>
          </a:prstGeom>
        </p:spPr>
      </p:pic>
      <p:pic>
        <p:nvPicPr>
          <p:cNvPr id="9" name="Picture 8"/>
          <p:cNvPicPr>
            <a:picLocks noChangeAspect="1"/>
          </p:cNvPicPr>
          <p:nvPr/>
        </p:nvPicPr>
        <p:blipFill rotWithShape="1">
          <a:blip r:embed="rId3"/>
          <a:srcRect t="57450" b="30437"/>
          <a:stretch/>
        </p:blipFill>
        <p:spPr>
          <a:xfrm>
            <a:off x="421255" y="1875448"/>
            <a:ext cx="8547206" cy="307911"/>
          </a:xfrm>
          <a:prstGeom prst="rect">
            <a:avLst/>
          </a:prstGeom>
        </p:spPr>
      </p:pic>
      <p:sp>
        <p:nvSpPr>
          <p:cNvPr id="4" name="Title 3"/>
          <p:cNvSpPr>
            <a:spLocks noGrp="1"/>
          </p:cNvSpPr>
          <p:nvPr>
            <p:ph type="title" idx="4294967295"/>
          </p:nvPr>
        </p:nvSpPr>
        <p:spPr>
          <a:xfrm>
            <a:off x="706982" y="473689"/>
            <a:ext cx="7923212" cy="360362"/>
          </a:xfrm>
        </p:spPr>
        <p:txBody>
          <a:bodyPr>
            <a:normAutofit fontScale="90000"/>
          </a:bodyPr>
          <a:lstStyle/>
          <a:p>
            <a:r>
              <a:rPr lang="nb-NO" dirty="0"/>
              <a:t>Vurdering av egen </a:t>
            </a:r>
            <a:r>
              <a:rPr lang="nb-NO" dirty="0" smtClean="0"/>
              <a:t>utdanning på MN</a:t>
            </a:r>
            <a:br>
              <a:rPr lang="nb-NO" dirty="0" smtClean="0"/>
            </a:br>
            <a:r>
              <a:rPr lang="nb-NO" sz="1300" dirty="0"/>
              <a:t>Tallene måles i en skala fra 1-5 hvor 5 er best og 1 </a:t>
            </a:r>
            <a:r>
              <a:rPr lang="nb-NO" sz="1300" dirty="0" smtClean="0"/>
              <a:t>dårligst</a:t>
            </a:r>
            <a:r>
              <a:rPr lang="nb-NO" dirty="0"/>
              <a:t/>
            </a:r>
            <a:br>
              <a:rPr lang="nb-NO" dirty="0"/>
            </a:br>
            <a:endParaRPr lang="nb-NO" dirty="0"/>
          </a:p>
        </p:txBody>
      </p:sp>
      <p:sp>
        <p:nvSpPr>
          <p:cNvPr id="10" name="Rectangle 9"/>
          <p:cNvSpPr/>
          <p:nvPr/>
        </p:nvSpPr>
        <p:spPr>
          <a:xfrm>
            <a:off x="5932339" y="886305"/>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pic>
        <p:nvPicPr>
          <p:cNvPr id="14" name="Picture 13"/>
          <p:cNvPicPr>
            <a:picLocks noChangeAspect="1"/>
          </p:cNvPicPr>
          <p:nvPr/>
        </p:nvPicPr>
        <p:blipFill rotWithShape="1">
          <a:blip r:embed="rId4"/>
          <a:srcRect r="4299"/>
          <a:stretch/>
        </p:blipFill>
        <p:spPr>
          <a:xfrm>
            <a:off x="6316823" y="3721587"/>
            <a:ext cx="2565919" cy="980536"/>
          </a:xfrm>
          <a:prstGeom prst="rect">
            <a:avLst/>
          </a:prstGeom>
        </p:spPr>
      </p:pic>
      <p:pic>
        <p:nvPicPr>
          <p:cNvPr id="15" name="Picture 14"/>
          <p:cNvPicPr>
            <a:picLocks noChangeAspect="1"/>
          </p:cNvPicPr>
          <p:nvPr/>
        </p:nvPicPr>
        <p:blipFill rotWithShape="1">
          <a:blip r:embed="rId5"/>
          <a:srcRect t="9530" b="11396"/>
          <a:stretch/>
        </p:blipFill>
        <p:spPr>
          <a:xfrm>
            <a:off x="5756989" y="2332463"/>
            <a:ext cx="3224158" cy="2588330"/>
          </a:xfrm>
          <a:prstGeom prst="rect">
            <a:avLst/>
          </a:prstGeom>
        </p:spPr>
      </p:pic>
      <p:sp>
        <p:nvSpPr>
          <p:cNvPr id="13" name="Content Placeholder 6"/>
          <p:cNvSpPr txBox="1">
            <a:spLocks/>
          </p:cNvSpPr>
          <p:nvPr/>
        </p:nvSpPr>
        <p:spPr>
          <a:xfrm>
            <a:off x="706983" y="2508450"/>
            <a:ext cx="5050006" cy="2511419"/>
          </a:xfrm>
          <a:prstGeom prst="rect">
            <a:avLst/>
          </a:prstGeom>
        </p:spPr>
        <p:txBody>
          <a:bodyPr vert="horz" lIns="0" tIns="0" rIns="0" bIns="0" rtlCol="0">
            <a:normAutofit/>
          </a:bodyPr>
          <a:lst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b-NO" sz="1300" b="1" dirty="0"/>
              <a:t>Alt i alt, i hvilken grad har utdanningen du har tatt på UiO gitt deg mulighet til å få jobber som svarer til forventningene dine</a:t>
            </a:r>
            <a:r>
              <a:rPr lang="nb-NO" sz="1300" b="1" dirty="0" smtClean="0"/>
              <a:t>?</a:t>
            </a:r>
          </a:p>
          <a:p>
            <a:pPr marL="285750" indent="-285750"/>
            <a:r>
              <a:rPr lang="nb-NO" sz="1500" dirty="0" smtClean="0"/>
              <a:t>MN: 3,7 (UiO 3,7). I 2014: UiO: 4,1</a:t>
            </a:r>
            <a:endParaRPr lang="nb-NO" sz="1500" dirty="0"/>
          </a:p>
          <a:p>
            <a:pPr marL="285750" indent="-285750"/>
            <a:r>
              <a:rPr lang="nb-NO" sz="1100" dirty="0" smtClean="0"/>
              <a:t>Bachelorstudenter </a:t>
            </a:r>
            <a:r>
              <a:rPr lang="nb-NO" sz="1100" dirty="0"/>
              <a:t>på MN opplever i større grad enn generelt på UiO at utdanningen gir mulighet til å få jobber som svarer til forventningene. Snittet er 3,5 på MN og 3,0 på UiO. </a:t>
            </a:r>
            <a:endParaRPr lang="nb-NO" sz="1100" dirty="0" smtClean="0"/>
          </a:p>
          <a:p>
            <a:pPr marL="285750" indent="-285750"/>
            <a:r>
              <a:rPr lang="nb-NO" sz="1100" dirty="0" smtClean="0"/>
              <a:t>På </a:t>
            </a:r>
            <a:r>
              <a:rPr lang="nb-NO" sz="1100" dirty="0"/>
              <a:t>master ligger vårt snitt på 3,8, til sammenligning med UiO på 3,9. </a:t>
            </a:r>
          </a:p>
          <a:p>
            <a:pPr marL="285750" indent="-285750"/>
            <a:r>
              <a:rPr lang="nb-NO" sz="1100" dirty="0" smtClean="0"/>
              <a:t>Vi har potensielt en del å gå på. Vi bør se </a:t>
            </a:r>
            <a:r>
              <a:rPr lang="nb-NO" sz="1100" dirty="0"/>
              <a:t>mer på hvilke forventninger studentene har og hvorfor disse i så fall ikke </a:t>
            </a:r>
            <a:r>
              <a:rPr lang="nb-NO" sz="1100" dirty="0" smtClean="0"/>
              <a:t>samsvarer enda bedre til jobbforventningene. </a:t>
            </a:r>
            <a:endParaRPr lang="nb-NO" sz="1100" dirty="0"/>
          </a:p>
          <a:p>
            <a:pPr>
              <a:lnSpc>
                <a:spcPct val="110000"/>
              </a:lnSpc>
            </a:pPr>
            <a:endParaRPr lang="nb-NO" sz="1100" dirty="0"/>
          </a:p>
          <a:p>
            <a:pPr marL="0" indent="0">
              <a:lnSpc>
                <a:spcPct val="110000"/>
              </a:lnSpc>
              <a:buNone/>
            </a:pPr>
            <a:endParaRPr lang="nb-NO" dirty="0"/>
          </a:p>
          <a:p>
            <a:pPr marL="0" indent="0">
              <a:buFont typeface="Verdana" panose="020B0604030504040204" pitchFamily="34" charset="0"/>
              <a:buNone/>
            </a:pPr>
            <a:endParaRPr lang="nb-NO" dirty="0"/>
          </a:p>
        </p:txBody>
      </p:sp>
    </p:spTree>
    <p:extLst>
      <p:ext uri="{BB962C8B-B14F-4D97-AF65-F5344CB8AC3E}">
        <p14:creationId xmlns:p14="http://schemas.microsoft.com/office/powerpoint/2010/main" val="24479342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Relevant jobb</a:t>
            </a:r>
            <a:endParaRPr lang="nb-NO" dirty="0"/>
          </a:p>
        </p:txBody>
      </p:sp>
      <p:pic>
        <p:nvPicPr>
          <p:cNvPr id="6" name="Content Placeholder 5"/>
          <p:cNvPicPr>
            <a:picLocks noGrp="1" noChangeAspect="1"/>
          </p:cNvPicPr>
          <p:nvPr>
            <p:ph idx="1"/>
          </p:nvPr>
        </p:nvPicPr>
        <p:blipFill>
          <a:blip r:embed="rId3"/>
          <a:stretch>
            <a:fillRect/>
          </a:stretch>
        </p:blipFill>
        <p:spPr>
          <a:xfrm>
            <a:off x="1030139" y="960351"/>
            <a:ext cx="7134521" cy="3019118"/>
          </a:xfrm>
          <a:prstGeom prst="rect">
            <a:avLst/>
          </a:prstGeom>
        </p:spPr>
      </p:pic>
      <p:sp>
        <p:nvSpPr>
          <p:cNvPr id="4" name="Date Placeholder 3"/>
          <p:cNvSpPr>
            <a:spLocks noGrp="1"/>
          </p:cNvSpPr>
          <p:nvPr>
            <p:ph type="dt" sz="half" idx="10"/>
          </p:nvPr>
        </p:nvSpPr>
        <p:spPr/>
        <p:txBody>
          <a:bodyPr/>
          <a:lstStyle/>
          <a:p>
            <a:pPr>
              <a:defRPr/>
            </a:pPr>
            <a:fld id="{C30E862B-79CF-F94D-B10C-D9E36ADC4C08}" type="datetime1">
              <a:rPr lang="nb-NO" smtClean="0"/>
              <a:pPr>
                <a:defRPr/>
              </a:pPr>
              <a:t>12.06.2019</a:t>
            </a:fld>
            <a:endParaRPr lang="nb-NO" dirty="0"/>
          </a:p>
        </p:txBody>
      </p:sp>
      <p:sp>
        <p:nvSpPr>
          <p:cNvPr id="8" name="Oval 7"/>
          <p:cNvSpPr/>
          <p:nvPr/>
        </p:nvSpPr>
        <p:spPr bwMode="auto">
          <a:xfrm>
            <a:off x="4383971" y="3233809"/>
            <a:ext cx="324136" cy="259309"/>
          </a:xfrm>
          <a:prstGeom prst="ellipse">
            <a:avLst/>
          </a:prstGeom>
          <a:noFill/>
          <a:ln w="28575" cap="flat" cmpd="sng" algn="ctr">
            <a:solidFill>
              <a:srgbClr val="FF0000"/>
            </a:solidFill>
            <a:prstDash val="solid"/>
            <a:round/>
            <a:headEnd type="none" w="med" len="med"/>
            <a:tailEnd type="none" w="med" len="med"/>
          </a:ln>
          <a:effectLst/>
        </p:spPr>
        <p:txBody>
          <a:bodyPr vert="horz" wrap="square" lIns="82321" tIns="41161" rIns="82321" bIns="41161" numCol="1" rtlCol="0" anchor="t" anchorCtr="0" compatLnSpc="1">
            <a:prstTxWarp prst="textNoShape">
              <a:avLst/>
            </a:prstTxWarp>
          </a:bodyPr>
          <a:lstStyle/>
          <a:p>
            <a:pPr defTabSz="823234" eaLnBrk="0" fontAlgn="base" hangingPunct="0">
              <a:spcBef>
                <a:spcPct val="0"/>
              </a:spcBef>
              <a:spcAft>
                <a:spcPct val="0"/>
              </a:spcAft>
            </a:pPr>
            <a:endParaRPr lang="nb-NO" sz="1801">
              <a:latin typeface="Arial" charset="0"/>
              <a:ea typeface="ヒラギノ角ゴ Pro W3" charset="-128"/>
              <a:cs typeface="ヒラギノ角ゴ Pro W3" charset="-128"/>
            </a:endParaRPr>
          </a:p>
        </p:txBody>
      </p:sp>
      <p:sp>
        <p:nvSpPr>
          <p:cNvPr id="9" name="Oval 8"/>
          <p:cNvSpPr/>
          <p:nvPr/>
        </p:nvSpPr>
        <p:spPr bwMode="auto">
          <a:xfrm>
            <a:off x="6905779" y="2520710"/>
            <a:ext cx="324136" cy="259309"/>
          </a:xfrm>
          <a:prstGeom prst="ellipse">
            <a:avLst/>
          </a:prstGeom>
          <a:noFill/>
          <a:ln w="28575" cap="flat" cmpd="sng" algn="ctr">
            <a:solidFill>
              <a:srgbClr val="FF0000"/>
            </a:solidFill>
            <a:prstDash val="solid"/>
            <a:round/>
            <a:headEnd type="none" w="med" len="med"/>
            <a:tailEnd type="none" w="med" len="med"/>
          </a:ln>
          <a:effectLst/>
        </p:spPr>
        <p:txBody>
          <a:bodyPr vert="horz" wrap="square" lIns="82321" tIns="41161" rIns="82321" bIns="41161" numCol="1" rtlCol="0" anchor="t" anchorCtr="0" compatLnSpc="1">
            <a:prstTxWarp prst="textNoShape">
              <a:avLst/>
            </a:prstTxWarp>
          </a:bodyPr>
          <a:lstStyle/>
          <a:p>
            <a:pPr defTabSz="823234" eaLnBrk="0" fontAlgn="base" hangingPunct="0">
              <a:spcBef>
                <a:spcPct val="0"/>
              </a:spcBef>
              <a:spcAft>
                <a:spcPct val="0"/>
              </a:spcAft>
            </a:pPr>
            <a:endParaRPr lang="nb-NO" sz="1801">
              <a:latin typeface="Arial" charset="0"/>
              <a:ea typeface="ヒラギノ角ゴ Pro W3" charset="-128"/>
              <a:cs typeface="ヒラギノ角ゴ Pro W3" charset="-128"/>
            </a:endParaRPr>
          </a:p>
        </p:txBody>
      </p:sp>
      <p:sp>
        <p:nvSpPr>
          <p:cNvPr id="11" name="Oval 10"/>
          <p:cNvSpPr/>
          <p:nvPr/>
        </p:nvSpPr>
        <p:spPr bwMode="auto">
          <a:xfrm>
            <a:off x="5738890" y="1820354"/>
            <a:ext cx="324136" cy="259309"/>
          </a:xfrm>
          <a:prstGeom prst="ellipse">
            <a:avLst/>
          </a:prstGeom>
          <a:noFill/>
          <a:ln w="28575" cap="flat" cmpd="sng" algn="ctr">
            <a:solidFill>
              <a:srgbClr val="FF0000"/>
            </a:solidFill>
            <a:prstDash val="solid"/>
            <a:round/>
            <a:headEnd type="none" w="med" len="med"/>
            <a:tailEnd type="none" w="med" len="med"/>
          </a:ln>
          <a:effectLst/>
        </p:spPr>
        <p:txBody>
          <a:bodyPr vert="horz" wrap="square" lIns="82321" tIns="41161" rIns="82321" bIns="41161" numCol="1" rtlCol="0" anchor="t" anchorCtr="0" compatLnSpc="1">
            <a:prstTxWarp prst="textNoShape">
              <a:avLst/>
            </a:prstTxWarp>
          </a:bodyPr>
          <a:lstStyle/>
          <a:p>
            <a:pPr defTabSz="823234" eaLnBrk="0" fontAlgn="base" hangingPunct="0">
              <a:spcBef>
                <a:spcPct val="0"/>
              </a:spcBef>
              <a:spcAft>
                <a:spcPct val="0"/>
              </a:spcAft>
            </a:pPr>
            <a:endParaRPr lang="nb-NO" sz="1801">
              <a:latin typeface="Arial" charset="0"/>
              <a:ea typeface="ヒラギノ角ゴ Pro W3" charset="-128"/>
              <a:cs typeface="ヒラギノ角ゴ Pro W3" charset="-128"/>
            </a:endParaRPr>
          </a:p>
        </p:txBody>
      </p:sp>
      <p:sp>
        <p:nvSpPr>
          <p:cNvPr id="7" name="Rectangle 6"/>
          <p:cNvSpPr/>
          <p:nvPr/>
        </p:nvSpPr>
        <p:spPr>
          <a:xfrm>
            <a:off x="1306286" y="2823563"/>
            <a:ext cx="6627223" cy="18236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TextBox 2"/>
          <p:cNvSpPr txBox="1"/>
          <p:nvPr/>
        </p:nvSpPr>
        <p:spPr>
          <a:xfrm>
            <a:off x="1210738" y="3994143"/>
            <a:ext cx="6903370" cy="938719"/>
          </a:xfrm>
          <a:prstGeom prst="rect">
            <a:avLst/>
          </a:prstGeom>
          <a:solidFill>
            <a:schemeClr val="accent2">
              <a:lumMod val="20000"/>
              <a:lumOff val="80000"/>
            </a:schemeClr>
          </a:solidFill>
        </p:spPr>
        <p:txBody>
          <a:bodyPr wrap="square" rtlCol="0">
            <a:spAutoFit/>
          </a:bodyPr>
          <a:lstStyle/>
          <a:p>
            <a:endParaRPr lang="nb-NO" sz="1100" b="1" dirty="0" smtClean="0"/>
          </a:p>
          <a:p>
            <a:r>
              <a:rPr lang="nb-NO" sz="1100" b="1" dirty="0" smtClean="0"/>
              <a:t>NB. </a:t>
            </a:r>
            <a:r>
              <a:rPr lang="nb-NO" sz="1100" dirty="0" smtClean="0"/>
              <a:t>Tallet for PHD på MN samsvarer ikke helt med andre spørsmål. I undersøkelsen svarer </a:t>
            </a:r>
            <a:r>
              <a:rPr lang="nb-NO" sz="1100" dirty="0"/>
              <a:t>3 av 4 </a:t>
            </a:r>
            <a:r>
              <a:rPr lang="nb-NO" sz="1100" dirty="0" smtClean="0"/>
              <a:t>MN-kandidater at de mener </a:t>
            </a:r>
            <a:r>
              <a:rPr lang="nb-NO" sz="1100" dirty="0"/>
              <a:t>doktorgraden er nødvendig for jobben de </a:t>
            </a:r>
            <a:r>
              <a:rPr lang="nb-NO" sz="1100" dirty="0" smtClean="0"/>
              <a:t>utfører. En </a:t>
            </a:r>
            <a:r>
              <a:rPr lang="nb-NO" sz="1100" dirty="0"/>
              <a:t>doktorgrad utpeker seg som en viktig betingelse for å kunne jobbe med forskning. </a:t>
            </a:r>
            <a:endParaRPr lang="nb-NO" sz="1100" dirty="0" smtClean="0"/>
          </a:p>
          <a:p>
            <a:endParaRPr lang="nb-NO" sz="1100" dirty="0"/>
          </a:p>
        </p:txBody>
      </p:sp>
    </p:spTree>
    <p:extLst>
      <p:ext uri="{BB962C8B-B14F-4D97-AF65-F5344CB8AC3E}">
        <p14:creationId xmlns:p14="http://schemas.microsoft.com/office/powerpoint/2010/main" val="19842602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Arbeidsoppgaver</a:t>
            </a:r>
            <a:endParaRPr lang="nb-NO" dirty="0"/>
          </a:p>
        </p:txBody>
      </p:sp>
      <p:sp>
        <p:nvSpPr>
          <p:cNvPr id="3" name="Content Placeholder 2"/>
          <p:cNvSpPr>
            <a:spLocks noGrp="1"/>
          </p:cNvSpPr>
          <p:nvPr>
            <p:ph idx="1"/>
          </p:nvPr>
        </p:nvSpPr>
        <p:spPr>
          <a:xfrm>
            <a:off x="576072" y="1440181"/>
            <a:ext cx="3845616" cy="3060383"/>
          </a:xfrm>
        </p:spPr>
        <p:txBody>
          <a:bodyPr>
            <a:normAutofit/>
          </a:bodyPr>
          <a:lstStyle/>
          <a:p>
            <a:r>
              <a:rPr lang="nb-NO" sz="1440" dirty="0" smtClean="0"/>
              <a:t>Hovedoppgaver UiO (likt som i 2014): </a:t>
            </a:r>
          </a:p>
          <a:p>
            <a:pPr marL="522900" lvl="1" indent="-342900">
              <a:buFont typeface="+mj-lt"/>
              <a:buAutoNum type="arabicParenR"/>
            </a:pPr>
            <a:r>
              <a:rPr lang="nb-NO" sz="1240" dirty="0" smtClean="0"/>
              <a:t>Rådgivning (22%)</a:t>
            </a:r>
          </a:p>
          <a:p>
            <a:pPr marL="522900" lvl="1" indent="-342900">
              <a:buFont typeface="+mj-lt"/>
              <a:buAutoNum type="arabicParenR"/>
            </a:pPr>
            <a:r>
              <a:rPr lang="nb-NO" sz="1240" dirty="0" smtClean="0"/>
              <a:t>Undervisning </a:t>
            </a:r>
            <a:r>
              <a:rPr lang="nb-NO" sz="1240" dirty="0"/>
              <a:t>og pedagogisk arbeid </a:t>
            </a:r>
            <a:r>
              <a:rPr lang="nb-NO" sz="1240" dirty="0" smtClean="0"/>
              <a:t>(19%)</a:t>
            </a:r>
          </a:p>
          <a:p>
            <a:pPr marL="522900" lvl="1" indent="-342900">
              <a:buFont typeface="+mj-lt"/>
              <a:buAutoNum type="arabicParenR"/>
            </a:pPr>
            <a:r>
              <a:rPr lang="nb-NO" sz="1240" dirty="0" smtClean="0"/>
              <a:t>Saksbehandling (17%) </a:t>
            </a:r>
          </a:p>
          <a:p>
            <a:r>
              <a:rPr lang="nb-NO" sz="1440" dirty="0" smtClean="0"/>
              <a:t>Hovedoppgaver MN-fakultetet: </a:t>
            </a:r>
            <a:endParaRPr lang="nb-NO" sz="1440" dirty="0"/>
          </a:p>
          <a:p>
            <a:pPr marL="522900" lvl="1" indent="-342900">
              <a:buAutoNum type="arabicParenR"/>
            </a:pPr>
            <a:r>
              <a:rPr lang="nb-NO" sz="1240" dirty="0" smtClean="0"/>
              <a:t>Produktutvikling/teknologiutvikling </a:t>
            </a:r>
            <a:r>
              <a:rPr lang="nb-NO" sz="1240" dirty="0"/>
              <a:t>(35</a:t>
            </a:r>
            <a:r>
              <a:rPr lang="nb-NO" sz="1240" dirty="0" smtClean="0"/>
              <a:t>%) </a:t>
            </a:r>
          </a:p>
          <a:p>
            <a:pPr lvl="2">
              <a:buFont typeface="Courier New" panose="02070309020205020404" pitchFamily="49" charset="0"/>
              <a:buChar char="o"/>
            </a:pPr>
            <a:r>
              <a:rPr lang="nb-NO" sz="1100" dirty="0" smtClean="0"/>
              <a:t>2014</a:t>
            </a:r>
            <a:r>
              <a:rPr lang="nb-NO" sz="1100" dirty="0"/>
              <a:t>: </a:t>
            </a:r>
            <a:r>
              <a:rPr lang="nb-NO" sz="1100" dirty="0" smtClean="0"/>
              <a:t>Forskning </a:t>
            </a:r>
            <a:r>
              <a:rPr lang="nb-NO" sz="1100" dirty="0"/>
              <a:t>(25%) </a:t>
            </a:r>
            <a:endParaRPr lang="nb-NO" sz="1100" dirty="0" smtClean="0"/>
          </a:p>
          <a:p>
            <a:pPr marL="522900" lvl="1" indent="-342900">
              <a:buAutoNum type="arabicParenR"/>
            </a:pPr>
            <a:r>
              <a:rPr lang="nb-NO" sz="1240" dirty="0" smtClean="0"/>
              <a:t>Forskning </a:t>
            </a:r>
            <a:r>
              <a:rPr lang="nb-NO" sz="1240" dirty="0"/>
              <a:t>(22</a:t>
            </a:r>
            <a:r>
              <a:rPr lang="nb-NO" sz="1240" dirty="0" smtClean="0"/>
              <a:t>%) </a:t>
            </a:r>
          </a:p>
          <a:p>
            <a:pPr lvl="2">
              <a:buFont typeface="Courier New" panose="02070309020205020404" pitchFamily="49" charset="0"/>
              <a:buChar char="o"/>
            </a:pPr>
            <a:r>
              <a:rPr lang="nb-NO" sz="1100" dirty="0"/>
              <a:t>2014: </a:t>
            </a:r>
            <a:r>
              <a:rPr lang="nb-NO" sz="1100" dirty="0" smtClean="0"/>
              <a:t>Programmering/systemdrift </a:t>
            </a:r>
            <a:r>
              <a:rPr lang="nb-NO" sz="1100" dirty="0"/>
              <a:t>(24%) </a:t>
            </a:r>
          </a:p>
          <a:p>
            <a:pPr marL="522900" lvl="1" indent="-342900">
              <a:buAutoNum type="arabicParenR"/>
            </a:pPr>
            <a:r>
              <a:rPr lang="nb-NO" sz="1240" dirty="0" smtClean="0"/>
              <a:t>Prosjektledelse/prosjektarbeid </a:t>
            </a:r>
            <a:r>
              <a:rPr lang="nb-NO" sz="1240" dirty="0"/>
              <a:t>(19%) og Konsulentvirksomhet/utredningsarbeid (19</a:t>
            </a:r>
            <a:r>
              <a:rPr lang="nb-NO" sz="1240" dirty="0" smtClean="0"/>
              <a:t>%)</a:t>
            </a:r>
          </a:p>
          <a:p>
            <a:pPr lvl="2">
              <a:buFont typeface="Courier New" panose="02070309020205020404" pitchFamily="49" charset="0"/>
              <a:buChar char="o"/>
            </a:pPr>
            <a:r>
              <a:rPr lang="nb-NO" sz="1100" dirty="0"/>
              <a:t>2014: </a:t>
            </a:r>
            <a:r>
              <a:rPr lang="nb-NO" sz="1100" dirty="0" smtClean="0"/>
              <a:t>Produktutvikling/teknologiutvikling </a:t>
            </a:r>
            <a:r>
              <a:rPr lang="nb-NO" sz="1100" dirty="0"/>
              <a:t>(20%) og </a:t>
            </a:r>
            <a:r>
              <a:rPr lang="nb-NO" sz="1100" dirty="0" smtClean="0"/>
              <a:t>Konsulentvirksomhet/utredningsarbeid </a:t>
            </a:r>
            <a:r>
              <a:rPr lang="nb-NO" sz="1100" dirty="0"/>
              <a:t>(18%) </a:t>
            </a:r>
            <a:endParaRPr lang="nb-NO" sz="1100" dirty="0" smtClean="0"/>
          </a:p>
          <a:p>
            <a:pPr marL="180000" lvl="1" indent="0">
              <a:buNone/>
            </a:pPr>
            <a:endParaRPr lang="nb-NO" dirty="0"/>
          </a:p>
          <a:p>
            <a:endParaRPr lang="nb-NO" dirty="0"/>
          </a:p>
          <a:p>
            <a:endParaRPr lang="nb-NO" dirty="0"/>
          </a:p>
        </p:txBody>
      </p:sp>
      <p:sp>
        <p:nvSpPr>
          <p:cNvPr id="5" name="TextBox 4"/>
          <p:cNvSpPr txBox="1"/>
          <p:nvPr/>
        </p:nvSpPr>
        <p:spPr>
          <a:xfrm>
            <a:off x="5007014" y="1440181"/>
            <a:ext cx="3491761" cy="3000821"/>
          </a:xfrm>
          <a:prstGeom prst="rect">
            <a:avLst/>
          </a:prstGeom>
          <a:solidFill>
            <a:schemeClr val="accent2">
              <a:lumMod val="20000"/>
              <a:lumOff val="80000"/>
            </a:schemeClr>
          </a:solidFill>
        </p:spPr>
        <p:txBody>
          <a:bodyPr wrap="square" rtlCol="0">
            <a:spAutoFit/>
          </a:bodyPr>
          <a:lstStyle/>
          <a:p>
            <a:r>
              <a:rPr lang="nb-NO" sz="1050" dirty="0" smtClean="0"/>
              <a:t>NB! Merk </a:t>
            </a:r>
            <a:r>
              <a:rPr lang="nb-NO" sz="1050" dirty="0"/>
              <a:t>at </a:t>
            </a:r>
            <a:r>
              <a:rPr lang="nb-NO" sz="1050" dirty="0" smtClean="0"/>
              <a:t>arbeidsoppgavene vil variere fra institutt. </a:t>
            </a:r>
            <a:endParaRPr lang="nb-NO" sz="1050" dirty="0"/>
          </a:p>
          <a:p>
            <a:r>
              <a:rPr lang="nb-NO" sz="1050" dirty="0" smtClean="0"/>
              <a:t>Under er det trukket frem noen eksempler fra andre institutt (hentet fra samlet instituttrapport).</a:t>
            </a:r>
          </a:p>
          <a:p>
            <a:endParaRPr lang="nb-NO" sz="1050" dirty="0" smtClean="0"/>
          </a:p>
          <a:p>
            <a:r>
              <a:rPr lang="nb-NO" sz="1050" b="1" dirty="0" smtClean="0"/>
              <a:t>Informatikk:</a:t>
            </a:r>
            <a:r>
              <a:rPr lang="nb-NO" sz="1050" dirty="0" smtClean="0"/>
              <a:t> </a:t>
            </a:r>
          </a:p>
          <a:p>
            <a:pPr marL="228600" indent="-228600">
              <a:buAutoNum type="arabicParenR"/>
            </a:pPr>
            <a:r>
              <a:rPr lang="nb-NO" sz="1050" dirty="0" smtClean="0"/>
              <a:t>Produktutvikling/teknologiutvikling (</a:t>
            </a:r>
            <a:r>
              <a:rPr lang="nb-NO" sz="1050" dirty="0"/>
              <a:t>64</a:t>
            </a:r>
            <a:r>
              <a:rPr lang="nb-NO" sz="1050" dirty="0" smtClean="0"/>
              <a:t>%). </a:t>
            </a:r>
          </a:p>
          <a:p>
            <a:pPr marL="228600" indent="-228600">
              <a:buAutoNum type="arabicParenR"/>
            </a:pPr>
            <a:r>
              <a:rPr lang="nb-NO" sz="1050" dirty="0" smtClean="0"/>
              <a:t>Tjenesteutvikling </a:t>
            </a:r>
            <a:r>
              <a:rPr lang="nb-NO" sz="1050" dirty="0"/>
              <a:t>(32</a:t>
            </a:r>
            <a:r>
              <a:rPr lang="nb-NO" sz="1050" dirty="0" smtClean="0"/>
              <a:t>%)</a:t>
            </a:r>
          </a:p>
          <a:p>
            <a:pPr marL="228600" indent="-228600">
              <a:buAutoNum type="arabicParenR"/>
            </a:pPr>
            <a:r>
              <a:rPr lang="nb-NO" sz="1050" dirty="0" smtClean="0"/>
              <a:t>Konsulentvirksomhet/utredningsarbeid </a:t>
            </a:r>
            <a:r>
              <a:rPr lang="nb-NO" sz="1050" dirty="0"/>
              <a:t>(29</a:t>
            </a:r>
            <a:r>
              <a:rPr lang="nb-NO" sz="1050" dirty="0" smtClean="0"/>
              <a:t>%).</a:t>
            </a:r>
          </a:p>
          <a:p>
            <a:r>
              <a:rPr lang="nb-NO" sz="1050" dirty="0" smtClean="0"/>
              <a:t> </a:t>
            </a:r>
          </a:p>
          <a:p>
            <a:r>
              <a:rPr lang="nb-NO" sz="1050" b="1" dirty="0" smtClean="0"/>
              <a:t>Fysisk </a:t>
            </a:r>
            <a:r>
              <a:rPr lang="nb-NO" sz="1050" b="1" dirty="0"/>
              <a:t>institutt:</a:t>
            </a:r>
            <a:r>
              <a:rPr lang="nb-NO" sz="1050" dirty="0"/>
              <a:t> </a:t>
            </a:r>
            <a:endParaRPr lang="nb-NO" sz="1050" dirty="0" smtClean="0"/>
          </a:p>
          <a:p>
            <a:pPr marL="228600" indent="-228600">
              <a:buAutoNum type="arabicParenR"/>
            </a:pPr>
            <a:r>
              <a:rPr lang="nb-NO" sz="1050" dirty="0" smtClean="0"/>
              <a:t>Produktutvikling/teknologiutvikling (36%)</a:t>
            </a:r>
          </a:p>
          <a:p>
            <a:pPr marL="228600" indent="-228600">
              <a:buAutoNum type="arabicParenR"/>
            </a:pPr>
            <a:r>
              <a:rPr lang="nb-NO" sz="1050" dirty="0" smtClean="0"/>
              <a:t>Forskning </a:t>
            </a:r>
            <a:r>
              <a:rPr lang="nb-NO" sz="1050" dirty="0"/>
              <a:t>(23</a:t>
            </a:r>
            <a:r>
              <a:rPr lang="nb-NO" sz="1050" dirty="0" smtClean="0"/>
              <a:t>%),</a:t>
            </a:r>
          </a:p>
          <a:p>
            <a:pPr marL="228600" indent="-228600">
              <a:buAutoNum type="arabicParenR"/>
            </a:pPr>
            <a:r>
              <a:rPr lang="nb-NO" sz="1050" dirty="0" smtClean="0"/>
              <a:t>Konsulentvirksomhet/utredningsarbeid (23%). </a:t>
            </a:r>
          </a:p>
          <a:p>
            <a:endParaRPr lang="nb-NO" sz="1050" dirty="0" smtClean="0"/>
          </a:p>
          <a:p>
            <a:r>
              <a:rPr lang="nb-NO" sz="1050" b="1" dirty="0" smtClean="0"/>
              <a:t>Geofag</a:t>
            </a:r>
            <a:r>
              <a:rPr lang="nb-NO" sz="1050" b="1" dirty="0"/>
              <a:t>:</a:t>
            </a:r>
            <a:r>
              <a:rPr lang="nb-NO" sz="1050" dirty="0"/>
              <a:t> </a:t>
            </a:r>
            <a:endParaRPr lang="nb-NO" sz="1050" dirty="0" smtClean="0"/>
          </a:p>
          <a:p>
            <a:pPr marL="228600" indent="-228600">
              <a:buFont typeface="+mj-lt"/>
              <a:buAutoNum type="arabicParenR"/>
            </a:pPr>
            <a:r>
              <a:rPr lang="nb-NO" sz="1050" dirty="0" smtClean="0"/>
              <a:t>Rådgivning</a:t>
            </a:r>
            <a:r>
              <a:rPr lang="nb-NO" sz="1050" dirty="0"/>
              <a:t>: </a:t>
            </a:r>
            <a:r>
              <a:rPr lang="nb-NO" sz="1050" dirty="0" smtClean="0"/>
              <a:t>28%</a:t>
            </a:r>
          </a:p>
          <a:p>
            <a:pPr marL="228600" indent="-228600">
              <a:buFont typeface="+mj-lt"/>
              <a:buAutoNum type="arabicParenR"/>
            </a:pPr>
            <a:r>
              <a:rPr lang="nb-NO" sz="1050" dirty="0" smtClean="0"/>
              <a:t>Prosjektledelse/prosjektarbeid (26%)</a:t>
            </a:r>
          </a:p>
          <a:p>
            <a:pPr marL="228600" indent="-228600">
              <a:buFont typeface="+mj-lt"/>
              <a:buAutoNum type="arabicParenR"/>
            </a:pPr>
            <a:r>
              <a:rPr lang="nb-NO" sz="1050" dirty="0" smtClean="0"/>
              <a:t>Konsulentvirksomhet/utredningsarbeid </a:t>
            </a:r>
            <a:r>
              <a:rPr lang="nb-NO" sz="1050" dirty="0"/>
              <a:t>(</a:t>
            </a:r>
            <a:r>
              <a:rPr lang="nb-NO" sz="1050" dirty="0" smtClean="0"/>
              <a:t>24%)</a:t>
            </a:r>
            <a:endParaRPr lang="nb-NO" sz="1800" dirty="0"/>
          </a:p>
        </p:txBody>
      </p:sp>
      <p:sp>
        <p:nvSpPr>
          <p:cNvPr id="6" name="TextBox 5"/>
          <p:cNvSpPr txBox="1"/>
          <p:nvPr/>
        </p:nvSpPr>
        <p:spPr>
          <a:xfrm>
            <a:off x="2016690" y="851770"/>
            <a:ext cx="5035463" cy="515526"/>
          </a:xfrm>
          <a:prstGeom prst="rect">
            <a:avLst/>
          </a:prstGeom>
          <a:noFill/>
        </p:spPr>
        <p:txBody>
          <a:bodyPr wrap="square" rtlCol="0">
            <a:spAutoFit/>
          </a:bodyPr>
          <a:lstStyle/>
          <a:p>
            <a:pPr algn="ctr"/>
            <a:r>
              <a:rPr lang="nb-NO" sz="1400" b="1" dirty="0"/>
              <a:t>MN-kandidatene skiller seg fra </a:t>
            </a:r>
            <a:r>
              <a:rPr lang="nb-NO" sz="1400" b="1" dirty="0" smtClean="0"/>
              <a:t>UiOs </a:t>
            </a:r>
            <a:r>
              <a:rPr lang="nb-NO" sz="1400" b="1" dirty="0"/>
              <a:t>på </a:t>
            </a:r>
            <a:r>
              <a:rPr lang="nb-NO" sz="1400" b="1" dirty="0" smtClean="0"/>
              <a:t>arbeidsoppgaver</a:t>
            </a:r>
            <a:endParaRPr lang="nb-NO" sz="1400" b="1" dirty="0"/>
          </a:p>
          <a:p>
            <a:endParaRPr lang="nb-NO" b="1" dirty="0"/>
          </a:p>
        </p:txBody>
      </p:sp>
    </p:spTree>
    <p:extLst>
      <p:ext uri="{BB962C8B-B14F-4D97-AF65-F5344CB8AC3E}">
        <p14:creationId xmlns:p14="http://schemas.microsoft.com/office/powerpoint/2010/main" val="10434544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smtClean="0"/>
              <a:t>Suksesskriterier for å komme raskt ut i jobb </a:t>
            </a:r>
            <a:endParaRPr lang="nb-NO" dirty="0"/>
          </a:p>
        </p:txBody>
      </p:sp>
      <p:sp>
        <p:nvSpPr>
          <p:cNvPr id="4" name="Content Placeholder 3"/>
          <p:cNvSpPr>
            <a:spLocks noGrp="1"/>
          </p:cNvSpPr>
          <p:nvPr>
            <p:ph idx="1"/>
          </p:nvPr>
        </p:nvSpPr>
        <p:spPr>
          <a:xfrm>
            <a:off x="1085673" y="1763083"/>
            <a:ext cx="7320095" cy="2893757"/>
          </a:xfrm>
        </p:spPr>
        <p:txBody>
          <a:bodyPr>
            <a:normAutofit/>
          </a:bodyPr>
          <a:lstStyle/>
          <a:p>
            <a:r>
              <a:rPr lang="nb-NO" sz="1200" dirty="0" smtClean="0"/>
              <a:t>Har </a:t>
            </a:r>
            <a:r>
              <a:rPr lang="nb-NO" sz="1200" dirty="0"/>
              <a:t>hatt studierelatert kontakt med arbeidslivet</a:t>
            </a:r>
          </a:p>
          <a:p>
            <a:r>
              <a:rPr lang="nb-NO" sz="1200" dirty="0"/>
              <a:t>H</a:t>
            </a:r>
            <a:r>
              <a:rPr lang="nb-NO" sz="1200" dirty="0" smtClean="0"/>
              <a:t>ar </a:t>
            </a:r>
            <a:r>
              <a:rPr lang="nb-NO" sz="1200" dirty="0"/>
              <a:t>deltatt i et forskningsnettverk</a:t>
            </a:r>
          </a:p>
          <a:p>
            <a:r>
              <a:rPr lang="nb-NO" sz="1200" dirty="0" smtClean="0"/>
              <a:t>Er </a:t>
            </a:r>
            <a:r>
              <a:rPr lang="nb-NO" sz="1200" dirty="0"/>
              <a:t>bedre å kommunisere sin </a:t>
            </a:r>
            <a:r>
              <a:rPr lang="nb-NO" sz="1200" dirty="0" smtClean="0"/>
              <a:t>kompetanse: </a:t>
            </a:r>
          </a:p>
          <a:p>
            <a:pPr lvl="1"/>
            <a:r>
              <a:rPr lang="nb-NO" sz="1100" dirty="0" smtClean="0"/>
              <a:t>En </a:t>
            </a:r>
            <a:r>
              <a:rPr lang="nb-NO" sz="1100" dirty="0"/>
              <a:t>signifikant, positiv sammenheng mellom evne til å kommunisere egen kompetanse og relevans i første </a:t>
            </a:r>
            <a:r>
              <a:rPr lang="nb-NO" sz="1100" dirty="0" smtClean="0"/>
              <a:t>jobb.</a:t>
            </a:r>
          </a:p>
          <a:p>
            <a:pPr lvl="1"/>
            <a:r>
              <a:rPr lang="nb-NO" sz="1100" dirty="0" smtClean="0"/>
              <a:t>Det </a:t>
            </a:r>
            <a:r>
              <a:rPr lang="nb-NO" sz="1100" dirty="0"/>
              <a:t>å benytte instituttet/ fakultetets veiledningstjenester har positiv effekt på det å kommunisere egen </a:t>
            </a:r>
            <a:r>
              <a:rPr lang="nb-NO" sz="1100" dirty="0" smtClean="0"/>
              <a:t>kompetanse.</a:t>
            </a:r>
          </a:p>
          <a:p>
            <a:pPr lvl="1"/>
            <a:r>
              <a:rPr lang="nb-NO" sz="1100" dirty="0"/>
              <a:t>Deltakelse i forskningsnettverk eller større forskningsprosjekter likeså</a:t>
            </a:r>
            <a:r>
              <a:rPr lang="nb-NO" sz="1100" dirty="0" smtClean="0"/>
              <a:t>.</a:t>
            </a:r>
          </a:p>
          <a:p>
            <a:r>
              <a:rPr lang="nb-NO" sz="1200" dirty="0"/>
              <a:t>Har startet jobbsøk før endt </a:t>
            </a:r>
            <a:r>
              <a:rPr lang="nb-NO" sz="1200" dirty="0" smtClean="0"/>
              <a:t>utdanning</a:t>
            </a:r>
          </a:p>
        </p:txBody>
      </p:sp>
      <p:sp>
        <p:nvSpPr>
          <p:cNvPr id="7" name="TextBox 6"/>
          <p:cNvSpPr txBox="1"/>
          <p:nvPr/>
        </p:nvSpPr>
        <p:spPr>
          <a:xfrm>
            <a:off x="810706" y="874891"/>
            <a:ext cx="7795966" cy="461665"/>
          </a:xfrm>
          <a:prstGeom prst="rect">
            <a:avLst/>
          </a:prstGeom>
          <a:noFill/>
        </p:spPr>
        <p:txBody>
          <a:bodyPr wrap="square" rtlCol="0">
            <a:spAutoFit/>
          </a:bodyPr>
          <a:lstStyle/>
          <a:p>
            <a:pPr algn="ctr"/>
            <a:r>
              <a:rPr lang="nb-NO" sz="1200" b="1" dirty="0"/>
              <a:t>Kandidatundersøkelsen viser at de kandidatene som kommer raskest ut i jobb </a:t>
            </a:r>
            <a:r>
              <a:rPr lang="nb-NO" sz="1200" b="1" dirty="0" smtClean="0"/>
              <a:t/>
            </a:r>
            <a:br>
              <a:rPr lang="nb-NO" sz="1200" b="1" dirty="0" smtClean="0"/>
            </a:br>
            <a:r>
              <a:rPr lang="nb-NO" sz="1200" b="1" dirty="0" smtClean="0"/>
              <a:t>er </a:t>
            </a:r>
            <a:r>
              <a:rPr lang="nb-NO" sz="1200" b="1" dirty="0"/>
              <a:t>kandidater </a:t>
            </a:r>
            <a:r>
              <a:rPr lang="nb-NO" sz="1200" b="1" dirty="0" smtClean="0"/>
              <a:t>som: </a:t>
            </a:r>
            <a:endParaRPr lang="nb-NO" b="1" dirty="0"/>
          </a:p>
        </p:txBody>
      </p:sp>
    </p:spTree>
    <p:extLst>
      <p:ext uri="{BB962C8B-B14F-4D97-AF65-F5344CB8AC3E}">
        <p14:creationId xmlns:p14="http://schemas.microsoft.com/office/powerpoint/2010/main" val="28758613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Kontakt med arbeidslivet</a:t>
            </a:r>
            <a:endParaRPr lang="nb-NO" dirty="0"/>
          </a:p>
        </p:txBody>
      </p:sp>
      <p:pic>
        <p:nvPicPr>
          <p:cNvPr id="4" name="Picture 3"/>
          <p:cNvPicPr>
            <a:picLocks noChangeAspect="1"/>
          </p:cNvPicPr>
          <p:nvPr/>
        </p:nvPicPr>
        <p:blipFill rotWithShape="1">
          <a:blip r:embed="rId3"/>
          <a:srcRect t="4003" b="5867"/>
          <a:stretch/>
        </p:blipFill>
        <p:spPr>
          <a:xfrm>
            <a:off x="1002794" y="1384663"/>
            <a:ext cx="6883400" cy="3021875"/>
          </a:xfrm>
          <a:prstGeom prst="rect">
            <a:avLst/>
          </a:prstGeom>
        </p:spPr>
      </p:pic>
      <p:sp>
        <p:nvSpPr>
          <p:cNvPr id="5" name="TextBox 4"/>
          <p:cNvSpPr txBox="1"/>
          <p:nvPr/>
        </p:nvSpPr>
        <p:spPr>
          <a:xfrm>
            <a:off x="1165814" y="816168"/>
            <a:ext cx="6743218" cy="669414"/>
          </a:xfrm>
          <a:prstGeom prst="rect">
            <a:avLst/>
          </a:prstGeom>
          <a:noFill/>
        </p:spPr>
        <p:txBody>
          <a:bodyPr wrap="square" rtlCol="0">
            <a:spAutoFit/>
          </a:bodyPr>
          <a:lstStyle/>
          <a:p>
            <a:pPr algn="ctr"/>
            <a:r>
              <a:rPr lang="nb-NO" sz="1200" dirty="0"/>
              <a:t>Kandidatundersøkelsen viser at de kandidatene som kommer raskest ut i jobb er kandidater </a:t>
            </a:r>
            <a:r>
              <a:rPr lang="nb-NO" sz="1200" dirty="0" smtClean="0"/>
              <a:t>som </a:t>
            </a:r>
            <a:r>
              <a:rPr lang="nb-NO" sz="1200" b="1" dirty="0" smtClean="0"/>
              <a:t>har </a:t>
            </a:r>
            <a:r>
              <a:rPr lang="nb-NO" sz="1200" b="1" dirty="0"/>
              <a:t>hatt studierelatert kontakt med arbeidslivet</a:t>
            </a:r>
          </a:p>
          <a:p>
            <a:endParaRPr lang="nb-NO" dirty="0"/>
          </a:p>
        </p:txBody>
      </p:sp>
      <p:sp>
        <p:nvSpPr>
          <p:cNvPr id="8" name="Rectangle 7"/>
          <p:cNvSpPr/>
          <p:nvPr/>
        </p:nvSpPr>
        <p:spPr>
          <a:xfrm>
            <a:off x="5409824" y="1384663"/>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sp>
        <p:nvSpPr>
          <p:cNvPr id="9" name="Right Arrow 8"/>
          <p:cNvSpPr/>
          <p:nvPr/>
        </p:nvSpPr>
        <p:spPr>
          <a:xfrm rot="7729128">
            <a:off x="3703687" y="1939083"/>
            <a:ext cx="293583" cy="2074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extBox 9"/>
          <p:cNvSpPr txBox="1"/>
          <p:nvPr/>
        </p:nvSpPr>
        <p:spPr>
          <a:xfrm>
            <a:off x="4537423" y="2054077"/>
            <a:ext cx="2358677" cy="1200329"/>
          </a:xfrm>
          <a:prstGeom prst="rect">
            <a:avLst/>
          </a:prstGeom>
          <a:solidFill>
            <a:schemeClr val="accent3">
              <a:lumMod val="20000"/>
              <a:lumOff val="80000"/>
            </a:schemeClr>
          </a:solidFill>
        </p:spPr>
        <p:txBody>
          <a:bodyPr wrap="square" rtlCol="0">
            <a:spAutoFit/>
          </a:bodyPr>
          <a:lstStyle/>
          <a:p>
            <a:r>
              <a:rPr lang="nb-NO" sz="1200" dirty="0" smtClean="0"/>
              <a:t>Kun 12</a:t>
            </a:r>
            <a:r>
              <a:rPr lang="nb-NO" sz="1200" dirty="0"/>
              <a:t>% </a:t>
            </a:r>
            <a:r>
              <a:rPr lang="nb-NO" sz="1200" dirty="0" smtClean="0"/>
              <a:t>på MN svarer </a:t>
            </a:r>
            <a:r>
              <a:rPr lang="nb-NO" sz="1200" dirty="0"/>
              <a:t>at de har hatt integrert praksis som del av graden. </a:t>
            </a:r>
            <a:endParaRPr lang="nb-NO" sz="1200" dirty="0" smtClean="0"/>
          </a:p>
          <a:p>
            <a:endParaRPr lang="nb-NO" sz="1200" dirty="0"/>
          </a:p>
          <a:p>
            <a:r>
              <a:rPr lang="nb-NO" sz="1200" dirty="0" smtClean="0"/>
              <a:t>Til </a:t>
            </a:r>
            <a:r>
              <a:rPr lang="nb-NO" sz="1200" dirty="0"/>
              <a:t>sammenligning har HF 13%, Jus 18%, SV 21% og TF 44%. </a:t>
            </a:r>
          </a:p>
        </p:txBody>
      </p:sp>
    </p:spTree>
    <p:extLst>
      <p:ext uri="{BB962C8B-B14F-4D97-AF65-F5344CB8AC3E}">
        <p14:creationId xmlns:p14="http://schemas.microsoft.com/office/powerpoint/2010/main" val="16644836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Kontakt med arbeidslivet</a:t>
            </a:r>
            <a:endParaRPr lang="nb-NO" dirty="0"/>
          </a:p>
        </p:txBody>
      </p:sp>
      <p:sp>
        <p:nvSpPr>
          <p:cNvPr id="5" name="TextBox 4"/>
          <p:cNvSpPr txBox="1"/>
          <p:nvPr/>
        </p:nvSpPr>
        <p:spPr>
          <a:xfrm>
            <a:off x="1165814" y="816168"/>
            <a:ext cx="6743218" cy="276999"/>
          </a:xfrm>
          <a:prstGeom prst="rect">
            <a:avLst/>
          </a:prstGeom>
          <a:noFill/>
        </p:spPr>
        <p:txBody>
          <a:bodyPr wrap="square" rtlCol="0">
            <a:spAutoFit/>
          </a:bodyPr>
          <a:lstStyle/>
          <a:p>
            <a:pPr algn="ctr"/>
            <a:r>
              <a:rPr lang="nb-NO" sz="1200" b="1" dirty="0"/>
              <a:t>Hvordan kunne vi rustet deg bedre for arbeidslivets krav</a:t>
            </a:r>
            <a:r>
              <a:rPr lang="nb-NO" sz="1200" b="1" dirty="0" smtClean="0"/>
              <a:t>? (Tall fra MN-fakultetet)</a:t>
            </a:r>
            <a:endParaRPr lang="nb-NO" b="1" dirty="0"/>
          </a:p>
        </p:txBody>
      </p:sp>
      <p:sp>
        <p:nvSpPr>
          <p:cNvPr id="8" name="Rectangle 7"/>
          <p:cNvSpPr/>
          <p:nvPr/>
        </p:nvSpPr>
        <p:spPr>
          <a:xfrm>
            <a:off x="5409824" y="1384663"/>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sp>
        <p:nvSpPr>
          <p:cNvPr id="3" name="TextBox 2"/>
          <p:cNvSpPr txBox="1"/>
          <p:nvPr/>
        </p:nvSpPr>
        <p:spPr>
          <a:xfrm>
            <a:off x="416273" y="3609787"/>
            <a:ext cx="6303309" cy="1538883"/>
          </a:xfrm>
          <a:prstGeom prst="rect">
            <a:avLst/>
          </a:prstGeom>
          <a:noFill/>
        </p:spPr>
        <p:txBody>
          <a:bodyPr wrap="square" rtlCol="0">
            <a:spAutoFit/>
          </a:bodyPr>
          <a:lstStyle/>
          <a:p>
            <a:pPr marL="285750" indent="-285750">
              <a:buFont typeface="Arial" panose="020B0604020202020204" pitchFamily="34" charset="0"/>
              <a:buChar char="•"/>
            </a:pPr>
            <a:r>
              <a:rPr lang="nb-NO" sz="1050" dirty="0"/>
              <a:t>Både </a:t>
            </a:r>
            <a:r>
              <a:rPr lang="nb-NO" sz="1050" dirty="0" smtClean="0"/>
              <a:t>våre </a:t>
            </a:r>
            <a:r>
              <a:rPr lang="nb-NO" sz="1050" dirty="0" err="1" smtClean="0"/>
              <a:t>bachelor-og</a:t>
            </a:r>
            <a:r>
              <a:rPr lang="nb-NO" sz="1050" dirty="0" smtClean="0"/>
              <a:t> </a:t>
            </a:r>
            <a:r>
              <a:rPr lang="nb-NO" sz="1050" dirty="0"/>
              <a:t>masterstudentene mener praksis i utdanningen og oppgaveløsning i samarbeid med virksomheter er de to viktigste punktene for å ruste dem til arbeidslivets krav</a:t>
            </a:r>
            <a:r>
              <a:rPr lang="nb-NO" sz="1050" dirty="0" smtClean="0"/>
              <a:t>.</a:t>
            </a:r>
            <a:br>
              <a:rPr lang="nb-NO" sz="1050" dirty="0" smtClean="0"/>
            </a:br>
            <a:endParaRPr lang="nb-NO" sz="1050" dirty="0" smtClean="0"/>
          </a:p>
          <a:p>
            <a:pPr marL="285750" indent="-285750">
              <a:buFont typeface="Arial" panose="020B0604020202020204" pitchFamily="34" charset="0"/>
              <a:buChar char="•"/>
            </a:pPr>
            <a:r>
              <a:rPr lang="nb-NO" sz="1050" dirty="0"/>
              <a:t>Vi er fakultetet med den største andelen kandidater som oppgir at de har hatt prosjektsamarbeid med ekstern virksomhet, med </a:t>
            </a:r>
            <a:r>
              <a:rPr lang="nb-NO" sz="1050" dirty="0" smtClean="0"/>
              <a:t>20%. </a:t>
            </a:r>
            <a:r>
              <a:rPr lang="nb-NO" sz="1050" dirty="0"/>
              <a:t>Tett etterfulgt av Det samfunnsvitenskapelige fakultet, med </a:t>
            </a:r>
            <a:r>
              <a:rPr lang="nb-NO" sz="1050" dirty="0" smtClean="0"/>
              <a:t>15%.  </a:t>
            </a:r>
            <a:br>
              <a:rPr lang="nb-NO" sz="1050" dirty="0" smtClean="0"/>
            </a:br>
            <a:endParaRPr lang="nb-NO" sz="1050" dirty="0" smtClean="0"/>
          </a:p>
          <a:p>
            <a:pPr marL="285750" indent="-285750">
              <a:buFont typeface="Arial" panose="020B0604020202020204" pitchFamily="34" charset="0"/>
              <a:buChar char="•"/>
            </a:pPr>
            <a:r>
              <a:rPr lang="nb-NO" sz="1050" b="1" dirty="0" smtClean="0"/>
              <a:t>Tiltak: </a:t>
            </a:r>
            <a:r>
              <a:rPr lang="nb-NO" sz="1050" dirty="0" smtClean="0"/>
              <a:t>Vi har startet praksisemner! Er det annet vi kan trekke frem?</a:t>
            </a:r>
            <a:endParaRPr lang="nb-NO" sz="1050" dirty="0"/>
          </a:p>
          <a:p>
            <a:endParaRPr lang="nb-NO" sz="1000" dirty="0"/>
          </a:p>
        </p:txBody>
      </p:sp>
      <p:graphicFrame>
        <p:nvGraphicFramePr>
          <p:cNvPr id="11" name="Table 10"/>
          <p:cNvGraphicFramePr>
            <a:graphicFrameLocks noGrp="1"/>
          </p:cNvGraphicFramePr>
          <p:nvPr>
            <p:extLst>
              <p:ext uri="{D42A27DB-BD31-4B8C-83A1-F6EECF244321}">
                <p14:modId xmlns:p14="http://schemas.microsoft.com/office/powerpoint/2010/main" val="3672845221"/>
              </p:ext>
            </p:extLst>
          </p:nvPr>
        </p:nvGraphicFramePr>
        <p:xfrm>
          <a:off x="576071" y="1261254"/>
          <a:ext cx="8237730" cy="2137584"/>
        </p:xfrm>
        <a:graphic>
          <a:graphicData uri="http://schemas.openxmlformats.org/drawingml/2006/table">
            <a:tbl>
              <a:tblPr firstRow="1" firstCol="1" bandRow="1"/>
              <a:tblGrid>
                <a:gridCol w="2745910">
                  <a:extLst>
                    <a:ext uri="{9D8B030D-6E8A-4147-A177-3AD203B41FA5}">
                      <a16:colId xmlns:a16="http://schemas.microsoft.com/office/drawing/2014/main" val="4186923777"/>
                    </a:ext>
                  </a:extLst>
                </a:gridCol>
                <a:gridCol w="2745910">
                  <a:extLst>
                    <a:ext uri="{9D8B030D-6E8A-4147-A177-3AD203B41FA5}">
                      <a16:colId xmlns:a16="http://schemas.microsoft.com/office/drawing/2014/main" val="2445196180"/>
                    </a:ext>
                  </a:extLst>
                </a:gridCol>
                <a:gridCol w="2745910">
                  <a:extLst>
                    <a:ext uri="{9D8B030D-6E8A-4147-A177-3AD203B41FA5}">
                      <a16:colId xmlns:a16="http://schemas.microsoft.com/office/drawing/2014/main" val="2844920503"/>
                    </a:ext>
                  </a:extLst>
                </a:gridCol>
              </a:tblGrid>
              <a:tr h="0">
                <a:tc>
                  <a:txBody>
                    <a:bodyPr/>
                    <a:lstStyle/>
                    <a:p>
                      <a:pPr>
                        <a:lnSpc>
                          <a:spcPct val="107000"/>
                        </a:lnSpc>
                        <a:spcAft>
                          <a:spcPts val="0"/>
                        </a:spcAft>
                      </a:pPr>
                      <a:r>
                        <a:rPr lang="nb-NO" sz="1100" b="1">
                          <a:effectLst/>
                          <a:latin typeface="Calibri" panose="020F0502020204030204" pitchFamily="34" charset="0"/>
                          <a:ea typeface="Calibri" panose="020F0502020204030204" pitchFamily="34" charset="0"/>
                          <a:cs typeface="Times New Roman" panose="02020603050405020304" pitchFamily="18" charset="0"/>
                        </a:rPr>
                        <a:t>Bachelor</a:t>
                      </a:r>
                      <a:endParaRPr lang="nb-N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nSpc>
                          <a:spcPct val="107000"/>
                        </a:lnSpc>
                        <a:spcAft>
                          <a:spcPts val="0"/>
                        </a:spcAft>
                      </a:pPr>
                      <a:r>
                        <a:rPr lang="nb-NO" sz="1100" b="1" dirty="0">
                          <a:effectLst/>
                          <a:latin typeface="Calibri" panose="020F0502020204030204" pitchFamily="34" charset="0"/>
                          <a:ea typeface="Calibri" panose="020F0502020204030204" pitchFamily="34" charset="0"/>
                          <a:cs typeface="Times New Roman" panose="02020603050405020304" pitchFamily="18" charset="0"/>
                        </a:rPr>
                        <a:t>Master</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nSpc>
                          <a:spcPct val="107000"/>
                        </a:lnSpc>
                        <a:spcAft>
                          <a:spcPts val="0"/>
                        </a:spcAft>
                      </a:pPr>
                      <a:r>
                        <a:rPr lang="nb-NO" sz="1100" b="1">
                          <a:effectLst/>
                          <a:latin typeface="Calibri" panose="020F0502020204030204" pitchFamily="34" charset="0"/>
                          <a:ea typeface="Calibri" panose="020F0502020204030204" pitchFamily="34" charset="0"/>
                          <a:cs typeface="Times New Roman" panose="02020603050405020304" pitchFamily="18" charset="0"/>
                        </a:rPr>
                        <a:t>Phd</a:t>
                      </a:r>
                      <a:endParaRPr lang="nb-N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890348356"/>
                  </a:ext>
                </a:extLst>
              </a:tr>
              <a:tr h="417178">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 1) Oppgaveløsning </a:t>
                      </a:r>
                      <a:r>
                        <a:rPr lang="nb-NO" sz="1100" dirty="0">
                          <a:effectLst/>
                          <a:latin typeface="Calibri" panose="020F0502020204030204" pitchFamily="34" charset="0"/>
                          <a:ea typeface="Calibri" panose="020F0502020204030204" pitchFamily="34" charset="0"/>
                          <a:cs typeface="Times New Roman" panose="02020603050405020304" pitchFamily="18" charset="0"/>
                        </a:rPr>
                        <a:t>i samarbeid med virksomheter - 48</a:t>
                      </a: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1) Oppgaveløsning </a:t>
                      </a:r>
                      <a:r>
                        <a:rPr lang="nb-NO" sz="1100" dirty="0">
                          <a:effectLst/>
                          <a:latin typeface="Calibri" panose="020F0502020204030204" pitchFamily="34" charset="0"/>
                          <a:ea typeface="Calibri" panose="020F0502020204030204" pitchFamily="34" charset="0"/>
                          <a:cs typeface="Times New Roman" panose="02020603050405020304" pitchFamily="18" charset="0"/>
                        </a:rPr>
                        <a:t>i samarbeid med virksomheter - 39</a:t>
                      </a: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1) Oppgaveløsning </a:t>
                      </a:r>
                      <a:r>
                        <a:rPr lang="nb-NO" sz="1100" dirty="0">
                          <a:effectLst/>
                          <a:latin typeface="Calibri" panose="020F0502020204030204" pitchFamily="34" charset="0"/>
                          <a:ea typeface="Calibri" panose="020F0502020204030204" pitchFamily="34" charset="0"/>
                          <a:cs typeface="Times New Roman" panose="02020603050405020304" pitchFamily="18" charset="0"/>
                        </a:rPr>
                        <a:t>i samarbeid med virksomheter - 28</a:t>
                      </a: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3247677040"/>
                  </a:ext>
                </a:extLst>
              </a:tr>
              <a:tr h="385174">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2) Mer </a:t>
                      </a:r>
                      <a:r>
                        <a:rPr lang="nb-NO" sz="1100" dirty="0">
                          <a:effectLst/>
                          <a:latin typeface="Calibri" panose="020F0502020204030204" pitchFamily="34" charset="0"/>
                          <a:ea typeface="Calibri" panose="020F0502020204030204" pitchFamily="34" charset="0"/>
                          <a:cs typeface="Times New Roman" panose="02020603050405020304" pitchFamily="18" charset="0"/>
                        </a:rPr>
                        <a:t>eller bedre mulighet for praksis i utdannelsen - 47</a:t>
                      </a: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2) Mer </a:t>
                      </a:r>
                      <a:r>
                        <a:rPr lang="nb-NO" sz="1100" dirty="0">
                          <a:effectLst/>
                          <a:latin typeface="Calibri" panose="020F0502020204030204" pitchFamily="34" charset="0"/>
                          <a:ea typeface="Calibri" panose="020F0502020204030204" pitchFamily="34" charset="0"/>
                          <a:cs typeface="Times New Roman" panose="02020603050405020304" pitchFamily="18" charset="0"/>
                        </a:rPr>
                        <a:t>eller bedre mulighet for praksis i utdannelsen - 33</a:t>
                      </a: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2) Bedre </a:t>
                      </a:r>
                      <a:r>
                        <a:rPr lang="nb-NO" sz="1100" dirty="0">
                          <a:effectLst/>
                          <a:latin typeface="Calibri" panose="020F0502020204030204" pitchFamily="34" charset="0"/>
                          <a:ea typeface="Calibri" panose="020F0502020204030204" pitchFamily="34" charset="0"/>
                          <a:cs typeface="Times New Roman" panose="02020603050405020304" pitchFamily="18" charset="0"/>
                        </a:rPr>
                        <a:t>veiledning om mulighetene i arbeidsmarkedet – 26</a:t>
                      </a: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962127244"/>
                  </a:ext>
                </a:extLst>
              </a:tr>
              <a:tr h="353170">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3) Mer </a:t>
                      </a:r>
                      <a:r>
                        <a:rPr lang="nb-NO" sz="1100" dirty="0">
                          <a:effectLst/>
                          <a:latin typeface="Calibri" panose="020F0502020204030204" pitchFamily="34" charset="0"/>
                          <a:ea typeface="Calibri" panose="020F0502020204030204" pitchFamily="34" charset="0"/>
                          <a:cs typeface="Times New Roman" panose="02020603050405020304" pitchFamily="18" charset="0"/>
                        </a:rPr>
                        <a:t>arbeidslivsrettet undervisning – 31%</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b-NO" sz="1100" dirty="0">
                          <a:effectLst/>
                          <a:latin typeface="Calibri" panose="020F0502020204030204" pitchFamily="34" charset="0"/>
                          <a:ea typeface="Calibri" panose="020F0502020204030204" pitchFamily="34" charset="0"/>
                          <a:cs typeface="Times New Roman" panose="02020603050405020304" pitchFamily="18" charset="0"/>
                        </a:rPr>
                        <a:t> </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3) Flere </a:t>
                      </a:r>
                      <a:r>
                        <a:rPr lang="nb-NO" sz="1100" dirty="0">
                          <a:effectLst/>
                          <a:latin typeface="Calibri" panose="020F0502020204030204" pitchFamily="34" charset="0"/>
                          <a:ea typeface="Calibri" panose="020F0502020204030204" pitchFamily="34" charset="0"/>
                          <a:cs typeface="Times New Roman" panose="02020603050405020304" pitchFamily="18" charset="0"/>
                        </a:rPr>
                        <a:t>valgfag som retter seg direkte mot arbeidslivet – 25</a:t>
                      </a: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3) Mer </a:t>
                      </a:r>
                      <a:r>
                        <a:rPr lang="nb-NO" sz="1100" dirty="0">
                          <a:effectLst/>
                          <a:latin typeface="Calibri" panose="020F0502020204030204" pitchFamily="34" charset="0"/>
                          <a:ea typeface="Calibri" panose="020F0502020204030204" pitchFamily="34" charset="0"/>
                          <a:cs typeface="Times New Roman" panose="02020603050405020304" pitchFamily="18" charset="0"/>
                        </a:rPr>
                        <a:t>kontakt med vitenskapelige ansatte – 17</a:t>
                      </a: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9A99"/>
                    </a:solidFill>
                  </a:tcPr>
                </a:tc>
                <a:extLst>
                  <a:ext uri="{0D108BD9-81ED-4DB2-BD59-A6C34878D82A}">
                    <a16:rowId xmlns:a16="http://schemas.microsoft.com/office/drawing/2014/main" val="840040196"/>
                  </a:ext>
                </a:extLst>
              </a:tr>
              <a:tr h="390669">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4) Flere </a:t>
                      </a:r>
                      <a:r>
                        <a:rPr lang="nb-NO" sz="1100" dirty="0">
                          <a:effectLst/>
                          <a:latin typeface="Calibri" panose="020F0502020204030204" pitchFamily="34" charset="0"/>
                          <a:ea typeface="Calibri" panose="020F0502020204030204" pitchFamily="34" charset="0"/>
                          <a:cs typeface="Times New Roman" panose="02020603050405020304" pitchFamily="18" charset="0"/>
                        </a:rPr>
                        <a:t>valgfag som retter seg direkte mot arbeidslivet </a:t>
                      </a: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 24%</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4) Mer </a:t>
                      </a:r>
                      <a:r>
                        <a:rPr lang="nb-NO" sz="1100" dirty="0">
                          <a:effectLst/>
                          <a:latin typeface="Calibri" panose="020F0502020204030204" pitchFamily="34" charset="0"/>
                          <a:ea typeface="Calibri" panose="020F0502020204030204" pitchFamily="34" charset="0"/>
                          <a:cs typeface="Times New Roman" panose="02020603050405020304" pitchFamily="18" charset="0"/>
                        </a:rPr>
                        <a:t>arbeidslivsrettet undervisning </a:t>
                      </a: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 23%</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4) Mer </a:t>
                      </a:r>
                      <a:r>
                        <a:rPr lang="nb-NO" sz="1100" dirty="0">
                          <a:effectLst/>
                          <a:latin typeface="Calibri" panose="020F0502020204030204" pitchFamily="34" charset="0"/>
                          <a:ea typeface="Calibri" panose="020F0502020204030204" pitchFamily="34" charset="0"/>
                          <a:cs typeface="Times New Roman" panose="02020603050405020304" pitchFamily="18" charset="0"/>
                        </a:rPr>
                        <a:t>eller bedre mulighet for praksis i utdannelsen – 16</a:t>
                      </a: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4202123027"/>
                  </a:ext>
                </a:extLst>
              </a:tr>
              <a:tr h="406400">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5) Bedre </a:t>
                      </a:r>
                      <a:r>
                        <a:rPr lang="nb-NO" sz="1100" dirty="0">
                          <a:effectLst/>
                          <a:latin typeface="Calibri" panose="020F0502020204030204" pitchFamily="34" charset="0"/>
                          <a:ea typeface="Calibri" panose="020F0502020204030204" pitchFamily="34" charset="0"/>
                          <a:cs typeface="Times New Roman" panose="02020603050405020304" pitchFamily="18" charset="0"/>
                        </a:rPr>
                        <a:t>veiledning om mulighetene i arbeidsmarkedet – 19%</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5) Bedre </a:t>
                      </a:r>
                      <a:r>
                        <a:rPr lang="nb-NO" sz="1100" dirty="0">
                          <a:effectLst/>
                          <a:latin typeface="Calibri" panose="020F0502020204030204" pitchFamily="34" charset="0"/>
                          <a:ea typeface="Calibri" panose="020F0502020204030204" pitchFamily="34" charset="0"/>
                          <a:cs typeface="Times New Roman" panose="02020603050405020304" pitchFamily="18" charset="0"/>
                        </a:rPr>
                        <a:t>veiledning om mulighetene i arbeidsmarkedet – 20%</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lvl="0" indent="0">
                        <a:lnSpc>
                          <a:spcPct val="107000"/>
                        </a:lnSpc>
                        <a:spcAft>
                          <a:spcPts val="0"/>
                        </a:spcAft>
                        <a:buFont typeface="+mj-lt"/>
                        <a:buNone/>
                      </a:pPr>
                      <a:r>
                        <a:rPr lang="nb-NO" sz="1100" dirty="0" smtClean="0">
                          <a:effectLst/>
                          <a:latin typeface="Calibri" panose="020F0502020204030204" pitchFamily="34" charset="0"/>
                          <a:ea typeface="Calibri" panose="020F0502020204030204" pitchFamily="34" charset="0"/>
                          <a:cs typeface="Times New Roman" panose="02020603050405020304" pitchFamily="18" charset="0"/>
                        </a:rPr>
                        <a:t>5) Flere </a:t>
                      </a:r>
                      <a:r>
                        <a:rPr lang="nb-NO" sz="1100" dirty="0">
                          <a:effectLst/>
                          <a:latin typeface="Calibri" panose="020F0502020204030204" pitchFamily="34" charset="0"/>
                          <a:ea typeface="Calibri" panose="020F0502020204030204" pitchFamily="34" charset="0"/>
                          <a:cs typeface="Times New Roman" panose="02020603050405020304" pitchFamily="18" charset="0"/>
                        </a:rPr>
                        <a:t>gjesteundervisere fra arbeidslivet – 15%</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ACEC"/>
                    </a:solidFill>
                  </a:tcPr>
                </a:tc>
                <a:extLst>
                  <a:ext uri="{0D108BD9-81ED-4DB2-BD59-A6C34878D82A}">
                    <a16:rowId xmlns:a16="http://schemas.microsoft.com/office/drawing/2014/main" val="2645188843"/>
                  </a:ext>
                </a:extLst>
              </a:tr>
            </a:tbl>
          </a:graphicData>
        </a:graphic>
      </p:graphicFrame>
      <p:sp>
        <p:nvSpPr>
          <p:cNvPr id="4" name="TextBox 3"/>
          <p:cNvSpPr txBox="1"/>
          <p:nvPr/>
        </p:nvSpPr>
        <p:spPr>
          <a:xfrm>
            <a:off x="6828639" y="3736511"/>
            <a:ext cx="1985162" cy="1061829"/>
          </a:xfrm>
          <a:prstGeom prst="rect">
            <a:avLst/>
          </a:prstGeom>
          <a:solidFill>
            <a:schemeClr val="accent2">
              <a:lumMod val="20000"/>
              <a:lumOff val="80000"/>
            </a:schemeClr>
          </a:solidFill>
        </p:spPr>
        <p:txBody>
          <a:bodyPr wrap="square" rtlCol="0">
            <a:spAutoFit/>
          </a:bodyPr>
          <a:lstStyle/>
          <a:p>
            <a:r>
              <a:rPr lang="nb-NO" sz="1050" dirty="0" smtClean="0"/>
              <a:t>NB! Kandidatundersøkelsen på UiO-nivå viser at en </a:t>
            </a:r>
            <a:r>
              <a:rPr lang="nb-NO" sz="1050" dirty="0"/>
              <a:t>større andel av de arbeidssøkende har ikke hatt </a:t>
            </a:r>
            <a:r>
              <a:rPr lang="nb-NO" sz="1050" dirty="0" smtClean="0"/>
              <a:t>studierelatert kontakt </a:t>
            </a:r>
            <a:r>
              <a:rPr lang="nb-NO" sz="1050" dirty="0"/>
              <a:t>med </a:t>
            </a:r>
            <a:r>
              <a:rPr lang="nb-NO" sz="1050" dirty="0" smtClean="0"/>
              <a:t>arbeidslivet. Det viser viktigheten av praksis! </a:t>
            </a:r>
            <a:endParaRPr lang="nb-NO" sz="1200" dirty="0"/>
          </a:p>
        </p:txBody>
      </p:sp>
    </p:spTree>
    <p:extLst>
      <p:ext uri="{BB962C8B-B14F-4D97-AF65-F5344CB8AC3E}">
        <p14:creationId xmlns:p14="http://schemas.microsoft.com/office/powerpoint/2010/main" val="2139378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1800" dirty="0" smtClean="0"/>
              <a:t>Hvordan vi jobber med: Kontakt med arbeidslivet gjennom studiene</a:t>
            </a:r>
            <a:endParaRPr lang="nb-NO" sz="1800" dirty="0"/>
          </a:p>
        </p:txBody>
      </p:sp>
      <p:sp>
        <p:nvSpPr>
          <p:cNvPr id="3" name="Content Placeholder 2"/>
          <p:cNvSpPr>
            <a:spLocks noGrp="1"/>
          </p:cNvSpPr>
          <p:nvPr>
            <p:ph idx="1"/>
          </p:nvPr>
        </p:nvSpPr>
        <p:spPr>
          <a:xfrm>
            <a:off x="576071" y="1440181"/>
            <a:ext cx="8242107" cy="3060383"/>
          </a:xfrm>
        </p:spPr>
        <p:txBody>
          <a:bodyPr>
            <a:normAutofit/>
          </a:bodyPr>
          <a:lstStyle/>
          <a:p>
            <a:pPr marL="0" indent="0" algn="ctr">
              <a:buNone/>
            </a:pPr>
            <a:r>
              <a:rPr lang="nb-NO" sz="1200" b="1" dirty="0" smtClean="0"/>
              <a:t>Fokus </a:t>
            </a:r>
            <a:r>
              <a:rPr lang="nb-NO" sz="1200" b="1" dirty="0"/>
              <a:t>på innovasjon og samfunnskontakt på </a:t>
            </a:r>
            <a:r>
              <a:rPr lang="nb-NO" sz="1200" b="1" dirty="0" smtClean="0"/>
              <a:t>fakultetet</a:t>
            </a:r>
          </a:p>
          <a:p>
            <a:pPr marL="0" indent="0" algn="ctr">
              <a:buNone/>
            </a:pPr>
            <a:r>
              <a:rPr lang="nb-NO" sz="1200" dirty="0" smtClean="0"/>
              <a:t>Det </a:t>
            </a:r>
            <a:r>
              <a:rPr lang="nb-NO" sz="1200" dirty="0"/>
              <a:t>er et generelt mål for MN å utvide samarbeidet med næringslivet. </a:t>
            </a:r>
            <a:endParaRPr lang="nb-NO" sz="1200" dirty="0" smtClean="0"/>
          </a:p>
          <a:p>
            <a:pPr marL="0" indent="0" algn="ctr">
              <a:buNone/>
            </a:pPr>
            <a:r>
              <a:rPr lang="nb-NO" sz="1200" dirty="0" smtClean="0"/>
              <a:t>I </a:t>
            </a:r>
            <a:r>
              <a:rPr lang="nb-NO" sz="1200" dirty="0"/>
              <a:t>vår nye strategi fra 2019 står det følgende: </a:t>
            </a:r>
            <a:endParaRPr lang="nb-NO" sz="1200" dirty="0" smtClean="0"/>
          </a:p>
          <a:p>
            <a:endParaRPr lang="nb-NO" dirty="0" smtClean="0"/>
          </a:p>
          <a:p>
            <a:pPr marL="0" indent="0" algn="ctr">
              <a:buNone/>
            </a:pPr>
            <a:r>
              <a:rPr lang="nb-NO" i="1" dirty="0" smtClean="0"/>
              <a:t>«</a:t>
            </a:r>
            <a:r>
              <a:rPr lang="nb-NO" i="1" dirty="0"/>
              <a:t>Våre fagmiljøer skal være de fremste samarbeidspartnerne for næringsliv og enheter i offentlig sektor». </a:t>
            </a:r>
            <a:endParaRPr lang="nb-NO" i="1" dirty="0" smtClean="0"/>
          </a:p>
          <a:p>
            <a:pPr marL="0" indent="0" algn="ctr">
              <a:buNone/>
            </a:pPr>
            <a:r>
              <a:rPr lang="nb-NO" i="1" dirty="0" smtClean="0"/>
              <a:t>«</a:t>
            </a:r>
            <a:r>
              <a:rPr lang="nb-NO" i="1" dirty="0"/>
              <a:t>V</a:t>
            </a:r>
            <a:r>
              <a:rPr lang="nb-NO" i="1" dirty="0" smtClean="0"/>
              <a:t>årt </a:t>
            </a:r>
            <a:r>
              <a:rPr lang="nb-NO" i="1" dirty="0"/>
              <a:t>viktigste bidrag til innovasjon og samfunnsutvikling er utdanning av gode kandidater som går ut i jobber i næringslivet og offentlig sektor, og som deltar aktivt i samfunnsdebatten. </a:t>
            </a:r>
            <a:r>
              <a:rPr lang="nb-NO" i="1" dirty="0" smtClean="0"/>
              <a:t>(…)»</a:t>
            </a:r>
            <a:endParaRPr lang="nb-NO" i="1" dirty="0"/>
          </a:p>
        </p:txBody>
      </p:sp>
    </p:spTree>
    <p:extLst>
      <p:ext uri="{BB962C8B-B14F-4D97-AF65-F5344CB8AC3E}">
        <p14:creationId xmlns:p14="http://schemas.microsoft.com/office/powerpoint/2010/main" val="1058475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Deltakelse i et </a:t>
            </a:r>
            <a:r>
              <a:rPr lang="nb-NO" dirty="0" smtClean="0"/>
              <a:t>forskningsnettverk</a:t>
            </a:r>
            <a:endParaRPr lang="nb-NO" dirty="0"/>
          </a:p>
        </p:txBody>
      </p:sp>
      <p:sp>
        <p:nvSpPr>
          <p:cNvPr id="5" name="TextBox 4"/>
          <p:cNvSpPr txBox="1"/>
          <p:nvPr/>
        </p:nvSpPr>
        <p:spPr>
          <a:xfrm>
            <a:off x="1165814" y="818733"/>
            <a:ext cx="6743218" cy="692497"/>
          </a:xfrm>
          <a:prstGeom prst="rect">
            <a:avLst/>
          </a:prstGeom>
          <a:noFill/>
        </p:spPr>
        <p:txBody>
          <a:bodyPr wrap="square" rtlCol="0">
            <a:spAutoFit/>
          </a:bodyPr>
          <a:lstStyle/>
          <a:p>
            <a:pPr algn="ctr"/>
            <a:r>
              <a:rPr lang="nb-NO" sz="1200" dirty="0" smtClean="0"/>
              <a:t>Kandidatundersøkelsen viser at de kandidatene som kommer raskest ut i jobb er kandidater som </a:t>
            </a:r>
            <a:r>
              <a:rPr lang="nb-NO" sz="1200" b="1" dirty="0" smtClean="0"/>
              <a:t>har</a:t>
            </a:r>
            <a:r>
              <a:rPr lang="nb-NO" sz="1200" dirty="0" smtClean="0"/>
              <a:t> </a:t>
            </a:r>
            <a:r>
              <a:rPr lang="nb-NO" sz="1200" b="1" dirty="0" smtClean="0"/>
              <a:t>deltatt </a:t>
            </a:r>
            <a:r>
              <a:rPr lang="nb-NO" sz="1200" b="1" dirty="0"/>
              <a:t>i et forskningsnettverk</a:t>
            </a:r>
          </a:p>
          <a:p>
            <a:endParaRPr lang="nb-NO" dirty="0"/>
          </a:p>
        </p:txBody>
      </p:sp>
      <p:sp>
        <p:nvSpPr>
          <p:cNvPr id="6" name="Rectangle 5"/>
          <p:cNvSpPr/>
          <p:nvPr/>
        </p:nvSpPr>
        <p:spPr>
          <a:xfrm>
            <a:off x="6247416" y="1567600"/>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graphicFrame>
        <p:nvGraphicFramePr>
          <p:cNvPr id="4" name="Table 3"/>
          <p:cNvGraphicFramePr>
            <a:graphicFrameLocks noGrp="1"/>
          </p:cNvGraphicFramePr>
          <p:nvPr>
            <p:extLst>
              <p:ext uri="{D42A27DB-BD31-4B8C-83A1-F6EECF244321}">
                <p14:modId xmlns:p14="http://schemas.microsoft.com/office/powerpoint/2010/main" val="1820097549"/>
              </p:ext>
            </p:extLst>
          </p:nvPr>
        </p:nvGraphicFramePr>
        <p:xfrm>
          <a:off x="576072" y="1969956"/>
          <a:ext cx="7627831" cy="1198491"/>
        </p:xfrm>
        <a:graphic>
          <a:graphicData uri="http://schemas.openxmlformats.org/drawingml/2006/table">
            <a:tbl>
              <a:tblPr firstRow="1" firstCol="1" bandRow="1">
                <a:tableStyleId>{5C22544A-7EE6-4342-B048-85BDC9FD1C3A}</a:tableStyleId>
              </a:tblPr>
              <a:tblGrid>
                <a:gridCol w="1688956">
                  <a:extLst>
                    <a:ext uri="{9D8B030D-6E8A-4147-A177-3AD203B41FA5}">
                      <a16:colId xmlns:a16="http://schemas.microsoft.com/office/drawing/2014/main" val="558900923"/>
                    </a:ext>
                  </a:extLst>
                </a:gridCol>
                <a:gridCol w="1191236">
                  <a:extLst>
                    <a:ext uri="{9D8B030D-6E8A-4147-A177-3AD203B41FA5}">
                      <a16:colId xmlns:a16="http://schemas.microsoft.com/office/drawing/2014/main" val="1572057134"/>
                    </a:ext>
                  </a:extLst>
                </a:gridCol>
                <a:gridCol w="1174459">
                  <a:extLst>
                    <a:ext uri="{9D8B030D-6E8A-4147-A177-3AD203B41FA5}">
                      <a16:colId xmlns:a16="http://schemas.microsoft.com/office/drawing/2014/main" val="2433394589"/>
                    </a:ext>
                  </a:extLst>
                </a:gridCol>
                <a:gridCol w="1104361">
                  <a:extLst>
                    <a:ext uri="{9D8B030D-6E8A-4147-A177-3AD203B41FA5}">
                      <a16:colId xmlns:a16="http://schemas.microsoft.com/office/drawing/2014/main" val="2779532538"/>
                    </a:ext>
                  </a:extLst>
                </a:gridCol>
                <a:gridCol w="1292069">
                  <a:extLst>
                    <a:ext uri="{9D8B030D-6E8A-4147-A177-3AD203B41FA5}">
                      <a16:colId xmlns:a16="http://schemas.microsoft.com/office/drawing/2014/main" val="717668595"/>
                    </a:ext>
                  </a:extLst>
                </a:gridCol>
                <a:gridCol w="1176750">
                  <a:extLst>
                    <a:ext uri="{9D8B030D-6E8A-4147-A177-3AD203B41FA5}">
                      <a16:colId xmlns:a16="http://schemas.microsoft.com/office/drawing/2014/main" val="2708523993"/>
                    </a:ext>
                  </a:extLst>
                </a:gridCol>
              </a:tblGrid>
              <a:tr h="239698">
                <a:tc>
                  <a:txBody>
                    <a:bodyPr/>
                    <a:lstStyle/>
                    <a:p>
                      <a:pPr>
                        <a:lnSpc>
                          <a:spcPct val="107000"/>
                        </a:lnSpc>
                        <a:spcAft>
                          <a:spcPts val="0"/>
                        </a:spcAft>
                      </a:pPr>
                      <a:r>
                        <a:rPr lang="nb-NO" sz="1000">
                          <a:effectLst/>
                        </a:rPr>
                        <a:t> MN -fakultetet</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dirty="0">
                          <a:effectLst/>
                        </a:rPr>
                        <a:t>Bachelor</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Master</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Phd</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Hele fakultetet</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UiO</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61096578"/>
                  </a:ext>
                </a:extLst>
              </a:tr>
              <a:tr h="239698">
                <a:tc>
                  <a:txBody>
                    <a:bodyPr/>
                    <a:lstStyle/>
                    <a:p>
                      <a:pPr>
                        <a:lnSpc>
                          <a:spcPct val="107000"/>
                        </a:lnSpc>
                        <a:spcAft>
                          <a:spcPts val="0"/>
                        </a:spcAft>
                      </a:pPr>
                      <a:r>
                        <a:rPr lang="nb-NO" sz="1000" dirty="0">
                          <a:effectLst/>
                        </a:rPr>
                        <a:t>Ja</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6%</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39%</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75%</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37%</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26%</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22187646"/>
                  </a:ext>
                </a:extLst>
              </a:tr>
              <a:tr h="239698">
                <a:tc>
                  <a:txBody>
                    <a:bodyPr/>
                    <a:lstStyle/>
                    <a:p>
                      <a:pPr>
                        <a:lnSpc>
                          <a:spcPct val="107000"/>
                        </a:lnSpc>
                        <a:spcAft>
                          <a:spcPts val="0"/>
                        </a:spcAft>
                      </a:pPr>
                      <a:r>
                        <a:rPr lang="nb-NO" sz="1000">
                          <a:effectLst/>
                        </a:rPr>
                        <a:t>Nei</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81%</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53%</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dirty="0">
                          <a:effectLst/>
                        </a:rPr>
                        <a:t>22%</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55%</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62%</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84145228"/>
                  </a:ext>
                </a:extLst>
              </a:tr>
              <a:tr h="479397">
                <a:tc>
                  <a:txBody>
                    <a:bodyPr/>
                    <a:lstStyle/>
                    <a:p>
                      <a:pPr>
                        <a:lnSpc>
                          <a:spcPct val="107000"/>
                        </a:lnSpc>
                        <a:spcAft>
                          <a:spcPts val="0"/>
                        </a:spcAft>
                      </a:pPr>
                      <a:r>
                        <a:rPr lang="nb-NO" sz="1000">
                          <a:effectLst/>
                        </a:rPr>
                        <a:t>Ikke aktuelt/ikke et tilbud</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13%</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8%</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3%</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8%</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dirty="0">
                          <a:effectLst/>
                        </a:rPr>
                        <a:t>11%</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71714721"/>
                  </a:ext>
                </a:extLst>
              </a:tr>
            </a:tbl>
          </a:graphicData>
        </a:graphic>
      </p:graphicFrame>
      <p:sp>
        <p:nvSpPr>
          <p:cNvPr id="9" name="Rectangle 8"/>
          <p:cNvSpPr/>
          <p:nvPr/>
        </p:nvSpPr>
        <p:spPr>
          <a:xfrm>
            <a:off x="470845" y="1535583"/>
            <a:ext cx="7922703" cy="322845"/>
          </a:xfrm>
          <a:prstGeom prst="rect">
            <a:avLst/>
          </a:prstGeom>
        </p:spPr>
        <p:txBody>
          <a:bodyPr wrap="square">
            <a:spAutoFit/>
          </a:bodyPr>
          <a:lstStyle/>
          <a:p>
            <a:pPr>
              <a:lnSpc>
                <a:spcPct val="107000"/>
              </a:lnSpc>
              <a:spcAft>
                <a:spcPts val="800"/>
              </a:spcAft>
            </a:pPr>
            <a:r>
              <a:rPr lang="nb-NO" sz="1400" b="1" dirty="0">
                <a:latin typeface="Calibri" panose="020F0502020204030204" pitchFamily="34" charset="0"/>
                <a:ea typeface="Calibri" panose="020F0502020204030204" pitchFamily="34" charset="0"/>
                <a:cs typeface="Times New Roman" panose="02020603050405020304" pitchFamily="18" charset="0"/>
              </a:rPr>
              <a:t> «Var du underveis i studiene del av et forskningsnettverk eller deltok du i større forskningsprosjekter?»</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p:cNvSpPr txBox="1"/>
          <p:nvPr/>
        </p:nvSpPr>
        <p:spPr>
          <a:xfrm>
            <a:off x="576072" y="3339910"/>
            <a:ext cx="7712251" cy="261610"/>
          </a:xfrm>
          <a:prstGeom prst="rect">
            <a:avLst/>
          </a:prstGeom>
          <a:noFill/>
        </p:spPr>
        <p:txBody>
          <a:bodyPr wrap="square" rtlCol="0">
            <a:spAutoFit/>
          </a:bodyPr>
          <a:lstStyle/>
          <a:p>
            <a:pPr marL="171450" lvl="0" indent="-171450">
              <a:buFont typeface="Arial" panose="020B0604020202020204" pitchFamily="34" charset="0"/>
              <a:buChar char="•"/>
            </a:pPr>
            <a:r>
              <a:rPr lang="nb-NO" sz="1100" dirty="0"/>
              <a:t>Vi ligger en del høyere enn UiO-snittet når det gjelder deltakelse i forskningsnettverk</a:t>
            </a:r>
            <a:r>
              <a:rPr lang="nb-NO" sz="1100" dirty="0" smtClean="0"/>
              <a:t>.</a:t>
            </a:r>
            <a:endParaRPr lang="nb-NO" dirty="0"/>
          </a:p>
        </p:txBody>
      </p:sp>
    </p:spTree>
    <p:extLst>
      <p:ext uri="{BB962C8B-B14F-4D97-AF65-F5344CB8AC3E}">
        <p14:creationId xmlns:p14="http://schemas.microsoft.com/office/powerpoint/2010/main" val="16771187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Deltakelse i et forskningsnettverk</a:t>
            </a:r>
          </a:p>
        </p:txBody>
      </p:sp>
      <p:sp>
        <p:nvSpPr>
          <p:cNvPr id="3" name="Content Placeholder 2"/>
          <p:cNvSpPr>
            <a:spLocks noGrp="1"/>
          </p:cNvSpPr>
          <p:nvPr>
            <p:ph idx="1"/>
          </p:nvPr>
        </p:nvSpPr>
        <p:spPr>
          <a:xfrm>
            <a:off x="576072" y="1000927"/>
            <a:ext cx="8123311" cy="4144161"/>
          </a:xfrm>
        </p:spPr>
        <p:txBody>
          <a:bodyPr>
            <a:noAutofit/>
          </a:bodyPr>
          <a:lstStyle/>
          <a:p>
            <a:pPr marL="0" indent="0">
              <a:lnSpc>
                <a:spcPct val="120000"/>
              </a:lnSpc>
              <a:buNone/>
            </a:pPr>
            <a:r>
              <a:rPr lang="nb-NO" sz="1000" b="1" dirty="0"/>
              <a:t>Hvordan vi jobber med forskningsnettverk på MN </a:t>
            </a:r>
            <a:endParaRPr lang="nb-NO" sz="1000" b="1" dirty="0" smtClean="0"/>
          </a:p>
          <a:p>
            <a:pPr indent="-171450">
              <a:lnSpc>
                <a:spcPct val="120000"/>
              </a:lnSpc>
            </a:pPr>
            <a:r>
              <a:rPr lang="nb-NO" sz="1000" dirty="0"/>
              <a:t>G</a:t>
            </a:r>
            <a:r>
              <a:rPr lang="nb-NO" sz="1000" dirty="0" smtClean="0"/>
              <a:t>enerelt </a:t>
            </a:r>
            <a:r>
              <a:rPr lang="nb-NO" sz="1000" dirty="0"/>
              <a:t>et fokus på forskningsnettverk og samarbeid med studentene på fakultetet, spesielt på master og selvsagt </a:t>
            </a:r>
            <a:r>
              <a:rPr lang="nb-NO" sz="1000" dirty="0" err="1"/>
              <a:t>ph.d</a:t>
            </a:r>
            <a:r>
              <a:rPr lang="nb-NO" sz="1000" dirty="0"/>
              <a:t>, som ofte er ansatt på et forskningsprosjekt. </a:t>
            </a:r>
          </a:p>
          <a:p>
            <a:pPr lvl="0">
              <a:lnSpc>
                <a:spcPct val="120000"/>
              </a:lnSpc>
            </a:pPr>
            <a:r>
              <a:rPr lang="nb-NO" sz="1000" dirty="0"/>
              <a:t>F</a:t>
            </a:r>
            <a:r>
              <a:rPr lang="nb-NO" sz="1000" dirty="0" smtClean="0"/>
              <a:t>orskjell </a:t>
            </a:r>
            <a:r>
              <a:rPr lang="nb-NO" sz="1000" dirty="0"/>
              <a:t>på de ulike </a:t>
            </a:r>
            <a:r>
              <a:rPr lang="nb-NO" sz="1000" dirty="0" smtClean="0"/>
              <a:t>studiene: F.eks. er </a:t>
            </a:r>
            <a:r>
              <a:rPr lang="nb-NO" sz="1000" dirty="0"/>
              <a:t>forskningen mer individualisert på matematikk, mens på fysikk er det mer fokus på forskningsgrupper og det å jobbe i fellesskap. </a:t>
            </a:r>
          </a:p>
          <a:p>
            <a:pPr lvl="0">
              <a:lnSpc>
                <a:spcPct val="120000"/>
              </a:lnSpc>
            </a:pPr>
            <a:r>
              <a:rPr lang="nb-NO" sz="1000" dirty="0" smtClean="0"/>
              <a:t>Ved </a:t>
            </a:r>
            <a:r>
              <a:rPr lang="nb-NO" sz="1000" dirty="0"/>
              <a:t>større </a:t>
            </a:r>
            <a:r>
              <a:rPr lang="nb-NO" sz="1000" dirty="0" smtClean="0"/>
              <a:t>masteroppgaver, er </a:t>
            </a:r>
            <a:r>
              <a:rPr lang="nb-NO" sz="1000" dirty="0"/>
              <a:t>ofte oppgaven gitt som en del av et forskningsprosjekt. Da blir studentene del av et nettverk og kan bli invitert til seminarer og konferanser. Dette medfører ofte samarbeid med stipendiater og post </a:t>
            </a:r>
            <a:r>
              <a:rPr lang="nb-NO" sz="1000" dirty="0" err="1"/>
              <a:t>doc`er</a:t>
            </a:r>
            <a:r>
              <a:rPr lang="nb-NO" sz="1000" dirty="0"/>
              <a:t> på samme forskningsgruppe eller prosjekt.</a:t>
            </a:r>
          </a:p>
          <a:p>
            <a:pPr marL="0" indent="0">
              <a:lnSpc>
                <a:spcPct val="120000"/>
              </a:lnSpc>
              <a:buNone/>
            </a:pPr>
            <a:r>
              <a:rPr lang="nb-NO" sz="1000" b="1" dirty="0" smtClean="0"/>
              <a:t>På bachelornivå</a:t>
            </a:r>
            <a:endParaRPr lang="nb-NO" sz="1000" dirty="0"/>
          </a:p>
          <a:p>
            <a:pPr lvl="0">
              <a:lnSpc>
                <a:spcPct val="120000"/>
              </a:lnSpc>
            </a:pPr>
            <a:r>
              <a:rPr lang="nb-NO" sz="1000" dirty="0"/>
              <a:t>Bachelorstudenter kan delta i studentforskningsprosjekter finansiert gjennom for eksempel Thon-stiftelsen. MN har søkt og fått tilslag på minst 3 søknader med studentaktiv forskning de siste årene. </a:t>
            </a:r>
          </a:p>
          <a:p>
            <a:pPr lvl="0">
              <a:lnSpc>
                <a:spcPct val="120000"/>
              </a:lnSpc>
            </a:pPr>
            <a:r>
              <a:rPr lang="nb-NO" sz="1000" dirty="0"/>
              <a:t>På fysikk er Grand Challenge et ekstra tilbud til bachelorstudentene der de får egne forskningsprosjekter. </a:t>
            </a:r>
          </a:p>
          <a:p>
            <a:pPr marL="0" indent="0">
              <a:lnSpc>
                <a:spcPct val="120000"/>
              </a:lnSpc>
              <a:buNone/>
            </a:pPr>
            <a:r>
              <a:rPr lang="nb-NO" sz="1000" b="1" dirty="0" smtClean="0"/>
              <a:t>Kontakt </a:t>
            </a:r>
            <a:r>
              <a:rPr lang="nb-NO" sz="1000" b="1" dirty="0"/>
              <a:t>med vitenskapelige</a:t>
            </a:r>
            <a:endParaRPr lang="nb-NO" sz="1000" dirty="0"/>
          </a:p>
          <a:p>
            <a:pPr>
              <a:lnSpc>
                <a:spcPct val="120000"/>
              </a:lnSpc>
            </a:pPr>
            <a:r>
              <a:rPr lang="nb-NO" sz="1000" dirty="0"/>
              <a:t>Flere ønsker også tettere kontakt mellom ansatte og studenter. På geofag sitter bachelorstudentene langt unna instituttet, som skaper en fysisk utfordring. Ett av tiltakene har vært et miniprosjekt hvor målet var å få bachelorstudentene kjent med de vitenskapelige ansatte allerede første høsten, og gjennom det skape tilhørighet og trygghet på instituttet</a:t>
            </a:r>
            <a:r>
              <a:rPr lang="nb-NO" sz="1000" dirty="0" smtClean="0"/>
              <a:t>.</a:t>
            </a:r>
            <a:endParaRPr lang="nb-NO" sz="800" dirty="0"/>
          </a:p>
        </p:txBody>
      </p:sp>
    </p:spTree>
    <p:extLst>
      <p:ext uri="{BB962C8B-B14F-4D97-AF65-F5344CB8AC3E}">
        <p14:creationId xmlns:p14="http://schemas.microsoft.com/office/powerpoint/2010/main" val="35250334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Jobbsøking</a:t>
            </a:r>
            <a:endParaRPr lang="nb-NO" dirty="0"/>
          </a:p>
        </p:txBody>
      </p:sp>
      <p:sp>
        <p:nvSpPr>
          <p:cNvPr id="5" name="TextBox 4"/>
          <p:cNvSpPr txBox="1"/>
          <p:nvPr/>
        </p:nvSpPr>
        <p:spPr>
          <a:xfrm>
            <a:off x="1165814" y="816168"/>
            <a:ext cx="6743218" cy="692497"/>
          </a:xfrm>
          <a:prstGeom prst="rect">
            <a:avLst/>
          </a:prstGeom>
          <a:noFill/>
        </p:spPr>
        <p:txBody>
          <a:bodyPr wrap="square" rtlCol="0">
            <a:spAutoFit/>
          </a:bodyPr>
          <a:lstStyle/>
          <a:p>
            <a:pPr algn="ctr"/>
            <a:r>
              <a:rPr lang="nb-NO" sz="1200" dirty="0"/>
              <a:t>Kandidatundersøkelsen viser at de kandidatene som kommer raskest ut i jobb er kandidater </a:t>
            </a:r>
            <a:r>
              <a:rPr lang="nb-NO" sz="1200" dirty="0" smtClean="0"/>
              <a:t>som </a:t>
            </a:r>
            <a:r>
              <a:rPr lang="nb-NO" sz="1200" b="1" dirty="0"/>
              <a:t>har startet jobbsøk før endt utdanning</a:t>
            </a:r>
          </a:p>
          <a:p>
            <a:endParaRPr lang="nb-NO" dirty="0"/>
          </a:p>
        </p:txBody>
      </p:sp>
      <p:pic>
        <p:nvPicPr>
          <p:cNvPr id="3" name="Picture 2"/>
          <p:cNvPicPr>
            <a:picLocks noChangeAspect="1"/>
          </p:cNvPicPr>
          <p:nvPr/>
        </p:nvPicPr>
        <p:blipFill rotWithShape="1">
          <a:blip r:embed="rId3"/>
          <a:srcRect t="3362" b="7766"/>
          <a:stretch/>
        </p:blipFill>
        <p:spPr>
          <a:xfrm>
            <a:off x="729254" y="1316281"/>
            <a:ext cx="7955977" cy="2390139"/>
          </a:xfrm>
          <a:prstGeom prst="rect">
            <a:avLst/>
          </a:prstGeom>
        </p:spPr>
      </p:pic>
      <p:sp>
        <p:nvSpPr>
          <p:cNvPr id="6" name="Rectangle 5"/>
          <p:cNvSpPr/>
          <p:nvPr/>
        </p:nvSpPr>
        <p:spPr>
          <a:xfrm>
            <a:off x="6272583" y="1332641"/>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sp>
        <p:nvSpPr>
          <p:cNvPr id="4" name="TextBox 3"/>
          <p:cNvSpPr txBox="1"/>
          <p:nvPr/>
        </p:nvSpPr>
        <p:spPr>
          <a:xfrm>
            <a:off x="576072" y="3807395"/>
            <a:ext cx="8237728" cy="461665"/>
          </a:xfrm>
          <a:prstGeom prst="rect">
            <a:avLst/>
          </a:prstGeom>
          <a:noFill/>
        </p:spPr>
        <p:txBody>
          <a:bodyPr wrap="square" rtlCol="0">
            <a:spAutoFit/>
          </a:bodyPr>
          <a:lstStyle/>
          <a:p>
            <a:pPr marL="285750" indent="-285750">
              <a:buFont typeface="Arial" panose="020B0604020202020204" pitchFamily="34" charset="0"/>
              <a:buChar char="•"/>
            </a:pPr>
            <a:r>
              <a:rPr lang="nb-NO" sz="1200" dirty="0" smtClean="0"/>
              <a:t>Generelt på UiO, er det 44% som svarer de startet å søke jobb etter avsluttet utdanning eller rundt tidspunktet for avsluttet utdanning. </a:t>
            </a:r>
            <a:r>
              <a:rPr lang="nb-NO" sz="1200" dirty="0"/>
              <a:t>P</a:t>
            </a:r>
            <a:r>
              <a:rPr lang="nb-NO" sz="1200" dirty="0" smtClean="0"/>
              <a:t>å MN er denne andelen 31%. </a:t>
            </a:r>
          </a:p>
        </p:txBody>
      </p:sp>
      <p:sp>
        <p:nvSpPr>
          <p:cNvPr id="7" name="TextBox 6"/>
          <p:cNvSpPr txBox="1"/>
          <p:nvPr/>
        </p:nvSpPr>
        <p:spPr>
          <a:xfrm>
            <a:off x="729254" y="4483313"/>
            <a:ext cx="7626181" cy="369332"/>
          </a:xfrm>
          <a:prstGeom prst="rect">
            <a:avLst/>
          </a:prstGeom>
          <a:solidFill>
            <a:schemeClr val="accent2">
              <a:lumMod val="20000"/>
              <a:lumOff val="80000"/>
            </a:schemeClr>
          </a:solidFill>
        </p:spPr>
        <p:txBody>
          <a:bodyPr wrap="square" rtlCol="0">
            <a:spAutoFit/>
          </a:bodyPr>
          <a:lstStyle/>
          <a:p>
            <a:r>
              <a:rPr lang="nb-NO" sz="900" b="1" dirty="0"/>
              <a:t>Antall søknader før jobb: </a:t>
            </a:r>
            <a:r>
              <a:rPr lang="nb-NO" sz="900" dirty="0"/>
              <a:t>Våre kandidater kommer fint ut i jobb. På fakultetsnivå </a:t>
            </a:r>
            <a:r>
              <a:rPr lang="nb-NO" sz="900" dirty="0" smtClean="0"/>
              <a:t>svarer </a:t>
            </a:r>
            <a:r>
              <a:rPr lang="nb-NO" sz="900" dirty="0"/>
              <a:t>58% at de kun søkte 1-5 stilinger før de fikk sin første jobb, og 21% svarer 6-15. Generelt på UiO er det 50% som søker 1-5 stillinger, og </a:t>
            </a:r>
            <a:r>
              <a:rPr lang="nb-NO" sz="900" dirty="0" smtClean="0"/>
              <a:t>22% 6-15. </a:t>
            </a:r>
            <a:endParaRPr lang="nb-NO" sz="900" dirty="0"/>
          </a:p>
        </p:txBody>
      </p:sp>
    </p:spTree>
    <p:extLst>
      <p:ext uri="{BB962C8B-B14F-4D97-AF65-F5344CB8AC3E}">
        <p14:creationId xmlns:p14="http://schemas.microsoft.com/office/powerpoint/2010/main" val="21968051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Evne til å kommunisere egen kompetanse</a:t>
            </a:r>
            <a:endParaRPr lang="nb-NO" dirty="0"/>
          </a:p>
        </p:txBody>
      </p:sp>
      <p:pic>
        <p:nvPicPr>
          <p:cNvPr id="3" name="Picture 2"/>
          <p:cNvPicPr>
            <a:picLocks noChangeAspect="1"/>
          </p:cNvPicPr>
          <p:nvPr/>
        </p:nvPicPr>
        <p:blipFill rotWithShape="1">
          <a:blip r:embed="rId3"/>
          <a:srcRect t="4426" b="8539"/>
          <a:stretch/>
        </p:blipFill>
        <p:spPr>
          <a:xfrm>
            <a:off x="304875" y="1476462"/>
            <a:ext cx="8193900" cy="2466364"/>
          </a:xfrm>
          <a:prstGeom prst="rect">
            <a:avLst/>
          </a:prstGeom>
        </p:spPr>
      </p:pic>
      <p:sp>
        <p:nvSpPr>
          <p:cNvPr id="5" name="TextBox 4"/>
          <p:cNvSpPr txBox="1"/>
          <p:nvPr/>
        </p:nvSpPr>
        <p:spPr>
          <a:xfrm>
            <a:off x="1165814" y="911963"/>
            <a:ext cx="6743218" cy="692497"/>
          </a:xfrm>
          <a:prstGeom prst="rect">
            <a:avLst/>
          </a:prstGeom>
          <a:noFill/>
        </p:spPr>
        <p:txBody>
          <a:bodyPr wrap="square" rtlCol="0">
            <a:spAutoFit/>
          </a:bodyPr>
          <a:lstStyle/>
          <a:p>
            <a:pPr algn="ctr"/>
            <a:r>
              <a:rPr lang="nb-NO" sz="1200" dirty="0"/>
              <a:t>Kandidatundersøkelsen viser at de kandidatene som kommer raskest ut i jobb er kandidater </a:t>
            </a:r>
            <a:r>
              <a:rPr lang="nb-NO" sz="1200" dirty="0" smtClean="0"/>
              <a:t>som </a:t>
            </a:r>
            <a:r>
              <a:rPr lang="nb-NO" sz="1200" b="1" dirty="0"/>
              <a:t>er bedre å kommunisere sin kompetanse </a:t>
            </a:r>
          </a:p>
          <a:p>
            <a:endParaRPr lang="nb-NO" dirty="0"/>
          </a:p>
        </p:txBody>
      </p:sp>
      <p:sp>
        <p:nvSpPr>
          <p:cNvPr id="6" name="TextBox 5"/>
          <p:cNvSpPr txBox="1"/>
          <p:nvPr/>
        </p:nvSpPr>
        <p:spPr>
          <a:xfrm>
            <a:off x="465850" y="4099586"/>
            <a:ext cx="8466328" cy="623248"/>
          </a:xfrm>
          <a:prstGeom prst="rect">
            <a:avLst/>
          </a:prstGeom>
          <a:noFill/>
        </p:spPr>
        <p:txBody>
          <a:bodyPr wrap="square" rtlCol="0">
            <a:spAutoFit/>
          </a:bodyPr>
          <a:lstStyle/>
          <a:p>
            <a:pPr marL="171450" lvl="0" indent="-171450">
              <a:lnSpc>
                <a:spcPct val="150000"/>
              </a:lnSpc>
              <a:buFont typeface="Arial" panose="020B0604020202020204" pitchFamily="34" charset="0"/>
              <a:buChar char="•"/>
            </a:pPr>
            <a:r>
              <a:rPr lang="nb-NO" sz="1200" dirty="0"/>
              <a:t>Kun 35% </a:t>
            </a:r>
            <a:r>
              <a:rPr lang="nb-NO" sz="1200" dirty="0" smtClean="0"/>
              <a:t>svarer </a:t>
            </a:r>
            <a:r>
              <a:rPr lang="nb-NO" sz="1200" dirty="0"/>
              <a:t>at de lærte seg å kommunisere hvordan deres kompetanse kan brukes i arbeidslivet.</a:t>
            </a:r>
          </a:p>
          <a:p>
            <a:pPr marL="171450" lvl="0" indent="-171450">
              <a:lnSpc>
                <a:spcPct val="150000"/>
              </a:lnSpc>
              <a:buFont typeface="Arial" panose="020B0604020202020204" pitchFamily="34" charset="0"/>
              <a:buChar char="•"/>
            </a:pPr>
            <a:r>
              <a:rPr lang="nb-NO" sz="1200" dirty="0"/>
              <a:t>Halvparten er uenig eller helt uenig i at de har lært å formidle sin kompetanse, ferdigheter og personlige egenskaper</a:t>
            </a:r>
            <a:r>
              <a:rPr lang="nb-NO" sz="1200" dirty="0" smtClean="0"/>
              <a:t>.</a:t>
            </a:r>
          </a:p>
        </p:txBody>
      </p:sp>
      <p:sp>
        <p:nvSpPr>
          <p:cNvPr id="7" name="Rectangle 6"/>
          <p:cNvSpPr/>
          <p:nvPr/>
        </p:nvSpPr>
        <p:spPr>
          <a:xfrm>
            <a:off x="6086127" y="1515842"/>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spTree>
    <p:extLst>
      <p:ext uri="{BB962C8B-B14F-4D97-AF65-F5344CB8AC3E}">
        <p14:creationId xmlns:p14="http://schemas.microsoft.com/office/powerpoint/2010/main" val="26316469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15397" y="1453886"/>
            <a:ext cx="6562060" cy="1877437"/>
          </a:xfrm>
        </p:spPr>
        <p:txBody>
          <a:bodyPr/>
          <a:lstStyle/>
          <a:p>
            <a:r>
              <a:rPr lang="nb-NO" sz="2000" dirty="0"/>
              <a:t>G</a:t>
            </a:r>
            <a:r>
              <a:rPr lang="nb-NO" sz="2000" dirty="0" smtClean="0"/>
              <a:t>enerelt for UiO-kandidater finnes </a:t>
            </a:r>
            <a:r>
              <a:rPr lang="nb-NO" sz="2000" dirty="0"/>
              <a:t>det en tydelig sammenheng mellom kandidatenes egen vurdering av kompetanse og hvorvidt første jobb var relevant. </a:t>
            </a:r>
            <a:r>
              <a:rPr lang="nb-NO" sz="2000" dirty="0" smtClean="0"/>
              <a:t/>
            </a:r>
            <a:br>
              <a:rPr lang="nb-NO" sz="2000" dirty="0" smtClean="0"/>
            </a:br>
            <a:r>
              <a:rPr lang="nb-NO" sz="2000" dirty="0"/>
              <a:t/>
            </a:r>
            <a:br>
              <a:rPr lang="nb-NO" sz="2000" dirty="0"/>
            </a:br>
            <a:r>
              <a:rPr lang="nb-NO" sz="1400" dirty="0" smtClean="0"/>
              <a:t>Dermed </a:t>
            </a:r>
            <a:r>
              <a:rPr lang="nb-NO" sz="1400" dirty="0"/>
              <a:t>kan det se ut til at det er slik at kandidater som mestrer </a:t>
            </a:r>
            <a:r>
              <a:rPr lang="nb-NO" sz="1400" dirty="0" smtClean="0"/>
              <a:t>disse egenskapene i større </a:t>
            </a:r>
            <a:r>
              <a:rPr lang="nb-NO" sz="1400" dirty="0"/>
              <a:t>grad, får en </a:t>
            </a:r>
            <a:r>
              <a:rPr lang="nb-NO" sz="1400" dirty="0" smtClean="0"/>
              <a:t>relevant, første jobb </a:t>
            </a:r>
            <a:r>
              <a:rPr lang="nb-NO" sz="1400" dirty="0"/>
              <a:t>etter endt utdanning.</a:t>
            </a:r>
            <a:br>
              <a:rPr lang="nb-NO" sz="1400" dirty="0"/>
            </a:br>
            <a:endParaRPr lang="nb-NO" sz="1400" dirty="0"/>
          </a:p>
        </p:txBody>
      </p:sp>
    </p:spTree>
    <p:extLst>
      <p:ext uri="{BB962C8B-B14F-4D97-AF65-F5344CB8AC3E}">
        <p14:creationId xmlns:p14="http://schemas.microsoft.com/office/powerpoint/2010/main" val="3755616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048" y="288036"/>
            <a:ext cx="8732398" cy="375843"/>
          </a:xfrm>
        </p:spPr>
        <p:txBody>
          <a:bodyPr>
            <a:noAutofit/>
          </a:bodyPr>
          <a:lstStyle/>
          <a:p>
            <a:r>
              <a:rPr lang="nb-NO" sz="1600" dirty="0" smtClean="0"/>
              <a:t>Lærte seg å </a:t>
            </a:r>
            <a:r>
              <a:rPr lang="nb-NO" sz="1600" dirty="0"/>
              <a:t>kommunisere egen </a:t>
            </a:r>
            <a:r>
              <a:rPr lang="nb-NO" sz="1600" dirty="0" smtClean="0"/>
              <a:t>kompetanse og beskrivelse av ferdigheter</a:t>
            </a:r>
            <a:endParaRPr lang="nb-NO" sz="1600" dirty="0"/>
          </a:p>
        </p:txBody>
      </p:sp>
      <p:pic>
        <p:nvPicPr>
          <p:cNvPr id="4" name="Content Placeholder 3"/>
          <p:cNvPicPr>
            <a:picLocks noGrp="1" noChangeAspect="1"/>
          </p:cNvPicPr>
          <p:nvPr>
            <p:ph idx="1"/>
          </p:nvPr>
        </p:nvPicPr>
        <p:blipFill rotWithShape="1">
          <a:blip r:embed="rId3"/>
          <a:srcRect r="21241" b="15768"/>
          <a:stretch/>
        </p:blipFill>
        <p:spPr>
          <a:xfrm>
            <a:off x="441287" y="1205486"/>
            <a:ext cx="4096136" cy="2944246"/>
          </a:xfrm>
          <a:prstGeom prst="rect">
            <a:avLst/>
          </a:prstGeom>
        </p:spPr>
      </p:pic>
      <p:pic>
        <p:nvPicPr>
          <p:cNvPr id="5" name="Picture 4"/>
          <p:cNvPicPr>
            <a:picLocks noChangeAspect="1"/>
          </p:cNvPicPr>
          <p:nvPr/>
        </p:nvPicPr>
        <p:blipFill rotWithShape="1">
          <a:blip r:embed="rId4"/>
          <a:srcRect r="21466" b="13634"/>
          <a:stretch/>
        </p:blipFill>
        <p:spPr>
          <a:xfrm>
            <a:off x="4675659" y="1205486"/>
            <a:ext cx="4180244" cy="2944246"/>
          </a:xfrm>
          <a:prstGeom prst="rect">
            <a:avLst/>
          </a:prstGeom>
        </p:spPr>
      </p:pic>
      <p:sp>
        <p:nvSpPr>
          <p:cNvPr id="6" name="TextBox 5"/>
          <p:cNvSpPr txBox="1"/>
          <p:nvPr/>
        </p:nvSpPr>
        <p:spPr>
          <a:xfrm>
            <a:off x="5074673" y="4265646"/>
            <a:ext cx="3920772" cy="507831"/>
          </a:xfrm>
          <a:prstGeom prst="rect">
            <a:avLst/>
          </a:prstGeom>
          <a:noFill/>
        </p:spPr>
        <p:txBody>
          <a:bodyPr wrap="square" rtlCol="0">
            <a:spAutoFit/>
          </a:bodyPr>
          <a:lstStyle/>
          <a:p>
            <a:r>
              <a:rPr lang="nb-NO" sz="900" dirty="0" smtClean="0"/>
              <a:t>Figur 4.4.2: Svar </a:t>
            </a:r>
            <a:r>
              <a:rPr lang="nb-NO" sz="900" dirty="0"/>
              <a:t>på «Hvor enig eller uenig er du i følgende påstander: Under studietiden ved UiO lærte jeg å beskrive mine ferdigheter» (skala 1–5, Usikker/ikke aktuelt er fjernet).</a:t>
            </a:r>
          </a:p>
        </p:txBody>
      </p:sp>
      <p:sp>
        <p:nvSpPr>
          <p:cNvPr id="7" name="TextBox 6"/>
          <p:cNvSpPr txBox="1"/>
          <p:nvPr/>
        </p:nvSpPr>
        <p:spPr>
          <a:xfrm>
            <a:off x="616651" y="4255459"/>
            <a:ext cx="3920772" cy="646331"/>
          </a:xfrm>
          <a:prstGeom prst="rect">
            <a:avLst/>
          </a:prstGeom>
          <a:noFill/>
        </p:spPr>
        <p:txBody>
          <a:bodyPr wrap="square" rtlCol="0">
            <a:spAutoFit/>
          </a:bodyPr>
          <a:lstStyle/>
          <a:p>
            <a:r>
              <a:rPr lang="nb-NO" sz="900" dirty="0" smtClean="0"/>
              <a:t>Figur 4.3.2: Svar </a:t>
            </a:r>
            <a:r>
              <a:rPr lang="nb-NO" sz="900" dirty="0"/>
              <a:t>på «Hvor enig eller uenig er du i følgende påstander: Under studietiden ved UiO lærte jeg å kommunisere hvordan min kompetanse kan brukes i arbeidslivet» (skala 1–5, Usikker/ikke aktuelt er fjernet)</a:t>
            </a:r>
          </a:p>
        </p:txBody>
      </p:sp>
    </p:spTree>
    <p:extLst>
      <p:ext uri="{BB962C8B-B14F-4D97-AF65-F5344CB8AC3E}">
        <p14:creationId xmlns:p14="http://schemas.microsoft.com/office/powerpoint/2010/main" val="2469017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smtClean="0"/>
              <a:t>Evne til å kommunisere egen kompetanse: veiledning</a:t>
            </a:r>
            <a:endParaRPr lang="nb-NO" dirty="0"/>
          </a:p>
        </p:txBody>
      </p:sp>
      <p:sp>
        <p:nvSpPr>
          <p:cNvPr id="5" name="TextBox 4"/>
          <p:cNvSpPr txBox="1"/>
          <p:nvPr/>
        </p:nvSpPr>
        <p:spPr>
          <a:xfrm>
            <a:off x="1165814" y="911963"/>
            <a:ext cx="6743218" cy="484748"/>
          </a:xfrm>
          <a:prstGeom prst="rect">
            <a:avLst/>
          </a:prstGeom>
          <a:noFill/>
        </p:spPr>
        <p:txBody>
          <a:bodyPr wrap="square" rtlCol="0">
            <a:spAutoFit/>
          </a:bodyPr>
          <a:lstStyle/>
          <a:p>
            <a:pPr algn="ctr"/>
            <a:r>
              <a:rPr lang="nb-NO" sz="1200" b="1" dirty="0"/>
              <a:t>Benyttet du deg av følgende veiledningstilbud underveis i studietiden ved UiO?</a:t>
            </a:r>
          </a:p>
          <a:p>
            <a:endParaRPr lang="nb-NO" b="1" dirty="0"/>
          </a:p>
        </p:txBody>
      </p:sp>
      <p:sp>
        <p:nvSpPr>
          <p:cNvPr id="6" name="TextBox 5"/>
          <p:cNvSpPr txBox="1"/>
          <p:nvPr/>
        </p:nvSpPr>
        <p:spPr>
          <a:xfrm>
            <a:off x="767809" y="3251119"/>
            <a:ext cx="7539228" cy="1600438"/>
          </a:xfrm>
          <a:prstGeom prst="rect">
            <a:avLst/>
          </a:prstGeom>
          <a:noFill/>
        </p:spPr>
        <p:txBody>
          <a:bodyPr wrap="square" rtlCol="0">
            <a:spAutoFit/>
          </a:bodyPr>
          <a:lstStyle/>
          <a:p>
            <a:pPr marL="285750" lvl="0" indent="-285750">
              <a:buFont typeface="Arial" panose="020B0604020202020204" pitchFamily="34" charset="0"/>
              <a:buChar char="•"/>
            </a:pPr>
            <a:r>
              <a:rPr lang="nb-NO" sz="1200" dirty="0" smtClean="0"/>
              <a:t>51</a:t>
            </a:r>
            <a:r>
              <a:rPr lang="nb-NO" sz="1200" dirty="0"/>
              <a:t>% </a:t>
            </a:r>
            <a:r>
              <a:rPr lang="nb-NO" sz="1200" dirty="0" smtClean="0"/>
              <a:t>på MN svarte at de </a:t>
            </a:r>
            <a:r>
              <a:rPr lang="nb-NO" sz="1200" dirty="0"/>
              <a:t>ikke hadde behov for studieveiledningstilbudet på fakultetet/institutt og 36% kjente ikke til det</a:t>
            </a:r>
            <a:r>
              <a:rPr lang="nb-NO" sz="1200" dirty="0" smtClean="0"/>
              <a:t>.</a:t>
            </a:r>
            <a:br>
              <a:rPr lang="nb-NO" sz="1200" dirty="0" smtClean="0"/>
            </a:br>
            <a:endParaRPr lang="nb-NO" sz="1200" dirty="0" smtClean="0"/>
          </a:p>
          <a:p>
            <a:pPr marL="285750" lvl="0" indent="-285750">
              <a:buFont typeface="Arial" panose="020B0604020202020204" pitchFamily="34" charset="0"/>
              <a:buChar char="•"/>
            </a:pPr>
            <a:r>
              <a:rPr lang="nb-NO" sz="1200" dirty="0" smtClean="0"/>
              <a:t>64 </a:t>
            </a:r>
            <a:r>
              <a:rPr lang="nb-NO" sz="1200" dirty="0"/>
              <a:t>% svarer at de ikke hadde behov for Karrieresenterets tilbud og 24% at de ikke kjente til det. </a:t>
            </a:r>
            <a:r>
              <a:rPr lang="nb-NO" sz="1200" dirty="0" smtClean="0"/>
              <a:t/>
            </a:r>
            <a:br>
              <a:rPr lang="nb-NO" sz="1200" dirty="0" smtClean="0"/>
            </a:br>
            <a:endParaRPr lang="nb-NO" sz="1200" dirty="0" smtClean="0"/>
          </a:p>
          <a:p>
            <a:pPr marL="285750" lvl="0" indent="-285750">
              <a:buFont typeface="Arial" panose="020B0604020202020204" pitchFamily="34" charset="0"/>
              <a:buChar char="•"/>
            </a:pPr>
            <a:r>
              <a:rPr lang="nb-NO" sz="1200" dirty="0" smtClean="0"/>
              <a:t>På UiO: </a:t>
            </a:r>
            <a:r>
              <a:rPr lang="nb-NO" sz="1200" dirty="0"/>
              <a:t>Av de som ikke benyttet </a:t>
            </a:r>
            <a:r>
              <a:rPr lang="nb-NO" sz="1200" dirty="0" smtClean="0"/>
              <a:t>veiledningstilbudet, svarte 45 </a:t>
            </a:r>
            <a:r>
              <a:rPr lang="nb-NO" sz="1200" dirty="0"/>
              <a:t>% at de ikke hadde behov for tilbudet og 38% at de ikke kjente til det</a:t>
            </a:r>
            <a:endParaRPr lang="nb-NO" sz="1200" dirty="0" smtClean="0"/>
          </a:p>
          <a:p>
            <a:pPr lvl="0"/>
            <a:endParaRPr lang="nb-NO" sz="1400" dirty="0" smtClean="0"/>
          </a:p>
        </p:txBody>
      </p:sp>
      <p:sp>
        <p:nvSpPr>
          <p:cNvPr id="7" name="Rectangle 6"/>
          <p:cNvSpPr/>
          <p:nvPr/>
        </p:nvSpPr>
        <p:spPr>
          <a:xfrm>
            <a:off x="6086127" y="1591343"/>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graphicFrame>
        <p:nvGraphicFramePr>
          <p:cNvPr id="4" name="Table 3"/>
          <p:cNvGraphicFramePr>
            <a:graphicFrameLocks noGrp="1"/>
          </p:cNvGraphicFramePr>
          <p:nvPr>
            <p:extLst>
              <p:ext uri="{D42A27DB-BD31-4B8C-83A1-F6EECF244321}">
                <p14:modId xmlns:p14="http://schemas.microsoft.com/office/powerpoint/2010/main" val="1173679890"/>
              </p:ext>
            </p:extLst>
          </p:nvPr>
        </p:nvGraphicFramePr>
        <p:xfrm>
          <a:off x="576072" y="1416828"/>
          <a:ext cx="8255002" cy="1512124"/>
        </p:xfrm>
        <a:graphic>
          <a:graphicData uri="http://schemas.openxmlformats.org/drawingml/2006/table">
            <a:tbl>
              <a:tblPr firstRow="1" firstCol="1" bandRow="1">
                <a:tableStyleId>{5C22544A-7EE6-4342-B048-85BDC9FD1C3A}</a:tableStyleId>
              </a:tblPr>
              <a:tblGrid>
                <a:gridCol w="1666087">
                  <a:extLst>
                    <a:ext uri="{9D8B030D-6E8A-4147-A177-3AD203B41FA5}">
                      <a16:colId xmlns:a16="http://schemas.microsoft.com/office/drawing/2014/main" val="797972035"/>
                    </a:ext>
                  </a:extLst>
                </a:gridCol>
                <a:gridCol w="1528175">
                  <a:extLst>
                    <a:ext uri="{9D8B030D-6E8A-4147-A177-3AD203B41FA5}">
                      <a16:colId xmlns:a16="http://schemas.microsoft.com/office/drawing/2014/main" val="1706283079"/>
                    </a:ext>
                  </a:extLst>
                </a:gridCol>
                <a:gridCol w="1402915">
                  <a:extLst>
                    <a:ext uri="{9D8B030D-6E8A-4147-A177-3AD203B41FA5}">
                      <a16:colId xmlns:a16="http://schemas.microsoft.com/office/drawing/2014/main" val="555682940"/>
                    </a:ext>
                  </a:extLst>
                </a:gridCol>
                <a:gridCol w="1127343">
                  <a:extLst>
                    <a:ext uri="{9D8B030D-6E8A-4147-A177-3AD203B41FA5}">
                      <a16:colId xmlns:a16="http://schemas.microsoft.com/office/drawing/2014/main" val="3306983517"/>
                    </a:ext>
                  </a:extLst>
                </a:gridCol>
                <a:gridCol w="1381233">
                  <a:extLst>
                    <a:ext uri="{9D8B030D-6E8A-4147-A177-3AD203B41FA5}">
                      <a16:colId xmlns:a16="http://schemas.microsoft.com/office/drawing/2014/main" val="3167603091"/>
                    </a:ext>
                  </a:extLst>
                </a:gridCol>
                <a:gridCol w="1149249">
                  <a:extLst>
                    <a:ext uri="{9D8B030D-6E8A-4147-A177-3AD203B41FA5}">
                      <a16:colId xmlns:a16="http://schemas.microsoft.com/office/drawing/2014/main" val="3573603971"/>
                    </a:ext>
                  </a:extLst>
                </a:gridCol>
              </a:tblGrid>
              <a:tr h="337000">
                <a:tc>
                  <a:txBody>
                    <a:bodyPr/>
                    <a:lstStyle/>
                    <a:p>
                      <a:pPr>
                        <a:lnSpc>
                          <a:spcPct val="107000"/>
                        </a:lnSpc>
                        <a:spcAft>
                          <a:spcPts val="0"/>
                        </a:spcAft>
                      </a:pPr>
                      <a:r>
                        <a:rPr lang="nb-NO" sz="1000">
                          <a:effectLst/>
                        </a:rPr>
                        <a:t>MN-fakultetet</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Bachelor</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Master</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Phd</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Hele fakultet</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1000">
                          <a:effectLst/>
                        </a:rPr>
                        <a:t>UiO</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7191094"/>
                  </a:ext>
                </a:extLst>
              </a:tr>
              <a:tr h="337000">
                <a:tc>
                  <a:txBody>
                    <a:bodyPr/>
                    <a:lstStyle/>
                    <a:p>
                      <a:pPr>
                        <a:lnSpc>
                          <a:spcPct val="107000"/>
                        </a:lnSpc>
                        <a:spcAft>
                          <a:spcPts val="0"/>
                        </a:spcAft>
                      </a:pPr>
                      <a:r>
                        <a:rPr lang="nn-NO" sz="1000">
                          <a:effectLst/>
                        </a:rPr>
                        <a:t>Ja, ved Karrieresenteret ved UiO</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18%</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26%</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17%</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23%</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23%</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1847436"/>
                  </a:ext>
                </a:extLst>
              </a:tr>
              <a:tr h="337000">
                <a:tc>
                  <a:txBody>
                    <a:bodyPr/>
                    <a:lstStyle/>
                    <a:p>
                      <a:pPr>
                        <a:lnSpc>
                          <a:spcPct val="107000"/>
                        </a:lnSpc>
                        <a:spcAft>
                          <a:spcPts val="0"/>
                        </a:spcAft>
                      </a:pPr>
                      <a:r>
                        <a:rPr lang="nn-NO" sz="1000">
                          <a:effectLst/>
                        </a:rPr>
                        <a:t>Ja, studieveiledning ved institutt eller fakultet</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7%</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dirty="0">
                          <a:effectLst/>
                        </a:rPr>
                        <a:t>6%</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3%</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6%</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6%</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61847209"/>
                  </a:ext>
                </a:extLst>
              </a:tr>
              <a:tr h="164124">
                <a:tc>
                  <a:txBody>
                    <a:bodyPr/>
                    <a:lstStyle/>
                    <a:p>
                      <a:pPr>
                        <a:lnSpc>
                          <a:spcPct val="107000"/>
                        </a:lnSpc>
                        <a:spcAft>
                          <a:spcPts val="0"/>
                        </a:spcAft>
                      </a:pPr>
                      <a:r>
                        <a:rPr lang="nn-NO" sz="1000">
                          <a:effectLst/>
                        </a:rPr>
                        <a:t>Begge</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7%</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7%</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3%</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6%</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6%</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5775547"/>
                  </a:ext>
                </a:extLst>
              </a:tr>
              <a:tr h="337000">
                <a:tc>
                  <a:txBody>
                    <a:bodyPr/>
                    <a:lstStyle/>
                    <a:p>
                      <a:pPr>
                        <a:lnSpc>
                          <a:spcPct val="107000"/>
                        </a:lnSpc>
                        <a:spcAft>
                          <a:spcPts val="0"/>
                        </a:spcAft>
                      </a:pPr>
                      <a:r>
                        <a:rPr lang="nn-NO" sz="1000">
                          <a:effectLst/>
                        </a:rPr>
                        <a:t>Nei</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62% (5% husker ikke) </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55% (5% husker ikke)</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75% (4% husker ikke)</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a:effectLst/>
                        </a:rPr>
                        <a:t>60% (5% husker ikke)</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n-NO" sz="1000" dirty="0">
                          <a:effectLst/>
                        </a:rPr>
                        <a:t>62% (4% husker </a:t>
                      </a:r>
                      <a:r>
                        <a:rPr lang="nn-NO" sz="1000" dirty="0" err="1">
                          <a:effectLst/>
                        </a:rPr>
                        <a:t>ikke</a:t>
                      </a:r>
                      <a:r>
                        <a:rPr lang="nn-NO" sz="1000" dirty="0">
                          <a:effectLst/>
                        </a:rPr>
                        <a:t>)</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65721321"/>
                  </a:ext>
                </a:extLst>
              </a:tr>
            </a:tbl>
          </a:graphicData>
        </a:graphic>
      </p:graphicFrame>
    </p:spTree>
    <p:extLst>
      <p:ext uri="{BB962C8B-B14F-4D97-AF65-F5344CB8AC3E}">
        <p14:creationId xmlns:p14="http://schemas.microsoft.com/office/powerpoint/2010/main" val="13522070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Evne til å kommunisere egen kompetanse</a:t>
            </a:r>
            <a:endParaRPr lang="nb-NO" dirty="0"/>
          </a:p>
        </p:txBody>
      </p:sp>
      <p:sp>
        <p:nvSpPr>
          <p:cNvPr id="3" name="Content Placeholder 2"/>
          <p:cNvSpPr>
            <a:spLocks noGrp="1"/>
          </p:cNvSpPr>
          <p:nvPr>
            <p:ph idx="1"/>
          </p:nvPr>
        </p:nvSpPr>
        <p:spPr>
          <a:xfrm>
            <a:off x="576072" y="1440181"/>
            <a:ext cx="7691106" cy="3060383"/>
          </a:xfrm>
        </p:spPr>
        <p:txBody>
          <a:bodyPr>
            <a:normAutofit/>
          </a:bodyPr>
          <a:lstStyle/>
          <a:p>
            <a:pPr marL="0" indent="0">
              <a:buNone/>
            </a:pPr>
            <a:r>
              <a:rPr lang="nb-NO" b="1" dirty="0" smtClean="0"/>
              <a:t>Innføring </a:t>
            </a:r>
            <a:r>
              <a:rPr lang="nb-NO" b="1" dirty="0"/>
              <a:t>av </a:t>
            </a:r>
            <a:r>
              <a:rPr lang="nb-NO" b="1" dirty="0" err="1"/>
              <a:t>ForVei</a:t>
            </a:r>
            <a:r>
              <a:rPr lang="nb-NO" b="1" dirty="0"/>
              <a:t> </a:t>
            </a:r>
          </a:p>
          <a:p>
            <a:r>
              <a:rPr lang="nb-NO" dirty="0" err="1" smtClean="0"/>
              <a:t>ForVei</a:t>
            </a:r>
            <a:r>
              <a:rPr lang="nb-NO" dirty="0" smtClean="0"/>
              <a:t> veileder alene </a:t>
            </a:r>
            <a:r>
              <a:rPr lang="nb-NO" dirty="0"/>
              <a:t>rundt 40% av studentene i løpet av studietiden på MN. </a:t>
            </a:r>
            <a:endParaRPr lang="nb-NO" dirty="0" smtClean="0"/>
          </a:p>
          <a:p>
            <a:r>
              <a:rPr lang="nb-NO" dirty="0" smtClean="0"/>
              <a:t>Dette </a:t>
            </a:r>
            <a:r>
              <a:rPr lang="nb-NO" dirty="0"/>
              <a:t>ble startet i 2011, </a:t>
            </a:r>
            <a:r>
              <a:rPr lang="nb-NO" dirty="0" smtClean="0"/>
              <a:t>for fullt rullet </a:t>
            </a:r>
            <a:r>
              <a:rPr lang="nb-NO" dirty="0"/>
              <a:t>ut </a:t>
            </a:r>
            <a:r>
              <a:rPr lang="nb-NO" dirty="0" smtClean="0"/>
              <a:t>i 2014. Vi antar derfor at </a:t>
            </a:r>
            <a:r>
              <a:rPr lang="nb-NO" dirty="0"/>
              <a:t>antallet som har benyttet veiledningstilbudet på </a:t>
            </a:r>
            <a:r>
              <a:rPr lang="nb-NO" dirty="0" err="1"/>
              <a:t>inst</a:t>
            </a:r>
            <a:r>
              <a:rPr lang="nb-NO" dirty="0"/>
              <a:t>/</a:t>
            </a:r>
            <a:r>
              <a:rPr lang="nb-NO" dirty="0" err="1"/>
              <a:t>fak</a:t>
            </a:r>
            <a:r>
              <a:rPr lang="nb-NO" dirty="0"/>
              <a:t> vil være mye høyere i dag</a:t>
            </a:r>
            <a:r>
              <a:rPr lang="nb-NO" dirty="0" smtClean="0"/>
              <a:t>.</a:t>
            </a:r>
          </a:p>
          <a:p>
            <a:r>
              <a:rPr lang="nb-NO" dirty="0" smtClean="0"/>
              <a:t> </a:t>
            </a:r>
            <a:r>
              <a:rPr lang="nb-NO" dirty="0" err="1"/>
              <a:t>ForVei</a:t>
            </a:r>
            <a:r>
              <a:rPr lang="nb-NO" dirty="0"/>
              <a:t>-samtalene oppfattes nok ikke som karriereveiledning, men </a:t>
            </a:r>
            <a:r>
              <a:rPr lang="nb-NO" dirty="0" smtClean="0"/>
              <a:t>har elementer </a:t>
            </a:r>
            <a:r>
              <a:rPr lang="nb-NO" dirty="0"/>
              <a:t>av dette </a:t>
            </a:r>
            <a:r>
              <a:rPr lang="nb-NO" dirty="0" smtClean="0"/>
              <a:t>i samtalene som handler mye om </a:t>
            </a:r>
            <a:r>
              <a:rPr lang="nb-NO" dirty="0"/>
              <a:t>bevisstgjøring og refleksjon.</a:t>
            </a:r>
          </a:p>
          <a:p>
            <a:pPr marL="0" indent="0">
              <a:buNone/>
            </a:pPr>
            <a:r>
              <a:rPr lang="nb-NO" b="1" dirty="0"/>
              <a:t>Mer fokus på generisk kompetanse </a:t>
            </a:r>
          </a:p>
          <a:p>
            <a:r>
              <a:rPr lang="nb-NO" dirty="0"/>
              <a:t>Vi har i de siste årene som del av </a:t>
            </a:r>
            <a:r>
              <a:rPr lang="nb-NO" dirty="0" err="1"/>
              <a:t>InterAct</a:t>
            </a:r>
            <a:r>
              <a:rPr lang="nb-NO" dirty="0"/>
              <a:t>-prosessen lagt mer vekt på såkalt «generisk </a:t>
            </a:r>
            <a:r>
              <a:rPr lang="nb-NO" dirty="0" smtClean="0"/>
              <a:t>kompetanse». </a:t>
            </a:r>
          </a:p>
          <a:p>
            <a:r>
              <a:rPr lang="nb-NO" dirty="0" smtClean="0"/>
              <a:t>Favner </a:t>
            </a:r>
            <a:r>
              <a:rPr lang="nb-NO" dirty="0"/>
              <a:t>langt videre enn kun kommunikasjon av kompetanse og inkluderer mange ferdigheter rettet mot å lykkes «faglig OG profesjonelt». </a:t>
            </a:r>
            <a:endParaRPr lang="nb-NO" dirty="0" smtClean="0"/>
          </a:p>
          <a:p>
            <a:pPr marL="0" indent="0">
              <a:buNone/>
            </a:pPr>
            <a:endParaRPr lang="nb-NO" dirty="0" smtClean="0"/>
          </a:p>
          <a:p>
            <a:endParaRPr lang="nb-NO" dirty="0"/>
          </a:p>
        </p:txBody>
      </p:sp>
      <p:sp>
        <p:nvSpPr>
          <p:cNvPr id="4" name="TextBox 3"/>
          <p:cNvSpPr txBox="1"/>
          <p:nvPr/>
        </p:nvSpPr>
        <p:spPr>
          <a:xfrm>
            <a:off x="1165814" y="911963"/>
            <a:ext cx="6743218" cy="484748"/>
          </a:xfrm>
          <a:prstGeom prst="rect">
            <a:avLst/>
          </a:prstGeom>
          <a:noFill/>
        </p:spPr>
        <p:txBody>
          <a:bodyPr wrap="square" rtlCol="0">
            <a:spAutoFit/>
          </a:bodyPr>
          <a:lstStyle/>
          <a:p>
            <a:pPr algn="ctr"/>
            <a:r>
              <a:rPr lang="nb-NO" sz="1200" b="1" dirty="0" smtClean="0"/>
              <a:t>Tallene viser at dette er noe vi må jobbe mer med!</a:t>
            </a:r>
            <a:endParaRPr lang="nb-NO" sz="1200" b="1" dirty="0"/>
          </a:p>
          <a:p>
            <a:endParaRPr lang="nb-NO" b="1" dirty="0"/>
          </a:p>
        </p:txBody>
      </p:sp>
    </p:spTree>
    <p:extLst>
      <p:ext uri="{BB962C8B-B14F-4D97-AF65-F5344CB8AC3E}">
        <p14:creationId xmlns:p14="http://schemas.microsoft.com/office/powerpoint/2010/main" val="10618378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883920"/>
            <a:ext cx="9144000" cy="4261168"/>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Title 2"/>
          <p:cNvSpPr>
            <a:spLocks noGrp="1"/>
          </p:cNvSpPr>
          <p:nvPr>
            <p:ph type="title"/>
          </p:nvPr>
        </p:nvSpPr>
        <p:spPr/>
        <p:txBody>
          <a:bodyPr/>
          <a:lstStyle/>
          <a:p>
            <a:r>
              <a:rPr lang="nb-NO" dirty="0" smtClean="0"/>
              <a:t>Tiltak spesifikt for doktorgrad</a:t>
            </a:r>
            <a:endParaRPr lang="nb-NO" dirty="0"/>
          </a:p>
        </p:txBody>
      </p:sp>
      <p:sp>
        <p:nvSpPr>
          <p:cNvPr id="4" name="Text Placeholder 3"/>
          <p:cNvSpPr>
            <a:spLocks noGrp="1"/>
          </p:cNvSpPr>
          <p:nvPr>
            <p:ph type="body" idx="14"/>
          </p:nvPr>
        </p:nvSpPr>
        <p:spPr>
          <a:xfrm>
            <a:off x="576072" y="1196893"/>
            <a:ext cx="3600450" cy="215444"/>
          </a:xfrm>
        </p:spPr>
        <p:txBody>
          <a:bodyPr/>
          <a:lstStyle/>
          <a:p>
            <a:r>
              <a:rPr lang="nb-NO" sz="1400" dirty="0" smtClean="0"/>
              <a:t>Utfordring </a:t>
            </a:r>
            <a:endParaRPr lang="nb-NO" sz="1400" dirty="0"/>
          </a:p>
        </p:txBody>
      </p:sp>
      <p:sp>
        <p:nvSpPr>
          <p:cNvPr id="6" name="Content Placeholder 5"/>
          <p:cNvSpPr>
            <a:spLocks noGrp="1"/>
          </p:cNvSpPr>
          <p:nvPr>
            <p:ph sz="quarter" idx="17"/>
          </p:nvPr>
        </p:nvSpPr>
        <p:spPr>
          <a:xfrm>
            <a:off x="576072" y="1778288"/>
            <a:ext cx="7991857" cy="3189952"/>
          </a:xfrm>
        </p:spPr>
        <p:txBody>
          <a:bodyPr>
            <a:normAutofit/>
          </a:bodyPr>
          <a:lstStyle/>
          <a:p>
            <a:pPr marL="285750" indent="-285750">
              <a:lnSpc>
                <a:spcPct val="120000"/>
              </a:lnSpc>
              <a:buFont typeface="Arial" panose="020B0604020202020204" pitchFamily="34" charset="0"/>
              <a:buChar char="•"/>
            </a:pPr>
            <a:r>
              <a:rPr lang="nb-NO" dirty="0"/>
              <a:t>De fleste melder om lite kontakt og tilrettelegging for kontakt med arbeidslivet. </a:t>
            </a:r>
            <a:endParaRPr lang="nb-NO" dirty="0" smtClean="0"/>
          </a:p>
          <a:p>
            <a:pPr marL="285750" indent="-285750">
              <a:lnSpc>
                <a:spcPct val="120000"/>
              </a:lnSpc>
              <a:buFont typeface="Arial" panose="020B0604020202020204" pitchFamily="34" charset="0"/>
              <a:buChar char="•"/>
            </a:pPr>
            <a:r>
              <a:rPr lang="nb-NO" dirty="0" smtClean="0"/>
              <a:t>De </a:t>
            </a:r>
            <a:r>
              <a:rPr lang="nb-NO" dirty="0"/>
              <a:t>opplever at </a:t>
            </a:r>
            <a:r>
              <a:rPr lang="nb-NO" dirty="0" smtClean="0"/>
              <a:t>de ikke </a:t>
            </a:r>
            <a:r>
              <a:rPr lang="nb-NO" dirty="0"/>
              <a:t>fått støtte til karriere/jobbplanlegging av fakultetet. </a:t>
            </a:r>
            <a:endParaRPr lang="nb-NO" dirty="0" smtClean="0"/>
          </a:p>
          <a:p>
            <a:pPr marL="285750" indent="-285750">
              <a:lnSpc>
                <a:spcPct val="120000"/>
              </a:lnSpc>
              <a:buFont typeface="Arial" panose="020B0604020202020204" pitchFamily="34" charset="0"/>
              <a:buChar char="•"/>
            </a:pPr>
            <a:endParaRPr lang="nb-NO" dirty="0"/>
          </a:p>
          <a:p>
            <a:pPr marL="285750" indent="-285750">
              <a:lnSpc>
                <a:spcPct val="120000"/>
              </a:lnSpc>
              <a:buFont typeface="Arial" panose="020B0604020202020204" pitchFamily="34" charset="0"/>
              <a:buChar char="•"/>
            </a:pPr>
            <a:endParaRPr lang="nb-NO" dirty="0" smtClean="0"/>
          </a:p>
          <a:p>
            <a:pPr marL="285750" indent="-285750">
              <a:lnSpc>
                <a:spcPct val="120000"/>
              </a:lnSpc>
              <a:buFont typeface="Arial" panose="020B0604020202020204" pitchFamily="34" charset="0"/>
              <a:buChar char="•"/>
            </a:pPr>
            <a:r>
              <a:rPr lang="nb-NO" dirty="0" smtClean="0"/>
              <a:t>Fakultetet </a:t>
            </a:r>
            <a:r>
              <a:rPr lang="nb-NO" dirty="0"/>
              <a:t>har utviklet et 2-dagersseminar som har som mål å gi deltakerne verktøy innsikt i fremtidige karrieremuligheter. </a:t>
            </a:r>
            <a:endParaRPr lang="nb-NO" dirty="0" smtClean="0"/>
          </a:p>
          <a:p>
            <a:pPr marL="285750" indent="-285750">
              <a:lnSpc>
                <a:spcPct val="120000"/>
              </a:lnSpc>
              <a:buFont typeface="Arial" panose="020B0604020202020204" pitchFamily="34" charset="0"/>
              <a:buChar char="•"/>
            </a:pPr>
            <a:r>
              <a:rPr lang="nb-NO" dirty="0" smtClean="0"/>
              <a:t>Fakultetet har startet </a:t>
            </a:r>
            <a:r>
              <a:rPr lang="nb-NO" dirty="0" err="1" smtClean="0"/>
              <a:t>PhD</a:t>
            </a:r>
            <a:r>
              <a:rPr lang="nb-NO" dirty="0" smtClean="0"/>
              <a:t> </a:t>
            </a:r>
            <a:r>
              <a:rPr lang="nb-NO" dirty="0"/>
              <a:t>Breakfast Club </a:t>
            </a:r>
            <a:r>
              <a:rPr lang="nb-NO" dirty="0" smtClean="0"/>
              <a:t>med </a:t>
            </a:r>
            <a:r>
              <a:rPr lang="nb-NO" dirty="0"/>
              <a:t>workshoper </a:t>
            </a:r>
            <a:r>
              <a:rPr lang="nb-NO" dirty="0" smtClean="0"/>
              <a:t>som har tema og fokus </a:t>
            </a:r>
            <a:r>
              <a:rPr lang="nb-NO" dirty="0"/>
              <a:t>på kartlegging av egne kompetanser og </a:t>
            </a:r>
            <a:r>
              <a:rPr lang="nb-NO" dirty="0" smtClean="0"/>
              <a:t>karriereplanlegging. </a:t>
            </a:r>
          </a:p>
          <a:p>
            <a:pPr marL="285750" indent="-285750">
              <a:lnSpc>
                <a:spcPct val="120000"/>
              </a:lnSpc>
              <a:buFont typeface="Arial" panose="020B0604020202020204" pitchFamily="34" charset="0"/>
              <a:buChar char="•"/>
            </a:pPr>
            <a:r>
              <a:rPr lang="nb-NO" dirty="0" smtClean="0"/>
              <a:t>I 2019 etablerte fakultetet et </a:t>
            </a:r>
            <a:r>
              <a:rPr lang="nb-NO" dirty="0"/>
              <a:t>karriereutviklingsprogram for </a:t>
            </a:r>
            <a:r>
              <a:rPr lang="nb-NO" dirty="0" err="1" smtClean="0"/>
              <a:t>phd</a:t>
            </a:r>
            <a:r>
              <a:rPr lang="nb-NO" dirty="0" smtClean="0"/>
              <a:t>- </a:t>
            </a:r>
            <a:r>
              <a:rPr lang="nb-NO" dirty="0"/>
              <a:t>kandidater.</a:t>
            </a:r>
            <a:br>
              <a:rPr lang="nb-NO" dirty="0"/>
            </a:br>
            <a:endParaRPr lang="nb-NO" dirty="0"/>
          </a:p>
          <a:p>
            <a:pPr marL="285750" indent="-285750">
              <a:buFont typeface="Arial" panose="020B0604020202020204" pitchFamily="34" charset="0"/>
              <a:buChar char="•"/>
            </a:pPr>
            <a:endParaRPr lang="nb-NO" dirty="0"/>
          </a:p>
        </p:txBody>
      </p:sp>
      <p:sp>
        <p:nvSpPr>
          <p:cNvPr id="7" name="Right Arrow 6"/>
          <p:cNvSpPr/>
          <p:nvPr/>
        </p:nvSpPr>
        <p:spPr>
          <a:xfrm>
            <a:off x="-1474471" y="2866043"/>
            <a:ext cx="790957" cy="5608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ext Placeholder 3"/>
          <p:cNvSpPr txBox="1">
            <a:spLocks/>
          </p:cNvSpPr>
          <p:nvPr/>
        </p:nvSpPr>
        <p:spPr>
          <a:xfrm>
            <a:off x="576072" y="2758321"/>
            <a:ext cx="3600450" cy="215444"/>
          </a:xfrm>
          <a:prstGeom prst="rect">
            <a:avLst/>
          </a:prstGeom>
        </p:spPr>
        <p:txBody>
          <a:bodyPr vert="horz" lIns="0" tIns="0" rIns="0" bIns="0" rtlCol="0" anchor="t">
            <a:normAutofit/>
          </a:bodyPr>
          <a:lstStyle>
            <a:lvl1pPr marL="0" indent="0" algn="l" defTabSz="685800" rtl="0" eaLnBrk="1" latinLnBrk="0" hangingPunct="1">
              <a:lnSpc>
                <a:spcPct val="100000"/>
              </a:lnSpc>
              <a:spcBef>
                <a:spcPts val="0"/>
              </a:spcBef>
              <a:buClr>
                <a:schemeClr val="accent1"/>
              </a:buClr>
              <a:buFont typeface="Verdana" panose="020B0604030504040204" pitchFamily="34" charset="0"/>
              <a:buNone/>
              <a:defRPr sz="1200" b="1" kern="1200">
                <a:solidFill>
                  <a:schemeClr val="tx1"/>
                </a:solidFill>
                <a:latin typeface="+mn-lt"/>
                <a:ea typeface="+mn-ea"/>
                <a:cs typeface="+mn-cs"/>
              </a:defRPr>
            </a:lvl1pPr>
            <a:lvl2pPr marL="342900" indent="0" algn="l" defTabSz="685800" rtl="0" eaLnBrk="1" latinLnBrk="0" hangingPunct="1">
              <a:lnSpc>
                <a:spcPct val="100000"/>
              </a:lnSpc>
              <a:spcBef>
                <a:spcPts val="0"/>
              </a:spcBef>
              <a:spcAft>
                <a:spcPts val="300"/>
              </a:spcAft>
              <a:buFont typeface="Arial" panose="020B0604020202020204" pitchFamily="34" charset="0"/>
              <a:buNone/>
              <a:defRPr lang="nb-NO" sz="1500" b="1" kern="1200">
                <a:solidFill>
                  <a:schemeClr val="tx1"/>
                </a:solidFill>
                <a:latin typeface="+mn-lt"/>
                <a:ea typeface="+mn-ea"/>
                <a:cs typeface="+mn-cs"/>
              </a:defRPr>
            </a:lvl2pPr>
            <a:lvl3pPr marL="685800" indent="0" algn="l" defTabSz="685800" rtl="0" eaLnBrk="1" latinLnBrk="0" hangingPunct="1">
              <a:lnSpc>
                <a:spcPct val="100000"/>
              </a:lnSpc>
              <a:spcBef>
                <a:spcPts val="0"/>
              </a:spcBef>
              <a:spcAft>
                <a:spcPts val="300"/>
              </a:spcAft>
              <a:buFont typeface="Arial" panose="020B0604020202020204" pitchFamily="34" charset="0"/>
              <a:buNone/>
              <a:defRPr lang="nb-NO" sz="1350" b="1" kern="1200">
                <a:solidFill>
                  <a:schemeClr val="tx1"/>
                </a:solidFill>
                <a:latin typeface="+mn-lt"/>
                <a:ea typeface="+mn-ea"/>
                <a:cs typeface="+mn-cs"/>
              </a:defRPr>
            </a:lvl3pPr>
            <a:lvl4pPr marL="1028700" indent="0" algn="l" defTabSz="685800" rtl="0" eaLnBrk="1" latinLnBrk="0" hangingPunct="1">
              <a:lnSpc>
                <a:spcPct val="100000"/>
              </a:lnSpc>
              <a:spcBef>
                <a:spcPts val="0"/>
              </a:spcBef>
              <a:spcAft>
                <a:spcPts val="300"/>
              </a:spcAft>
              <a:buFont typeface="Arial" panose="020B0604020202020204" pitchFamily="34" charset="0"/>
              <a:buNone/>
              <a:defRPr lang="nb-NO" sz="1200" b="1" kern="1200">
                <a:solidFill>
                  <a:schemeClr val="tx1"/>
                </a:solidFill>
                <a:latin typeface="+mn-lt"/>
                <a:ea typeface="+mn-ea"/>
                <a:cs typeface="+mn-cs"/>
              </a:defRPr>
            </a:lvl4pPr>
            <a:lvl5pPr marL="1371600" indent="0" algn="l" defTabSz="685800" rtl="0" eaLnBrk="1" latinLnBrk="0" hangingPunct="1">
              <a:lnSpc>
                <a:spcPct val="100000"/>
              </a:lnSpc>
              <a:spcBef>
                <a:spcPts val="0"/>
              </a:spcBef>
              <a:spcAft>
                <a:spcPts val="300"/>
              </a:spcAft>
              <a:buFont typeface="Arial" panose="020B0604020202020204" pitchFamily="34" charset="0"/>
              <a:buNone/>
              <a:defRPr lang="nb-NO" sz="1200" b="1"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r>
              <a:rPr lang="nb-NO" sz="1400" dirty="0" smtClean="0"/>
              <a:t>Tiltak </a:t>
            </a:r>
            <a:endParaRPr lang="nb-NO" sz="1400" dirty="0"/>
          </a:p>
        </p:txBody>
      </p:sp>
    </p:spTree>
    <p:extLst>
      <p:ext uri="{BB962C8B-B14F-4D97-AF65-F5344CB8AC3E}">
        <p14:creationId xmlns:p14="http://schemas.microsoft.com/office/powerpoint/2010/main" val="13565550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202193" y="1523956"/>
            <a:ext cx="6562060" cy="1923604"/>
          </a:xfrm>
        </p:spPr>
        <p:txBody>
          <a:bodyPr/>
          <a:lstStyle/>
          <a:p>
            <a:r>
              <a:rPr lang="nb-NO" sz="2800" dirty="0" smtClean="0"/>
              <a:t>Vi </a:t>
            </a:r>
            <a:r>
              <a:rPr lang="nb-NO" sz="2800" dirty="0"/>
              <a:t>bør jobbe med å øke bevisstheten om veiledningstilbudet og evnen til å kommunisere egen kompetanse</a:t>
            </a:r>
            <a:r>
              <a:rPr lang="nb-NO" dirty="0"/>
              <a:t/>
            </a:r>
            <a:br>
              <a:rPr lang="nb-NO" dirty="0"/>
            </a:br>
            <a:endParaRPr lang="nb-NO" dirty="0"/>
          </a:p>
        </p:txBody>
      </p:sp>
    </p:spTree>
    <p:extLst>
      <p:ext uri="{BB962C8B-B14F-4D97-AF65-F5344CB8AC3E}">
        <p14:creationId xmlns:p14="http://schemas.microsoft.com/office/powerpoint/2010/main" val="474980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nb-NO" sz="1800" dirty="0"/>
              <a:t>Oppsummering tiltak for å bedre kommunikasjon av egen kompetanse </a:t>
            </a:r>
          </a:p>
        </p:txBody>
      </p:sp>
      <p:sp>
        <p:nvSpPr>
          <p:cNvPr id="5" name="Content Placeholder 4"/>
          <p:cNvSpPr>
            <a:spLocks noGrp="1"/>
          </p:cNvSpPr>
          <p:nvPr>
            <p:ph sz="quarter" idx="16"/>
          </p:nvPr>
        </p:nvSpPr>
        <p:spPr>
          <a:xfrm>
            <a:off x="576072" y="1529635"/>
            <a:ext cx="3600450" cy="3208584"/>
          </a:xfrm>
        </p:spPr>
        <p:txBody>
          <a:bodyPr>
            <a:normAutofit/>
          </a:bodyPr>
          <a:lstStyle/>
          <a:p>
            <a:pPr marL="285750" indent="-285750">
              <a:buFont typeface="Arial" panose="020B0604020202020204" pitchFamily="34" charset="0"/>
              <a:buChar char="•"/>
            </a:pPr>
            <a:r>
              <a:rPr lang="nb-NO" sz="1200" dirty="0" smtClean="0"/>
              <a:t>Synliggjøre </a:t>
            </a:r>
            <a:r>
              <a:rPr lang="nb-NO" sz="1200" dirty="0" err="1" smtClean="0"/>
              <a:t>veildningstilbudene</a:t>
            </a:r>
            <a:r>
              <a:rPr lang="nb-NO" sz="1200" dirty="0" smtClean="0"/>
              <a:t> våre: </a:t>
            </a:r>
            <a:br>
              <a:rPr lang="nb-NO" sz="1200" dirty="0" smtClean="0"/>
            </a:br>
            <a:r>
              <a:rPr lang="nb-NO" sz="1200" dirty="0" smtClean="0"/>
              <a:t>Hvorfor de </a:t>
            </a:r>
            <a:r>
              <a:rPr lang="nb-NO" sz="1200" dirty="0"/>
              <a:t>er </a:t>
            </a:r>
            <a:r>
              <a:rPr lang="nb-NO" sz="1200" dirty="0" smtClean="0"/>
              <a:t>relevante </a:t>
            </a:r>
            <a:r>
              <a:rPr lang="nb-NO" sz="1200" dirty="0"/>
              <a:t>og </a:t>
            </a:r>
            <a:r>
              <a:rPr lang="nb-NO" sz="1200" dirty="0" smtClean="0"/>
              <a:t>nyttige?</a:t>
            </a:r>
            <a:endParaRPr lang="nb-NO" sz="1200" dirty="0"/>
          </a:p>
          <a:p>
            <a:pPr marL="285750" lvl="0" indent="-285750">
              <a:buFont typeface="Arial" panose="020B0604020202020204" pitchFamily="34" charset="0"/>
              <a:buChar char="•"/>
            </a:pPr>
            <a:r>
              <a:rPr lang="nb-NO" sz="1200" dirty="0" smtClean="0"/>
              <a:t>Fortelle </a:t>
            </a:r>
            <a:r>
              <a:rPr lang="nb-NO" sz="1200" dirty="0"/>
              <a:t>studentene hvilken kompetanse de har fått og hva dette kan brukes </a:t>
            </a:r>
            <a:r>
              <a:rPr lang="nb-NO" sz="1200" dirty="0" smtClean="0"/>
              <a:t>til: </a:t>
            </a:r>
          </a:p>
          <a:p>
            <a:pPr marL="645750" lvl="1" indent="-285750"/>
            <a:r>
              <a:rPr lang="nb-NO" sz="1100" dirty="0"/>
              <a:t>I</a:t>
            </a:r>
            <a:r>
              <a:rPr lang="nb-NO" sz="1100" dirty="0" smtClean="0"/>
              <a:t>nngå </a:t>
            </a:r>
            <a:r>
              <a:rPr lang="nb-NO" sz="1100" dirty="0"/>
              <a:t>i introseminaret for masterstudenter og på programseminaret for bachelor</a:t>
            </a:r>
            <a:r>
              <a:rPr lang="nb-NO" sz="1100" dirty="0" smtClean="0"/>
              <a:t>.</a:t>
            </a:r>
          </a:p>
          <a:p>
            <a:pPr marL="645750" lvl="1" indent="-285750"/>
            <a:r>
              <a:rPr lang="nb-NO" sz="1100" dirty="0" smtClean="0">
                <a:hlinkClick r:id="rId3"/>
              </a:rPr>
              <a:t>Synliggjøre karriereintervjuene bedre</a:t>
            </a:r>
            <a:r>
              <a:rPr lang="nb-NO" sz="1100" dirty="0" smtClean="0"/>
              <a:t>!</a:t>
            </a:r>
          </a:p>
          <a:p>
            <a:pPr marL="285750" lvl="0" indent="-285750">
              <a:buFont typeface="Arial" panose="020B0604020202020204" pitchFamily="34" charset="0"/>
              <a:buChar char="•"/>
            </a:pPr>
            <a:r>
              <a:rPr lang="nb-NO" sz="1200" dirty="0" smtClean="0"/>
              <a:t>Jobbe videre med </a:t>
            </a:r>
            <a:r>
              <a:rPr lang="nb-NO" sz="1200" dirty="0"/>
              <a:t>målene for </a:t>
            </a:r>
            <a:r>
              <a:rPr lang="nb-NO" sz="1200" dirty="0" err="1"/>
              <a:t>InterAct</a:t>
            </a:r>
            <a:r>
              <a:rPr lang="nb-NO" sz="1200" dirty="0"/>
              <a:t>: At studentene skal bli kjent med seg selv og egen kompetanse. Dette kan i enda større grad integreres inn i utdanningen. </a:t>
            </a:r>
            <a:endParaRPr lang="nb-NO" sz="1200" dirty="0" smtClean="0"/>
          </a:p>
          <a:p>
            <a:pPr marL="285750" lvl="0" indent="-285750">
              <a:buFont typeface="Arial" panose="020B0604020202020204" pitchFamily="34" charset="0"/>
              <a:buChar char="•"/>
            </a:pPr>
            <a:r>
              <a:rPr lang="nb-NO" sz="1200" dirty="0"/>
              <a:t>Trene/bevisstgjøre veiledere og ansatte på å kommunisere ulike karriereperspektiver til studentene </a:t>
            </a:r>
            <a:r>
              <a:rPr lang="nb-NO" sz="1200" i="1" dirty="0"/>
              <a:t>under hele</a:t>
            </a:r>
            <a:r>
              <a:rPr lang="nb-NO" sz="1200" dirty="0"/>
              <a:t> </a:t>
            </a:r>
            <a:r>
              <a:rPr lang="nb-NO" sz="1200" dirty="0" smtClean="0"/>
              <a:t>studieløpet.</a:t>
            </a:r>
          </a:p>
        </p:txBody>
      </p:sp>
      <p:sp>
        <p:nvSpPr>
          <p:cNvPr id="9" name="TextBox 8"/>
          <p:cNvSpPr txBox="1"/>
          <p:nvPr/>
        </p:nvSpPr>
        <p:spPr>
          <a:xfrm>
            <a:off x="4992531" y="1110925"/>
            <a:ext cx="3600450" cy="3808735"/>
          </a:xfrm>
          <a:prstGeom prst="rect">
            <a:avLst/>
          </a:prstGeom>
          <a:noFill/>
        </p:spPr>
        <p:txBody>
          <a:bodyPr wrap="square" rtlCol="0">
            <a:spAutoFit/>
          </a:bodyPr>
          <a:lstStyle/>
          <a:p>
            <a:pPr marL="285750" lvl="0" indent="-285750">
              <a:buFont typeface="Arial" panose="020B0604020202020204" pitchFamily="34" charset="0"/>
              <a:buChar char="•"/>
            </a:pPr>
            <a:endParaRPr lang="nb-NO" sz="1200" dirty="0"/>
          </a:p>
          <a:p>
            <a:pPr marL="285750" lvl="0" indent="-285750">
              <a:buFont typeface="Arial" panose="020B0604020202020204" pitchFamily="34" charset="0"/>
              <a:buChar char="•"/>
            </a:pPr>
            <a:endParaRPr lang="nb-NO" sz="1200" dirty="0" smtClean="0"/>
          </a:p>
          <a:p>
            <a:pPr marL="285750" indent="-285750">
              <a:buFont typeface="Arial" panose="020B0604020202020204" pitchFamily="34" charset="0"/>
              <a:buChar char="•"/>
            </a:pPr>
            <a:r>
              <a:rPr lang="nb-NO" sz="1200" dirty="0"/>
              <a:t>I større grad overføre tiltak mellom bachelor </a:t>
            </a:r>
            <a:r>
              <a:rPr lang="nb-NO" sz="1200" dirty="0" smtClean="0"/>
              <a:t>– </a:t>
            </a:r>
            <a:r>
              <a:rPr lang="nb-NO" sz="1200" dirty="0"/>
              <a:t>master – </a:t>
            </a:r>
            <a:r>
              <a:rPr lang="nb-NO" sz="1200" dirty="0" err="1"/>
              <a:t>ph.d</a:t>
            </a:r>
            <a:r>
              <a:rPr lang="nb-NO" sz="1200" dirty="0"/>
              <a:t>. </a:t>
            </a:r>
          </a:p>
          <a:p>
            <a:pPr marL="285750" lvl="0" indent="-285750">
              <a:buFont typeface="Arial" panose="020B0604020202020204" pitchFamily="34" charset="0"/>
              <a:buChar char="•"/>
            </a:pPr>
            <a:endParaRPr lang="nb-NO" sz="1200" dirty="0" smtClean="0"/>
          </a:p>
          <a:p>
            <a:pPr marL="285750" lvl="0" indent="-285750">
              <a:buFont typeface="Arial" panose="020B0604020202020204" pitchFamily="34" charset="0"/>
              <a:buChar char="•"/>
            </a:pPr>
            <a:r>
              <a:rPr lang="nb-NO" sz="1200" dirty="0" smtClean="0"/>
              <a:t>Vi </a:t>
            </a:r>
            <a:r>
              <a:rPr lang="nb-NO" sz="1200" dirty="0"/>
              <a:t>må se hvordan vi kan styrke de eksisterende </a:t>
            </a:r>
            <a:r>
              <a:rPr lang="nb-NO" sz="1200" dirty="0" smtClean="0"/>
              <a:t>tilbudene: Veiledning</a:t>
            </a:r>
            <a:r>
              <a:rPr lang="nb-NO" sz="1200" dirty="0"/>
              <a:t>, Karrierekurs, </a:t>
            </a:r>
            <a:r>
              <a:rPr lang="nb-NO" sz="1200" dirty="0" err="1" smtClean="0"/>
              <a:t>ForVei</a:t>
            </a:r>
            <a:r>
              <a:rPr lang="nb-NO" sz="1200" dirty="0" smtClean="0"/>
              <a:t>. </a:t>
            </a:r>
          </a:p>
          <a:p>
            <a:pPr marL="285750" lvl="0" indent="-285750">
              <a:buFont typeface="Arial" panose="020B0604020202020204" pitchFamily="34" charset="0"/>
              <a:buChar char="•"/>
            </a:pPr>
            <a:endParaRPr lang="nb-NO" sz="1200" dirty="0" smtClean="0"/>
          </a:p>
          <a:p>
            <a:pPr marL="285750" lvl="0" indent="-285750">
              <a:buFont typeface="Arial" panose="020B0604020202020204" pitchFamily="34" charset="0"/>
              <a:buChar char="•"/>
            </a:pPr>
            <a:r>
              <a:rPr lang="nb-NO" sz="1200" dirty="0" smtClean="0"/>
              <a:t>Tettere samarbeid med Karrieresenteret.</a:t>
            </a:r>
          </a:p>
          <a:p>
            <a:pPr lvl="0"/>
            <a:endParaRPr lang="nb-NO" sz="1200" dirty="0" smtClean="0"/>
          </a:p>
          <a:p>
            <a:pPr marL="285750" lvl="0" indent="-285750">
              <a:buFont typeface="Arial" panose="020B0604020202020204" pitchFamily="34" charset="0"/>
              <a:buChar char="•"/>
            </a:pPr>
            <a:r>
              <a:rPr lang="nb-NO" sz="1200" dirty="0" smtClean="0"/>
              <a:t>Bedre profilering og kommunikasjon rundt tilbudene våre.</a:t>
            </a:r>
            <a:r>
              <a:rPr lang="nb-NO" sz="1200" dirty="0"/>
              <a:t/>
            </a:r>
            <a:br>
              <a:rPr lang="nb-NO" sz="1200" dirty="0"/>
            </a:br>
            <a:endParaRPr lang="nb-NO" sz="1200" dirty="0"/>
          </a:p>
          <a:p>
            <a:pPr marL="285750" lvl="0" indent="-285750">
              <a:buFont typeface="Arial" panose="020B0604020202020204" pitchFamily="34" charset="0"/>
              <a:buChar char="•"/>
            </a:pPr>
            <a:r>
              <a:rPr lang="nb-NO" sz="1200" dirty="0" smtClean="0"/>
              <a:t>Jobbe med </a:t>
            </a:r>
            <a:r>
              <a:rPr lang="nb-NO" sz="1200" dirty="0"/>
              <a:t>«</a:t>
            </a:r>
            <a:r>
              <a:rPr lang="nb-NO" sz="1200" dirty="0" err="1"/>
              <a:t>RealKarriere</a:t>
            </a:r>
            <a:r>
              <a:rPr lang="nb-NO" sz="1200" dirty="0"/>
              <a:t>», hvor studenter og potensielle arbeidsgivere møtes. </a:t>
            </a:r>
            <a:endParaRPr lang="nb-NO" sz="1200" dirty="0" smtClean="0"/>
          </a:p>
          <a:p>
            <a:pPr marL="285750" lvl="0" indent="-285750">
              <a:buFont typeface="Arial" panose="020B0604020202020204" pitchFamily="34" charset="0"/>
              <a:buChar char="•"/>
            </a:pPr>
            <a:endParaRPr lang="nb-NO" sz="1200" dirty="0"/>
          </a:p>
          <a:p>
            <a:pPr marL="285750" lvl="0" indent="-285750">
              <a:buFont typeface="Arial" panose="020B0604020202020204" pitchFamily="34" charset="0"/>
              <a:buChar char="•"/>
            </a:pPr>
            <a:r>
              <a:rPr lang="nb-NO" sz="1200" dirty="0" smtClean="0"/>
              <a:t>Tilrettelegge for andre arenaer hvor studenter kan samarbeide/ha kontakt med arbeidslivet</a:t>
            </a:r>
            <a:endParaRPr lang="nb-NO" sz="1200" dirty="0"/>
          </a:p>
          <a:p>
            <a:endParaRPr lang="nb-NO" dirty="0"/>
          </a:p>
        </p:txBody>
      </p:sp>
    </p:spTree>
    <p:extLst>
      <p:ext uri="{BB962C8B-B14F-4D97-AF65-F5344CB8AC3E}">
        <p14:creationId xmlns:p14="http://schemas.microsoft.com/office/powerpoint/2010/main" val="7376236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nb-NO" dirty="0" smtClean="0"/>
              <a:t>Hva kan vi gjøre på nett?  </a:t>
            </a:r>
            <a:endParaRPr lang="nb-NO" dirty="0"/>
          </a:p>
        </p:txBody>
      </p:sp>
      <p:sp>
        <p:nvSpPr>
          <p:cNvPr id="8" name="TextBox 7"/>
          <p:cNvSpPr txBox="1"/>
          <p:nvPr/>
        </p:nvSpPr>
        <p:spPr>
          <a:xfrm>
            <a:off x="800995" y="1387366"/>
            <a:ext cx="7472855" cy="3254737"/>
          </a:xfrm>
          <a:prstGeom prst="rect">
            <a:avLst/>
          </a:prstGeom>
          <a:noFill/>
        </p:spPr>
        <p:txBody>
          <a:bodyPr wrap="square" rtlCol="0">
            <a:spAutoFit/>
          </a:bodyPr>
          <a:lstStyle/>
          <a:p>
            <a:pPr marL="285750" indent="-285750">
              <a:buFont typeface="Arial" panose="020B0604020202020204" pitchFamily="34" charset="0"/>
              <a:buChar char="•"/>
            </a:pPr>
            <a:r>
              <a:rPr lang="nb-NO" sz="1600" dirty="0" smtClean="0"/>
              <a:t>Hente ut informasjon fra kandidatundersøkelsen som kan brukes på</a:t>
            </a:r>
          </a:p>
          <a:p>
            <a:pPr marL="628650" lvl="1" indent="-285750">
              <a:buFont typeface="Arial" panose="020B0604020202020204" pitchFamily="34" charset="0"/>
              <a:buChar char="•"/>
            </a:pPr>
            <a:r>
              <a:rPr lang="nb-NO" sz="1400" dirty="0" smtClean="0"/>
              <a:t>«Jobb og videre studier» på programsidene  </a:t>
            </a:r>
          </a:p>
          <a:p>
            <a:pPr marL="628650" lvl="1" indent="-285750">
              <a:buFont typeface="Arial" panose="020B0604020202020204" pitchFamily="34" charset="0"/>
              <a:buChar char="•"/>
            </a:pPr>
            <a:r>
              <a:rPr lang="nb-NO" sz="1400" dirty="0" smtClean="0"/>
              <a:t>Lage en artikkel med hovedfunn </a:t>
            </a:r>
            <a:r>
              <a:rPr lang="nb-NO" sz="1400" dirty="0" smtClean="0">
                <a:hlinkClick r:id="rId3"/>
              </a:rPr>
              <a:t>(i tillegg til MN-artikkelen vi har skrevet)</a:t>
            </a:r>
            <a:r>
              <a:rPr lang="nb-NO" sz="1400" dirty="0" smtClean="0"/>
              <a:t>, tilsvarende HF: </a:t>
            </a:r>
            <a:r>
              <a:rPr lang="nb-NO" sz="1400" dirty="0" smtClean="0">
                <a:hlinkClick r:id="rId4"/>
              </a:rPr>
              <a:t>www.hf.uio.no/om/strategi/arbeidsmarkedsrapporter/kandidatundersokelsen-2018.html</a:t>
            </a:r>
            <a:r>
              <a:rPr lang="nb-NO" sz="1400" dirty="0" smtClean="0"/>
              <a:t>) </a:t>
            </a:r>
          </a:p>
          <a:p>
            <a:pPr marL="628650" lvl="1" indent="-285750">
              <a:buFont typeface="Arial" panose="020B0604020202020204" pitchFamily="34" charset="0"/>
              <a:buChar char="•"/>
            </a:pPr>
            <a:r>
              <a:rPr lang="nb-NO" sz="1400" dirty="0" smtClean="0"/>
              <a:t>Oppdatere instituttenes egne karrieresider: Se oversikt over alle instituttenes sider her: </a:t>
            </a:r>
            <a:r>
              <a:rPr lang="nb-NO" sz="1400" dirty="0" smtClean="0">
                <a:hlinkClick r:id="rId5"/>
              </a:rPr>
              <a:t>www.mn.uio.no/studier/karriere/</a:t>
            </a:r>
            <a:endParaRPr lang="nb-NO" sz="1400" dirty="0" smtClean="0"/>
          </a:p>
          <a:p>
            <a:pPr marL="628650" lvl="1" indent="-285750">
              <a:buFont typeface="Arial" panose="020B0604020202020204" pitchFamily="34" charset="0"/>
              <a:buChar char="•"/>
            </a:pPr>
            <a:endParaRPr lang="nb-NO" sz="1200" dirty="0" smtClean="0"/>
          </a:p>
          <a:p>
            <a:pPr marL="285750" indent="-285750">
              <a:buFont typeface="Arial" panose="020B0604020202020204" pitchFamily="34" charset="0"/>
              <a:buChar char="•"/>
            </a:pPr>
            <a:r>
              <a:rPr lang="nb-NO" sz="1600" dirty="0" smtClean="0"/>
              <a:t>Forslag: Fakultetet utarbeider et forslag/mal for oppsett på sidene, tilsvarende </a:t>
            </a:r>
            <a:r>
              <a:rPr lang="nb-NO" sz="1600" dirty="0" smtClean="0">
                <a:hlinkClick r:id="rId6"/>
              </a:rPr>
              <a:t>prosessen med «studieopphold i utlandet». </a:t>
            </a:r>
            <a:endParaRPr lang="nb-NO" sz="1600" dirty="0" smtClean="0"/>
          </a:p>
          <a:p>
            <a:endParaRPr lang="nb-NO" sz="1600" dirty="0" smtClean="0"/>
          </a:p>
          <a:p>
            <a:pPr marL="285750" indent="-285750">
              <a:buFont typeface="Arial" panose="020B0604020202020204" pitchFamily="34" charset="0"/>
              <a:buChar char="•"/>
            </a:pPr>
            <a:r>
              <a:rPr lang="nb-NO" sz="1600" dirty="0" smtClean="0"/>
              <a:t>Nettsidene og kandidatundersøkelsen diskuteres i </a:t>
            </a:r>
            <a:r>
              <a:rPr lang="nb-NO" sz="1600" dirty="0" err="1" smtClean="0"/>
              <a:t>SoMe</a:t>
            </a:r>
            <a:r>
              <a:rPr lang="nb-NO" sz="1600" dirty="0" smtClean="0"/>
              <a:t>/</a:t>
            </a:r>
            <a:r>
              <a:rPr lang="nb-NO" sz="1600" dirty="0" err="1" smtClean="0"/>
              <a:t>kommunikasjons-og</a:t>
            </a:r>
            <a:r>
              <a:rPr lang="nb-NO" sz="1600" dirty="0" smtClean="0"/>
              <a:t> rekrutteringsnettverket mandag 24. juni. </a:t>
            </a:r>
            <a:endParaRPr lang="nb-NO" sz="1600" dirty="0"/>
          </a:p>
          <a:p>
            <a:pPr marL="628650" lvl="1" indent="-285750">
              <a:buFont typeface="Arial" panose="020B0604020202020204" pitchFamily="34" charset="0"/>
              <a:buChar char="•"/>
            </a:pPr>
            <a:endParaRPr lang="nb-NO" dirty="0"/>
          </a:p>
        </p:txBody>
      </p:sp>
    </p:spTree>
    <p:extLst>
      <p:ext uri="{BB962C8B-B14F-4D97-AF65-F5344CB8AC3E}">
        <p14:creationId xmlns:p14="http://schemas.microsoft.com/office/powerpoint/2010/main" val="2723186245"/>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onours_kampanje_status-ny.potx" id="{3D2784AE-44F1-441D-9B25-04A5F062C110}" vid="{2C4552B0-8944-4C99-9D5B-E32EEAF65D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Honours_kampanje_status-ny</Template>
  <TotalTime>9390</TotalTime>
  <Words>4845</Words>
  <Application>Microsoft Office PowerPoint</Application>
  <PresentationFormat>Custom</PresentationFormat>
  <Paragraphs>511</Paragraphs>
  <Slides>33</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SimSun</vt:lpstr>
      <vt:lpstr>Arial</vt:lpstr>
      <vt:lpstr>Calibri</vt:lpstr>
      <vt:lpstr>Courier New</vt:lpstr>
      <vt:lpstr>Times New Roman</vt:lpstr>
      <vt:lpstr>Verdana</vt:lpstr>
      <vt:lpstr>ヒラギノ角ゴ Pro W3</vt:lpstr>
      <vt:lpstr>Office-tema</vt:lpstr>
      <vt:lpstr>Kandidatundersøkelsen 2018 </vt:lpstr>
      <vt:lpstr>Kandidatundersøkelsen 2018/19</vt:lpstr>
      <vt:lpstr>Svarprosent</vt:lpstr>
      <vt:lpstr>Det går stort sett bra med UiOs kandidater!</vt:lpstr>
      <vt:lpstr>Hovedaktivitet per dags dato </vt:lpstr>
      <vt:lpstr>Første jobb etter endt utdanning</vt:lpstr>
      <vt:lpstr>Lønn</vt:lpstr>
      <vt:lpstr>Sektor og jobbsøkeprosess</vt:lpstr>
      <vt:lpstr>Vurdering av egen utdanning  Tallene måles i en skala fra 1-5 hvor 5 er best og 1 dårligst </vt:lpstr>
      <vt:lpstr>Vurdering av egen utdanning</vt:lpstr>
      <vt:lpstr>Vurdering av egen utdanning</vt:lpstr>
      <vt:lpstr>Vurdering av egen utdanning</vt:lpstr>
      <vt:lpstr>Sammenheng mellom utdanning og jobb UiO Hvilke kvalifikasjoner de har hatt mest nytte av i arbeidslivet? Hvordan kunne UiO ha rustet dem bedre for arbeidslivet?</vt:lpstr>
      <vt:lpstr>Sammenheng mellom utdanning og jobb (tabell MN-fakultetet) Hvilke kvalifikasjoner de har hatt mest nytte av i arbeidslivet? </vt:lpstr>
      <vt:lpstr>Vurdering av egen utdanning på MN Tallene måles i en skala fra 1-5 hvor 5 er best og 1 dårligst </vt:lpstr>
      <vt:lpstr>Relevant jobb</vt:lpstr>
      <vt:lpstr>Arbeidsoppgaver</vt:lpstr>
      <vt:lpstr>Suksesskriterier for å komme raskt ut i jobb </vt:lpstr>
      <vt:lpstr>Kontakt med arbeidslivet</vt:lpstr>
      <vt:lpstr>Kontakt med arbeidslivet</vt:lpstr>
      <vt:lpstr>Hvordan vi jobber med: Kontakt med arbeidslivet gjennom studiene</vt:lpstr>
      <vt:lpstr>Deltakelse i et forskningsnettverk</vt:lpstr>
      <vt:lpstr>Deltakelse i et forskningsnettverk</vt:lpstr>
      <vt:lpstr>Jobbsøking</vt:lpstr>
      <vt:lpstr>Evne til å kommunisere egen kompetanse</vt:lpstr>
      <vt:lpstr>Generelt for UiO-kandidater finnes det en tydelig sammenheng mellom kandidatenes egen vurdering av kompetanse og hvorvidt første jobb var relevant.   Dermed kan det se ut til at det er slik at kandidater som mestrer disse egenskapene i større grad, får en relevant, første jobb etter endt utdanning. </vt:lpstr>
      <vt:lpstr>Lærte seg å kommunisere egen kompetanse og beskrivelse av ferdigheter</vt:lpstr>
      <vt:lpstr>Evne til å kommunisere egen kompetanse: veiledning</vt:lpstr>
      <vt:lpstr>Evne til å kommunisere egen kompetanse</vt:lpstr>
      <vt:lpstr>Tiltak spesifikt for doktorgrad</vt:lpstr>
      <vt:lpstr>Vi bør jobbe med å øke bevisstheten om veiledningstilbudet og evnen til å kommunisere egen kompetanse </vt:lpstr>
      <vt:lpstr>Oppsummering tiltak for å bedre kommunikasjon av egen kompetanse </vt:lpstr>
      <vt:lpstr>Hva kan vi gjøre på nett?  </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Honours-programmet</dc:title>
  <dc:creator>Hilde Omberg</dc:creator>
  <cp:lastModifiedBy>Hanne Sølna</cp:lastModifiedBy>
  <cp:revision>425</cp:revision>
  <cp:lastPrinted>2019-06-12T07:40:45Z</cp:lastPrinted>
  <dcterms:created xsi:type="dcterms:W3CDTF">2018-11-22T08:14:16Z</dcterms:created>
  <dcterms:modified xsi:type="dcterms:W3CDTF">2019-06-12T14:11:24Z</dcterms:modified>
</cp:coreProperties>
</file>