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306" r:id="rId2"/>
    <p:sldId id="309" r:id="rId3"/>
    <p:sldId id="310" r:id="rId4"/>
    <p:sldId id="311" r:id="rId5"/>
    <p:sldId id="312" r:id="rId6"/>
    <p:sldId id="313" r:id="rId7"/>
    <p:sldId id="308" r:id="rId8"/>
    <p:sldId id="314" r:id="rId9"/>
    <p:sldId id="315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99" userDrawn="1">
          <p15:clr>
            <a:srgbClr val="A4A3A4"/>
          </p15:clr>
        </p15:guide>
        <p15:guide id="2" pos="907" userDrawn="1">
          <p15:clr>
            <a:srgbClr val="A4A3A4"/>
          </p15:clr>
        </p15:guide>
        <p15:guide id="3" orient="horz" pos="10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FDEC"/>
    <a:srgbClr val="73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7D27C-1C4B-AE47-92A2-E6FC809F5063}" v="22" dt="2020-01-31T10:21:47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04"/>
    <p:restoredTop sz="87433"/>
  </p:normalViewPr>
  <p:slideViewPr>
    <p:cSldViewPr snapToGrid="0" snapToObjects="1">
      <p:cViewPr varScale="1">
        <p:scale>
          <a:sx n="145" d="100"/>
          <a:sy n="145" d="100"/>
        </p:scale>
        <p:origin x="272" y="184"/>
      </p:cViewPr>
      <p:guideLst>
        <p:guide orient="horz" pos="599"/>
        <p:guide pos="907"/>
        <p:guide orient="horz" pos="1076"/>
      </p:guideLst>
    </p:cSldViewPr>
  </p:slideViewPr>
  <p:notesTextViewPr>
    <p:cViewPr>
      <p:scale>
        <a:sx n="90" d="100"/>
        <a:sy n="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7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3647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16. januar ble det publisert enn oppdatert versjon av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 hvor vi har fikset noen ting basert på brukertester og feilmeldinger.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Opprette sikkerhetsnettkonfigurasjon på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-mapper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Tekstlig endring hjelpetekst om behandlingsansvar</a:t>
            </a:r>
          </a:p>
          <a:p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Autofullfør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-funksjon på institusjoner under eksterne forskere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Fikse sånn at nettleseren ikke viser prosjekter man har slettet. Og viser endringer man har gjort umiddelbart.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Komprimere listen med forskere i visning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I prosjekter hvor godkjenninger er satt til "ikke ennå", så var det før tomt under overskriften "Godkjenninger" i visningen. Nå skal det stå:</a:t>
            </a:r>
            <a:br>
              <a:rPr lang="nb-NO" b="0" i="0" u="none" strike="noStrike" dirty="0">
                <a:solidFill>
                  <a:srgbClr val="000000"/>
                </a:solidFill>
                <a:effectLst/>
              </a:rPr>
            </a:b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"Det er ikke registrert noen godkjenninger for dette prosjektet"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Filtrering som ikke fungerer optimalt: Skal gjøres så fort som mulig.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Søkefeltet for personer som gir dårlige resultater: Skal gjøres så fort som mulig.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3787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9283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6213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236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b="1" i="0" u="none" strike="noStrike" dirty="0">
                <a:solidFill>
                  <a:srgbClr val="000000"/>
                </a:solidFill>
                <a:effectLst/>
              </a:rPr>
              <a:t>2. Diskusjon rundt interngodkjenningsfeltet i </a:t>
            </a:r>
            <a:r>
              <a:rPr lang="nb-NO" b="1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endParaRPr lang="nb-NO" b="1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Da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Helseforsk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 var bare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Helseforsk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 så var feltet for interngodkjenning eller intern fremleggelse ganske klart. Nå som det er mange typer prosjekter inne så er meningsinnholdet i dette feltet mer uklart, både når man fyller det ut og slik det blir presentert i visning.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Vi ser på noen eksempler.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Fjerne det for visse enheter som ikke har bruk for det?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Hvem er det nyttig for?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Bør det være ulike avkrysningsboksen for hva man har godkjent?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Hvem må ha det?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Hvem skal bestemme hvem som bør ha det?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0905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Helsefaglige studentprosjekter MÅ meldes inn i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. Men mange andre enheter har ikke ønsket å melde inn studentprosjekter. Er dette fordi det er mye jobb eller fordi de har oversikten et annet sted?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I forbindelse med integrasjonen mot NSD så har vi mulighet til å hente studentprosjekter inn til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 automatisk.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7090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Vi har i utgangspunktet tenkt at hver gang et prosjekt importeres fra NSD så skal superbruker på enhet få en e-post og ha mulighet til å publisere og redigere prosjektet. Dette er for å ivareta funksjonen som superbruker har på mange enheter i dag, hvor superbruker er tungt involvert i publiseringen i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</a:rPr>
              <a:t>Forskpro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, og ofte er den som publiserer på vegne av forsker.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Er notifikasjon per e-post til superbruker en nødvendig funksjon?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Hvor mange enheter tror vi i så fall at dette er aktuelt for?</a:t>
            </a:r>
          </a:p>
          <a:p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Hvis vi bruker den rettighetsgruppen som fins, er det problematisk at alle i rettighetsgruppen får e-post (kan være opp til 12 personer)?</a:t>
            </a:r>
            <a:br>
              <a:rPr lang="nb-NO" b="0" i="0" u="none" strike="noStrike" dirty="0">
                <a:solidFill>
                  <a:srgbClr val="000000"/>
                </a:solidFill>
                <a:effectLst/>
              </a:rPr>
            </a:br>
            <a:endParaRPr lang="nb-NO" b="0" i="0" u="none" strike="noStrike" dirty="0">
              <a:solidFill>
                <a:srgbClr val="000000"/>
              </a:solidFill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713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id="5" name="Picture 6" descr="UiO_A.png">
            <a:extLst>
              <a:ext uri="{FF2B5EF4-FFF2-40B4-BE49-F238E27FC236}">
                <a16:creationId xmlns:a16="http://schemas.microsoft.com/office/drawing/2014/main" id="{1EED9B70-2487-B648-BBD7-DC342E1A45B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3421856" y="4785404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Google Shape;56;p13">
            <a:extLst>
              <a:ext uri="{FF2B5EF4-FFF2-40B4-BE49-F238E27FC236}">
                <a16:creationId xmlns:a16="http://schemas.microsoft.com/office/drawing/2014/main" id="{E982B266-C041-8B4D-BED7-9F3D5E3B71C7}"/>
              </a:ext>
            </a:extLst>
          </p:cNvPr>
          <p:cNvSpPr/>
          <p:nvPr userDrawn="1"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75792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b="1" dirty="0" err="1">
                <a:latin typeface="Helvetica" pitchFamily="2" charset="0"/>
                <a:ea typeface="Helvetica Neue Light"/>
                <a:cs typeface="Arial" panose="020B0604020202020204" pitchFamily="34" charset="0"/>
                <a:sym typeface="Helvetica Neue Light"/>
              </a:rPr>
              <a:t>Forskpro</a:t>
            </a:r>
            <a:endParaRPr b="1" dirty="0">
              <a:latin typeface="Helvetica" pitchFamily="2" charset="0"/>
              <a:ea typeface="Helvetica Neue Light"/>
              <a:cs typeface="Arial" panose="020B0604020202020204" pitchFamily="34" charset="0"/>
              <a:sym typeface="Helvetica Neue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dirty="0">
                <a:latin typeface="Helvetica Light" panose="020B0403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Møte med </a:t>
            </a:r>
            <a:r>
              <a:rPr lang="no" sz="2400">
                <a:latin typeface="Helvetica Light" panose="020B0403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fakultetskoordinatorer 31.01.2020</a:t>
            </a:r>
            <a:endParaRPr sz="2400" dirty="0">
              <a:latin typeface="Helvetica Light" panose="020B0403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1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BC467B-BE9A-8649-9561-F7454AF2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347" y="689682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Agenda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5D897D9-9107-434E-B704-8B6645E6B634}"/>
              </a:ext>
            </a:extLst>
          </p:cNvPr>
          <p:cNvSpPr txBox="1"/>
          <p:nvPr/>
        </p:nvSpPr>
        <p:spPr>
          <a:xfrm>
            <a:off x="1345163" y="1636052"/>
            <a:ext cx="5302724" cy="1353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b-NO" dirty="0">
                <a:latin typeface="Helvetica Light" panose="020B0403020202020204" pitchFamily="34" charset="0"/>
                <a:ea typeface="Helvetica Neue Light" panose="02000403000000020004" pitchFamily="2" charset="0"/>
              </a:rPr>
              <a:t>Kort gjennomgang av status og planer framover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b-NO" dirty="0">
                <a:latin typeface="Helvetica Light" panose="020B0403020202020204" pitchFamily="34" charset="0"/>
                <a:ea typeface="Helvetica Neue Light" panose="02000403000000020004" pitchFamily="2" charset="0"/>
              </a:rPr>
              <a:t>Diskusjon rundt Intern godkjenning / fremlegging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b-NO" dirty="0">
                <a:latin typeface="Helvetica Light" panose="020B0403020202020204" pitchFamily="34" charset="0"/>
                <a:ea typeface="Helvetica Neue Light" panose="02000403000000020004" pitchFamily="2" charset="0"/>
              </a:rPr>
              <a:t>Studentprosjekter - skal de inn i </a:t>
            </a:r>
            <a:r>
              <a:rPr lang="nb-NO" dirty="0" err="1">
                <a:latin typeface="Helvetica Light" panose="020B0403020202020204" pitchFamily="34" charset="0"/>
                <a:ea typeface="Helvetica Neue Light" panose="02000403000000020004" pitchFamily="2" charset="0"/>
              </a:rPr>
              <a:t>Forskpro</a:t>
            </a:r>
            <a:endParaRPr lang="nb-NO" dirty="0">
              <a:latin typeface="Helvetica Light" panose="020B0403020202020204" pitchFamily="34" charset="0"/>
              <a:ea typeface="Helvetica Neue Light" panose="02000403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b-NO" dirty="0">
                <a:latin typeface="Helvetica Light" panose="020B0403020202020204" pitchFamily="34" charset="0"/>
                <a:ea typeface="Helvetica Neue Light" panose="02000403000000020004" pitchFamily="2" charset="0"/>
              </a:rPr>
              <a:t>Eventuelt: Ta opp problemet med superbrukere</a:t>
            </a:r>
          </a:p>
        </p:txBody>
      </p:sp>
    </p:spTree>
    <p:extLst>
      <p:ext uri="{BB962C8B-B14F-4D97-AF65-F5344CB8AC3E}">
        <p14:creationId xmlns:p14="http://schemas.microsoft.com/office/powerpoint/2010/main" val="409176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D79AB552-E88A-0E44-9F6B-1F83B752A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304" y="687486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t>Status i </a:t>
            </a:r>
            <a:r>
              <a:rPr lang="nb-NO" sz="3200" b="1" dirty="0" err="1"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t>Forskpro</a:t>
            </a:r>
            <a:endParaRPr lang="nb-NO" sz="3200" b="1" dirty="0">
              <a:latin typeface="+mj-lt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8B4C649-58B5-9B4E-B7B7-A39D52FD85A3}"/>
              </a:ext>
            </a:extLst>
          </p:cNvPr>
          <p:cNvSpPr txBox="1"/>
          <p:nvPr/>
        </p:nvSpPr>
        <p:spPr>
          <a:xfrm>
            <a:off x="1439863" y="1708150"/>
            <a:ext cx="59280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Helvetica Light" panose="020B0403020202020204" pitchFamily="34" charset="0"/>
              </a:rPr>
              <a:t>16. januar ble det publisert enn oppdatert versjon av </a:t>
            </a:r>
            <a:r>
              <a:rPr lang="nb-NO" dirty="0" err="1">
                <a:latin typeface="Helvetica Light" panose="020B0403020202020204" pitchFamily="34" charset="0"/>
              </a:rPr>
              <a:t>Forskpro</a:t>
            </a:r>
            <a:r>
              <a:rPr lang="nb-NO" dirty="0">
                <a:latin typeface="Helvetica Light" panose="020B0403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Helvetica Light" panose="020B0403020202020204" pitchFamily="34" charset="0"/>
              </a:rPr>
              <a:t>Forbedringer basert på brukertester og feilmeldinger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63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D79AB552-E88A-0E44-9F6B-1F83B752A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927" y="696278"/>
            <a:ext cx="6099789" cy="841800"/>
          </a:xfrm>
        </p:spPr>
        <p:txBody>
          <a:bodyPr/>
          <a:lstStyle/>
          <a:p>
            <a:pPr algn="l"/>
            <a:r>
              <a:rPr lang="nb-NO" sz="3200" b="1" dirty="0"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t>Status NSD-integrasjon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68045EA-8326-8349-8A95-B7FB54863173}"/>
              </a:ext>
            </a:extLst>
          </p:cNvPr>
          <p:cNvSpPr txBox="1"/>
          <p:nvPr/>
        </p:nvSpPr>
        <p:spPr>
          <a:xfrm>
            <a:off x="1439863" y="1708150"/>
            <a:ext cx="592809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latin typeface="Helvetica Light" panose="020B0403020202020204" pitchFamily="34" charset="0"/>
              </a:rPr>
              <a:t>Har jobbet med dette siden november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latin typeface="Helvetica Light" panose="020B0403020202020204" pitchFamily="34" charset="0"/>
              </a:rPr>
              <a:t>I gang med utvikling nå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latin typeface="Helvetica Light" panose="020B0403020202020204" pitchFamily="34" charset="0"/>
              </a:rPr>
              <a:t>Brukertester planlagt i mars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9753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49837E4A-560C-6040-BF7B-C564E8283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225" y="950913"/>
            <a:ext cx="4353869" cy="34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1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717A475E-0427-9A45-BABC-75A55EF37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371" y="950913"/>
            <a:ext cx="6076914" cy="43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1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1553670"/>
            <a:ext cx="8520600" cy="1246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nb-NO" sz="3600" b="1" dirty="0">
                <a:latin typeface="Helvetica" pitchFamily="2" charset="0"/>
              </a:rPr>
              <a:t>2. Interngodkjenning</a:t>
            </a: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515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1553670"/>
            <a:ext cx="8520600" cy="1246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nb-NO" sz="3600" b="1" dirty="0">
                <a:latin typeface="Helvetica" pitchFamily="2" charset="0"/>
              </a:rPr>
              <a:t>3. Studentprosjekter</a:t>
            </a: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24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695" y="1553670"/>
            <a:ext cx="8520600" cy="1246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nb-NO" sz="3600" b="1" dirty="0">
                <a:latin typeface="Helvetica" pitchFamily="2" charset="0"/>
              </a:rPr>
              <a:t>4. Notifikasjoner til Superbrukere</a:t>
            </a:r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37900" cy="49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018359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12729</TotalTime>
  <Words>488</Words>
  <Application>Microsoft Macintosh PowerPoint</Application>
  <PresentationFormat>Skjermfremvisning (16:9)</PresentationFormat>
  <Paragraphs>42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Helvetica</vt:lpstr>
      <vt:lpstr>Helvetica Light</vt:lpstr>
      <vt:lpstr>Simple Light</vt:lpstr>
      <vt:lpstr>Forskpro Møte med fakultetskoordinatorer 31.01.2020</vt:lpstr>
      <vt:lpstr>Agenda</vt:lpstr>
      <vt:lpstr>Status i Forskpro</vt:lpstr>
      <vt:lpstr>Status NSD-integrasjon</vt:lpstr>
      <vt:lpstr>PowerPoint-presentasjon</vt:lpstr>
      <vt:lpstr>PowerPoint-presentasjon</vt:lpstr>
      <vt:lpstr>2. Interngodkjenning</vt:lpstr>
      <vt:lpstr>3. Studentprosjekter</vt:lpstr>
      <vt:lpstr>4. Notifikasjoner til Superbrukere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lage gode poster? På Facebook</dc:title>
  <cp:lastModifiedBy>Ingvild Sollund</cp:lastModifiedBy>
  <cp:revision>8</cp:revision>
  <dcterms:modified xsi:type="dcterms:W3CDTF">2020-01-31T11:01:16Z</dcterms:modified>
</cp:coreProperties>
</file>