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4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28.01.2019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28.01.2019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28.01.2019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BOTT mottak </a:t>
            </a:r>
            <a:r>
              <a:rPr lang="nb-NO" sz="2000" b="1" dirty="0" smtClean="0">
                <a:solidFill>
                  <a:prstClr val="black"/>
                </a:solidFill>
              </a:rPr>
              <a:t>økonomi-prosjektet</a:t>
            </a:r>
          </a:p>
          <a:p>
            <a:endParaRPr lang="nb-NO" sz="1100" b="1" dirty="0" smtClean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32839" y="1117651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Prosjektgruppen har kommet godt i gang med planlegging for videre arbeid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av overordnet tidsplan og planlegging/rigging av mottaksapparat ved UiO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fagressurser inn i standardiserings og utviklingsarbeid i nasjonalt prosjekt </a:t>
              </a:r>
              <a:r>
                <a:rPr lang="nb-NO" sz="1400" b="0" dirty="0" err="1" smtClean="0"/>
                <a:t>ift</a:t>
              </a:r>
              <a:r>
                <a:rPr lang="nb-NO" sz="1400" b="0" dirty="0" smtClean="0"/>
                <a:t> beslutninger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Workshop med BOTT Økonomidirektører og nasjonalt prosjekt i februar 2019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Utarbeidelse </a:t>
              </a:r>
              <a:r>
                <a:rPr lang="nb-NO" sz="1400" b="0" dirty="0"/>
                <a:t>av </a:t>
              </a:r>
              <a:r>
                <a:rPr lang="nb-NO" sz="1400" b="0" dirty="0" smtClean="0"/>
                <a:t>prosjektbeskrivelse, milepælsplan, Risikoanalyse 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 av prosesskartlegging våren 2019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 smtClean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Workshops med nasjonalt prosjekt for å avklare mottaksprosjektets rolle/ansvar </a:t>
              </a:r>
              <a:r>
                <a:rPr lang="nb-NO" sz="1400" b="0" dirty="0" err="1" smtClean="0"/>
                <a:t>ifm</a:t>
              </a:r>
              <a:r>
                <a:rPr lang="nb-NO" sz="1400" b="0" dirty="0" smtClean="0"/>
                <a:t> standardiseringsjobb, innføring og testing.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Planlegging- og rigging av mottaksapparat ved UiO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</a:t>
              </a:r>
              <a:r>
                <a:rPr lang="nb-NO" sz="1400" dirty="0" smtClean="0"/>
                <a:t>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Planer/avklaringer mot Nasjonalt prosjekt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Metodikk og rammeverk for gevinstarbeid mot programmet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 </a:t>
            </a:r>
            <a:r>
              <a:rPr lang="nb-NO" sz="1400" b="1" dirty="0" smtClean="0">
                <a:solidFill>
                  <a:prstClr val="black"/>
                </a:solidFill>
              </a:rPr>
              <a:t>01.02.2019</a:t>
            </a:r>
            <a:endParaRPr lang="nb-NO" sz="1400" b="1" dirty="0">
              <a:solidFill>
                <a:prstClr val="black"/>
              </a:solidFill>
            </a:endParaRPr>
          </a:p>
          <a:p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256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Prosjektet er i planleggings- og kartleggingsfase</a:t>
                      </a: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r>
              <a:rPr lang="nb-NO" sz="1400" dirty="0" smtClean="0"/>
              <a:t>Status:</a:t>
            </a:r>
            <a:r>
              <a:rPr lang="nb-NO" sz="1400" b="0" dirty="0"/>
              <a:t> </a:t>
            </a:r>
            <a:endParaRPr lang="nb-NO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</a:t>
            </a:r>
            <a:r>
              <a:rPr lang="nb-NO" sz="1400" b="0" dirty="0"/>
              <a:t>2018 tilsier et </a:t>
            </a:r>
            <a:r>
              <a:rPr lang="nb-NO" sz="1400" b="0" dirty="0" err="1"/>
              <a:t>mindreforbruk</a:t>
            </a:r>
            <a:r>
              <a:rPr lang="nb-NO" sz="1400" b="0" dirty="0"/>
              <a:t> knyttet til ressursdisponeringer (budsjett 1,650 mill.kr.)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Budsjettet for 2019 er på 6 </a:t>
            </a:r>
            <a:r>
              <a:rPr lang="nb-NO" sz="1400" b="0" dirty="0" err="1"/>
              <a:t>mill</a:t>
            </a:r>
            <a:r>
              <a:rPr lang="nb-NO" sz="1400" b="0" dirty="0"/>
              <a:t>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Ny økonomimodell for økonomisk oppfølging av prosjektet implementeres slik at direkte kostnader og ressursbelastning kan synliggjøres</a:t>
            </a:r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Prosjektleder </a:t>
            </a:r>
            <a:r>
              <a:rPr lang="nb-NO" sz="1400" b="0" dirty="0"/>
              <a:t>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  2 </a:t>
            </a:r>
            <a:r>
              <a:rPr lang="nb-NO" sz="1400" b="0" dirty="0"/>
              <a:t>prosjektmedlemmer 20 %</a:t>
            </a:r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lvl="0"/>
            <a:endParaRPr lang="nb-NO" sz="1400" dirty="0"/>
          </a:p>
          <a:p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5114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9509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</a:t>
            </a:r>
            <a:r>
              <a:rPr lang="nb-NO" sz="1400" dirty="0" smtClean="0"/>
              <a:t>:</a:t>
            </a:r>
            <a:endParaRPr lang="nb-NO" sz="1400" dirty="0"/>
          </a:p>
          <a:p>
            <a:pPr marL="228600" indent="-228600">
              <a:buFont typeface="+mj-lt"/>
              <a:buAutoNum type="arabicPeriod"/>
            </a:pPr>
            <a:r>
              <a:rPr lang="nb-NO" sz="1400" b="0" dirty="0"/>
              <a:t>Uklare rammebetingelser for UiO </a:t>
            </a:r>
            <a:r>
              <a:rPr lang="nb-NO" sz="1400" b="0" dirty="0" smtClean="0"/>
              <a:t>mottaks</a:t>
            </a:r>
          </a:p>
          <a:p>
            <a:r>
              <a:rPr lang="nb-NO" sz="1400" b="0" dirty="0"/>
              <a:t> </a:t>
            </a:r>
            <a:r>
              <a:rPr lang="nb-NO" sz="1400" b="0" dirty="0" smtClean="0"/>
              <a:t>    prosjekt </a:t>
            </a:r>
            <a:r>
              <a:rPr lang="nb-NO" sz="1400" b="0" dirty="0"/>
              <a:t>(hva skal vi gjøre og hva skal vi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ikke </a:t>
            </a:r>
            <a:r>
              <a:rPr lang="nb-NO" sz="1400" b="0" dirty="0"/>
              <a:t>gjøre</a:t>
            </a:r>
            <a:r>
              <a:rPr lang="nb-NO" sz="1400" b="0" dirty="0" smtClean="0"/>
              <a:t>)</a:t>
            </a:r>
          </a:p>
          <a:p>
            <a:r>
              <a:rPr lang="nb-NO" sz="1400" b="0" dirty="0" smtClean="0"/>
              <a:t>2.  Komplisert </a:t>
            </a:r>
            <a:r>
              <a:rPr lang="nb-NO" sz="1400" b="0" dirty="0"/>
              <a:t>prosjektorganisering</a:t>
            </a:r>
          </a:p>
          <a:p>
            <a:r>
              <a:rPr lang="nb-NO" b="0" dirty="0" smtClean="0"/>
              <a:t>		</a:t>
            </a:r>
          </a:p>
          <a:p>
            <a:r>
              <a:rPr lang="nb-NO" sz="1400" dirty="0" smtClean="0"/>
              <a:t>Risikoreduserende </a:t>
            </a:r>
            <a:r>
              <a:rPr lang="nb-NO" sz="1400" dirty="0"/>
              <a:t>tiltak:</a:t>
            </a:r>
            <a:endParaRPr lang="nb-NO" sz="1400" b="0" dirty="0"/>
          </a:p>
          <a:p>
            <a:pPr marL="342900" indent="-342900">
              <a:buFont typeface="+mj-lt"/>
              <a:buAutoNum type="arabicPeriod"/>
            </a:pPr>
            <a:r>
              <a:rPr lang="nb-NO" sz="1400" b="0" dirty="0"/>
              <a:t>Tydeliggjøre roller og ansvar mellom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linja.</a:t>
            </a:r>
          </a:p>
          <a:p>
            <a:r>
              <a:rPr lang="nb-NO" sz="1400" b="0" dirty="0" smtClean="0"/>
              <a:t>2.    Tydeliggjøre </a:t>
            </a:r>
            <a:r>
              <a:rPr lang="nb-NO" sz="1400" b="0" dirty="0"/>
              <a:t>roller og ansvar </a:t>
            </a:r>
            <a:r>
              <a:rPr lang="nb-NO" sz="1400" b="0" dirty="0" err="1"/>
              <a:t>ift</a:t>
            </a:r>
            <a:r>
              <a:rPr lang="nb-NO" sz="1400" b="0" dirty="0"/>
              <a:t> lokalt og </a:t>
            </a:r>
            <a:endParaRPr lang="nb-NO" sz="1400" b="0" dirty="0" smtClean="0"/>
          </a:p>
          <a:p>
            <a:r>
              <a:rPr lang="nb-NO" sz="1400" b="0" dirty="0" smtClean="0"/>
              <a:t>       nasjonalt </a:t>
            </a:r>
            <a:r>
              <a:rPr lang="nb-NO" sz="1400" b="0" dirty="0"/>
              <a:t>prosjekt, program og ulike </a:t>
            </a:r>
            <a:endParaRPr lang="nb-NO" sz="1400" b="0" dirty="0" smtClean="0"/>
          </a:p>
          <a:p>
            <a:r>
              <a:rPr lang="nb-NO" sz="1400" b="0" dirty="0"/>
              <a:t> </a:t>
            </a:r>
            <a:r>
              <a:rPr lang="nb-NO" sz="1400" b="0" dirty="0" smtClean="0"/>
              <a:t>      Styringsgrupper</a:t>
            </a:r>
            <a:r>
              <a:rPr lang="nb-NO" sz="1400" b="0" dirty="0"/>
              <a:t>.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253107"/>
              </p:ext>
            </p:extLst>
          </p:nvPr>
        </p:nvGraphicFramePr>
        <p:xfrm>
          <a:off x="4154342" y="482330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9995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2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551" y="5763795"/>
            <a:ext cx="3548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a7dc617-a4f4-4409-9cad-af25c0d7619f"/>
    <ds:schemaRef ds:uri="http://schemas.microsoft.com/office/infopath/2007/PartnerControls"/>
    <ds:schemaRef ds:uri="http://purl.org/dc/terms/"/>
    <ds:schemaRef ds:uri="9e53b3df-7f6b-4bd7-ac4c-bde73eb5098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24925</TotalTime>
  <Words>257</Words>
  <Application>Microsoft Office PowerPoint</Application>
  <PresentationFormat>Custom</PresentationFormat>
  <Paragraphs>95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292</cp:revision>
  <cp:lastPrinted>2018-08-09T13:14:38Z</cp:lastPrinted>
  <dcterms:created xsi:type="dcterms:W3CDTF">2016-01-25T08:26:51Z</dcterms:created>
  <dcterms:modified xsi:type="dcterms:W3CDTF">2019-01-28T11:15:32Z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