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ags/tag5.xml" ContentType="application/vnd.openxmlformats-officedocument.presentationml.tag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tags/tag6.xml" ContentType="application/vnd.openxmlformats-officedocument.presentationml.tag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tags/tag7.xml" ContentType="application/vnd.openxmlformats-officedocument.presentationml.tags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tags/tag8.xml" ContentType="application/vnd.openxmlformats-officedocument.presentationml.tags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tags/tag9.xml" ContentType="application/vnd.openxmlformats-officedocument.presentationml.tags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tags/tag10.xml" ContentType="application/vnd.openxmlformats-officedocument.presentationml.tags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tags/tag11.xml" ContentType="application/vnd.openxmlformats-officedocument.presentationml.tags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13"/>
  </p:notesMasterIdLst>
  <p:sldIdLst>
    <p:sldId id="302" r:id="rId5"/>
    <p:sldId id="307" r:id="rId6"/>
    <p:sldId id="306" r:id="rId7"/>
    <p:sldId id="305" r:id="rId8"/>
    <p:sldId id="304" r:id="rId9"/>
    <p:sldId id="303" r:id="rId10"/>
    <p:sldId id="301" r:id="rId11"/>
    <p:sldId id="300" r:id="rId12"/>
  </p:sldIdLst>
  <p:sldSz cx="14630400" cy="8229600"/>
  <p:notesSz cx="6794500" cy="9931400"/>
  <p:custDataLst>
    <p:tags r:id="rId14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9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32" y="16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programrisiko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E0A-48FD-9199-79CC05146325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E0A-48FD-9199-79CC05146325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E0A-48FD-9199-79CC05146325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E0A-48FD-9199-79CC05146325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E0A-48FD-9199-79CC05146325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E0A-48FD-9199-79CC05146325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E0A-48FD-9199-79CC05146325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E0A-48FD-9199-79CC05146325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E0A-48FD-9199-79CC05146325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E0A-48FD-9199-79CC05146325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E0A-48FD-9199-79CC05146325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E0A-48FD-9199-79CC05146325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E0A-48FD-9199-79CC05146325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E0A-48FD-9199-79CC05146325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E0A-48FD-9199-79CC05146325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E0A-48FD-9199-79CC05146325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E0A-48FD-9199-79CC05146325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E0A-48FD-9199-79CC05146325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E0A-48FD-9199-79CC05146325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E0A-48FD-9199-79CC05146325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E0A-48FD-9199-79CC05146325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E0A-48FD-9199-79CC05146325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E0A-48FD-9199-79CC05146325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E0A-48FD-9199-79CC05146325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E0A-48FD-9199-79CC05146325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E0A-48FD-9199-79CC05146325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E0A-48FD-9199-79CC05146325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E0A-48FD-9199-79CC05146325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E0A-48FD-9199-79CC05146325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E0A-48FD-9199-79CC05146325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E0A-48FD-9199-79CC05146325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E0A-48FD-9199-79CC05146325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E0A-48FD-9199-79CC05146325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E0A-48FD-9199-79CC05146325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E0A-48FD-9199-79CC05146325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E0A-48FD-9199-79CC05146325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E0A-48FD-9199-79CC05146325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E0A-48FD-9199-79CC05146325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E0A-48FD-9199-79CC05146325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E0A-48FD-9199-79CC05146325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E0A-48FD-9199-79CC05146325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E0A-48FD-9199-79CC05146325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E0A-48FD-9199-79CC05146325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E0A-48FD-9199-79CC05146325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E0A-48FD-9199-79CC05146325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E0A-48FD-9199-79CC05146325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E0A-48FD-9199-79CC05146325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E0A-48FD-9199-79CC05146325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E0A-48FD-9199-79CC05146325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E0A-48FD-9199-79CC05146325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E0A-48FD-9199-79CC05146325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E0A-48FD-9199-79CC051463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programrisiko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E0A-48FD-9199-79CC05146325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E0A-48FD-9199-79CC05146325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E0A-48FD-9199-79CC05146325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E0A-48FD-9199-79CC05146325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E0A-48FD-9199-79CC05146325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E0A-48FD-9199-79CC05146325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E0A-48FD-9199-79CC05146325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E0A-48FD-9199-79CC05146325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E0A-48FD-9199-79CC05146325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E0A-48FD-9199-79CC05146325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E0A-48FD-9199-79CC05146325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E0A-48FD-9199-79CC05146325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E0A-48FD-9199-79CC05146325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E0A-48FD-9199-79CC05146325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E0A-48FD-9199-79CC05146325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E0A-48FD-9199-79CC05146325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E0A-48FD-9199-79CC05146325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E0A-48FD-9199-79CC05146325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E0A-48FD-9199-79CC05146325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E0A-48FD-9199-79CC05146325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E0A-48FD-9199-79CC05146325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E0A-48FD-9199-79CC05146325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E0A-48FD-9199-79CC05146325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E0A-48FD-9199-79CC05146325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E0A-48FD-9199-79CC05146325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E0A-48FD-9199-79CC05146325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E0A-48FD-9199-79CC05146325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E0A-48FD-9199-79CC05146325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E0A-48FD-9199-79CC05146325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E0A-48FD-9199-79CC05146325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E0A-48FD-9199-79CC05146325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E0A-48FD-9199-79CC05146325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E0A-48FD-9199-79CC05146325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E0A-48FD-9199-79CC05146325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E0A-48FD-9199-79CC05146325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E0A-48FD-9199-79CC05146325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E0A-48FD-9199-79CC05146325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E0A-48FD-9199-79CC05146325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E0A-48FD-9199-79CC05146325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E0A-48FD-9199-79CC05146325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E0A-48FD-9199-79CC05146325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E0A-48FD-9199-79CC05146325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E0A-48FD-9199-79CC05146325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E0A-48FD-9199-79CC05146325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E0A-48FD-9199-79CC05146325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E0A-48FD-9199-79CC05146325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E0A-48FD-9199-79CC05146325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E0A-48FD-9199-79CC05146325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E0A-48FD-9199-79CC05146325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E0A-48FD-9199-79CC05146325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E0A-48FD-9199-79CC05146325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E0A-48FD-9199-79CC051463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programrisiko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E0A-48FD-9199-79CC05146325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E0A-48FD-9199-79CC05146325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E0A-48FD-9199-79CC05146325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E0A-48FD-9199-79CC05146325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E0A-48FD-9199-79CC05146325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E0A-48FD-9199-79CC05146325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E0A-48FD-9199-79CC05146325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E0A-48FD-9199-79CC05146325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E0A-48FD-9199-79CC05146325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E0A-48FD-9199-79CC05146325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E0A-48FD-9199-79CC05146325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E0A-48FD-9199-79CC05146325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E0A-48FD-9199-79CC05146325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E0A-48FD-9199-79CC05146325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E0A-48FD-9199-79CC05146325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E0A-48FD-9199-79CC05146325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E0A-48FD-9199-79CC05146325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E0A-48FD-9199-79CC05146325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E0A-48FD-9199-79CC05146325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E0A-48FD-9199-79CC05146325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E0A-48FD-9199-79CC05146325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E0A-48FD-9199-79CC05146325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E0A-48FD-9199-79CC05146325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E0A-48FD-9199-79CC05146325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E0A-48FD-9199-79CC05146325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E0A-48FD-9199-79CC05146325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E0A-48FD-9199-79CC05146325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E0A-48FD-9199-79CC05146325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E0A-48FD-9199-79CC05146325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E0A-48FD-9199-79CC05146325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E0A-48FD-9199-79CC05146325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E0A-48FD-9199-79CC05146325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E0A-48FD-9199-79CC05146325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E0A-48FD-9199-79CC05146325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E0A-48FD-9199-79CC05146325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E0A-48FD-9199-79CC05146325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E0A-48FD-9199-79CC05146325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E0A-48FD-9199-79CC05146325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E0A-48FD-9199-79CC05146325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E0A-48FD-9199-79CC05146325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E0A-48FD-9199-79CC05146325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E0A-48FD-9199-79CC05146325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E0A-48FD-9199-79CC05146325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E0A-48FD-9199-79CC05146325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E0A-48FD-9199-79CC05146325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E0A-48FD-9199-79CC05146325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E0A-48FD-9199-79CC05146325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E0A-48FD-9199-79CC05146325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E0A-48FD-9199-79CC05146325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E0A-48FD-9199-79CC05146325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E0A-48FD-9199-79CC05146325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E0A-48FD-9199-79CC051463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programrisiko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E0A-48FD-9199-79CC05146325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E0A-48FD-9199-79CC05146325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E0A-48FD-9199-79CC05146325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E0A-48FD-9199-79CC05146325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E0A-48FD-9199-79CC05146325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E0A-48FD-9199-79CC05146325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E0A-48FD-9199-79CC05146325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E0A-48FD-9199-79CC05146325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E0A-48FD-9199-79CC05146325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E0A-48FD-9199-79CC05146325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E0A-48FD-9199-79CC05146325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E0A-48FD-9199-79CC05146325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E0A-48FD-9199-79CC05146325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E0A-48FD-9199-79CC05146325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E0A-48FD-9199-79CC05146325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E0A-48FD-9199-79CC05146325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E0A-48FD-9199-79CC05146325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E0A-48FD-9199-79CC05146325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E0A-48FD-9199-79CC05146325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E0A-48FD-9199-79CC05146325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E0A-48FD-9199-79CC05146325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E0A-48FD-9199-79CC05146325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E0A-48FD-9199-79CC05146325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E0A-48FD-9199-79CC05146325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E0A-48FD-9199-79CC05146325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E0A-48FD-9199-79CC05146325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E0A-48FD-9199-79CC05146325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E0A-48FD-9199-79CC05146325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E0A-48FD-9199-79CC05146325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E0A-48FD-9199-79CC05146325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E0A-48FD-9199-79CC05146325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E0A-48FD-9199-79CC05146325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E0A-48FD-9199-79CC05146325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E0A-48FD-9199-79CC05146325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E0A-48FD-9199-79CC05146325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E0A-48FD-9199-79CC05146325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E0A-48FD-9199-79CC05146325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E0A-48FD-9199-79CC05146325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E0A-48FD-9199-79CC05146325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E0A-48FD-9199-79CC05146325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E0A-48FD-9199-79CC05146325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E0A-48FD-9199-79CC05146325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E0A-48FD-9199-79CC05146325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E0A-48FD-9199-79CC05146325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E0A-48FD-9199-79CC05146325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E0A-48FD-9199-79CC05146325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E0A-48FD-9199-79CC05146325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E0A-48FD-9199-79CC05146325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E0A-48FD-9199-79CC05146325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E0A-48FD-9199-79CC05146325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E0A-48FD-9199-79CC05146325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E0A-48FD-9199-79CC051463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programrisiko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E0A-48FD-9199-79CC05146325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E0A-48FD-9199-79CC05146325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E0A-48FD-9199-79CC05146325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E0A-48FD-9199-79CC05146325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E0A-48FD-9199-79CC05146325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E0A-48FD-9199-79CC05146325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E0A-48FD-9199-79CC05146325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E0A-48FD-9199-79CC05146325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E0A-48FD-9199-79CC05146325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E0A-48FD-9199-79CC05146325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E0A-48FD-9199-79CC05146325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E0A-48FD-9199-79CC05146325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E0A-48FD-9199-79CC05146325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E0A-48FD-9199-79CC05146325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E0A-48FD-9199-79CC05146325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E0A-48FD-9199-79CC05146325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E0A-48FD-9199-79CC05146325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E0A-48FD-9199-79CC05146325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E0A-48FD-9199-79CC05146325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E0A-48FD-9199-79CC05146325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E0A-48FD-9199-79CC05146325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E0A-48FD-9199-79CC05146325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E0A-48FD-9199-79CC05146325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E0A-48FD-9199-79CC05146325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E0A-48FD-9199-79CC05146325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E0A-48FD-9199-79CC05146325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E0A-48FD-9199-79CC05146325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E0A-48FD-9199-79CC05146325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E0A-48FD-9199-79CC05146325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E0A-48FD-9199-79CC05146325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E0A-48FD-9199-79CC05146325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E0A-48FD-9199-79CC05146325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E0A-48FD-9199-79CC05146325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E0A-48FD-9199-79CC05146325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E0A-48FD-9199-79CC05146325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E0A-48FD-9199-79CC05146325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E0A-48FD-9199-79CC05146325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E0A-48FD-9199-79CC05146325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E0A-48FD-9199-79CC05146325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E0A-48FD-9199-79CC05146325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E0A-48FD-9199-79CC05146325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E0A-48FD-9199-79CC05146325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E0A-48FD-9199-79CC05146325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E0A-48FD-9199-79CC05146325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E0A-48FD-9199-79CC05146325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E0A-48FD-9199-79CC05146325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E0A-48FD-9199-79CC05146325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E0A-48FD-9199-79CC05146325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E0A-48FD-9199-79CC05146325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E0A-48FD-9199-79CC05146325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E0A-48FD-9199-79CC05146325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E0A-48FD-9199-79CC051463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programrisiko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E0A-48FD-9199-79CC05146325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E0A-48FD-9199-79CC05146325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E0A-48FD-9199-79CC05146325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E0A-48FD-9199-79CC05146325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E0A-48FD-9199-79CC05146325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E0A-48FD-9199-79CC05146325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E0A-48FD-9199-79CC05146325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E0A-48FD-9199-79CC05146325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E0A-48FD-9199-79CC05146325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E0A-48FD-9199-79CC05146325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E0A-48FD-9199-79CC05146325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E0A-48FD-9199-79CC05146325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E0A-48FD-9199-79CC05146325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E0A-48FD-9199-79CC05146325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E0A-48FD-9199-79CC05146325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E0A-48FD-9199-79CC05146325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E0A-48FD-9199-79CC05146325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E0A-48FD-9199-79CC05146325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E0A-48FD-9199-79CC05146325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E0A-48FD-9199-79CC05146325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E0A-48FD-9199-79CC05146325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E0A-48FD-9199-79CC05146325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E0A-48FD-9199-79CC05146325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E0A-48FD-9199-79CC05146325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E0A-48FD-9199-79CC05146325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E0A-48FD-9199-79CC05146325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E0A-48FD-9199-79CC05146325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E0A-48FD-9199-79CC05146325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E0A-48FD-9199-79CC05146325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E0A-48FD-9199-79CC05146325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E0A-48FD-9199-79CC05146325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E0A-48FD-9199-79CC05146325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E0A-48FD-9199-79CC05146325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E0A-48FD-9199-79CC05146325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E0A-48FD-9199-79CC05146325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E0A-48FD-9199-79CC05146325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E0A-48FD-9199-79CC05146325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E0A-48FD-9199-79CC05146325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E0A-48FD-9199-79CC05146325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E0A-48FD-9199-79CC05146325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E0A-48FD-9199-79CC05146325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E0A-48FD-9199-79CC05146325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E0A-48FD-9199-79CC05146325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E0A-48FD-9199-79CC05146325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E0A-48FD-9199-79CC05146325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E0A-48FD-9199-79CC05146325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E0A-48FD-9199-79CC05146325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E0A-48FD-9199-79CC05146325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E0A-48FD-9199-79CC05146325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E0A-48FD-9199-79CC05146325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E0A-48FD-9199-79CC05146325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E0A-48FD-9199-79CC051463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programrisiko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E0A-48FD-9199-79CC05146325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E0A-48FD-9199-79CC05146325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E0A-48FD-9199-79CC05146325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E0A-48FD-9199-79CC05146325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E0A-48FD-9199-79CC05146325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E0A-48FD-9199-79CC05146325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E0A-48FD-9199-79CC05146325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E0A-48FD-9199-79CC05146325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E0A-48FD-9199-79CC05146325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E0A-48FD-9199-79CC05146325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E0A-48FD-9199-79CC05146325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E0A-48FD-9199-79CC05146325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E0A-48FD-9199-79CC05146325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E0A-48FD-9199-79CC05146325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E0A-48FD-9199-79CC05146325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E0A-48FD-9199-79CC05146325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E0A-48FD-9199-79CC05146325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E0A-48FD-9199-79CC05146325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E0A-48FD-9199-79CC05146325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E0A-48FD-9199-79CC05146325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E0A-48FD-9199-79CC05146325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E0A-48FD-9199-79CC05146325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E0A-48FD-9199-79CC05146325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E0A-48FD-9199-79CC0514632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E0A-48FD-9199-79CC05146325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E0A-48FD-9199-79CC05146325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E0A-48FD-9199-79CC05146325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E0A-48FD-9199-79CC05146325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E0A-48FD-9199-79CC05146325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E0A-48FD-9199-79CC05146325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E0A-48FD-9199-79CC05146325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E0A-48FD-9199-79CC05146325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E0A-48FD-9199-79CC05146325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E0A-48FD-9199-79CC05146325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E0A-48FD-9199-79CC05146325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E0A-48FD-9199-79CC05146325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E0A-48FD-9199-79CC05146325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E0A-48FD-9199-79CC05146325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E0A-48FD-9199-79CC05146325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E0A-48FD-9199-79CC05146325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E0A-48FD-9199-79CC05146325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E0A-48FD-9199-79CC05146325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E0A-48FD-9199-79CC05146325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E0A-48FD-9199-79CC05146325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E0A-48FD-9199-79CC05146325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E0A-48FD-9199-79CC05146325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E0A-48FD-9199-79CC05146325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E0A-48FD-9199-79CC05146325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E0A-48FD-9199-79CC05146325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E0A-48FD-9199-79CC05146325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E0A-48FD-9199-79CC05146325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E0A-48FD-9199-79CC05146325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E0A-48FD-9199-79CC05146325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E0A-48FD-9199-79CC05146325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E0A-48FD-9199-79CC05146325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E0A-48FD-9199-79CC051463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programrisiko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89C0-419F-86C8-E7D7C148E63D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89C0-419F-86C8-E7D7C148E63D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89C0-419F-86C8-E7D7C148E63D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89C0-419F-86C8-E7D7C148E63D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89C0-419F-86C8-E7D7C148E63D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89C0-419F-86C8-E7D7C148E63D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89C0-419F-86C8-E7D7C148E63D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89C0-419F-86C8-E7D7C148E63D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89C0-419F-86C8-E7D7C148E63D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89C0-419F-86C8-E7D7C148E63D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89C0-419F-86C8-E7D7C148E63D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89C0-419F-86C8-E7D7C148E63D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89C0-419F-86C8-E7D7C148E63D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89C0-419F-86C8-E7D7C148E63D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89C0-419F-86C8-E7D7C148E63D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89C0-419F-86C8-E7D7C148E63D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89C0-419F-86C8-E7D7C148E63D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89C0-419F-86C8-E7D7C148E63D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89C0-419F-86C8-E7D7C148E63D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89C0-419F-86C8-E7D7C148E63D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89C0-419F-86C8-E7D7C148E63D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89C0-419F-86C8-E7D7C148E63D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89C0-419F-86C8-E7D7C148E63D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89C0-419F-86C8-E7D7C148E63D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89C0-419F-86C8-E7D7C148E6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89C0-419F-86C8-E7D7C148E63D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89C0-419F-86C8-E7D7C148E63D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89C0-419F-86C8-E7D7C148E63D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89C0-419F-86C8-E7D7C148E63D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89C0-419F-86C8-E7D7C148E63D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89C0-419F-86C8-E7D7C148E63D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89C0-419F-86C8-E7D7C148E63D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89C0-419F-86C8-E7D7C148E63D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89C0-419F-86C8-E7D7C148E63D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89C0-419F-86C8-E7D7C148E63D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89C0-419F-86C8-E7D7C148E63D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89C0-419F-86C8-E7D7C148E63D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89C0-419F-86C8-E7D7C148E63D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89C0-419F-86C8-E7D7C148E63D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89C0-419F-86C8-E7D7C148E63D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89C0-419F-86C8-E7D7C148E63D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89C0-419F-86C8-E7D7C148E63D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89C0-419F-86C8-E7D7C148E63D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89C0-419F-86C8-E7D7C148E63D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89C0-419F-86C8-E7D7C148E63D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89C0-419F-86C8-E7D7C148E63D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89C0-419F-86C8-E7D7C148E63D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89C0-419F-86C8-E7D7C148E63D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89C0-419F-86C8-E7D7C148E63D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89C0-419F-86C8-E7D7C148E63D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89C0-419F-86C8-E7D7C148E63D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89C0-419F-86C8-E7D7C148E63D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89C0-419F-86C8-E7D7C148E63D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89C0-419F-86C8-E7D7C148E63D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89C0-419F-86C8-E7D7C148E63D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89C0-419F-86C8-E7D7C148E63D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89C0-419F-86C8-E7D7C148E6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28.11.2019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28.11.2019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28.11.2019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28.11.2019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28.11.2019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28.11.2019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28.11.2019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28.11.2019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28.11.2019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28.11.2019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28.11.2019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28.11.2019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28.11.2019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28.11.2019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5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28.11.2019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chart" Target="../charts/chart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chart" Target="../charts/chart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6" Type="http://schemas.openxmlformats.org/officeDocument/2006/relationships/chart" Target="../charts/chart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8.xml"/><Relationship Id="rId1" Type="http://schemas.openxmlformats.org/officeDocument/2006/relationships/vmlDrawing" Target="../drawings/vmlDrawing7.vml"/><Relationship Id="rId6" Type="http://schemas.openxmlformats.org/officeDocument/2006/relationships/chart" Target="../charts/chart5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vmlDrawing" Target="../drawings/vmlDrawing8.vml"/><Relationship Id="rId6" Type="http://schemas.openxmlformats.org/officeDocument/2006/relationships/chart" Target="../charts/chart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0.xml"/><Relationship Id="rId1" Type="http://schemas.openxmlformats.org/officeDocument/2006/relationships/vmlDrawing" Target="../drawings/vmlDrawing9.vml"/><Relationship Id="rId6" Type="http://schemas.openxmlformats.org/officeDocument/2006/relationships/chart" Target="../charts/chart7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vmlDrawing" Target="../drawings/vmlDrawing10.vml"/><Relationship Id="rId6" Type="http://schemas.openxmlformats.org/officeDocument/2006/relationships/chart" Target="../charts/chart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Plassholder for lysbildenummer 2"/>
          <p:cNvSpPr>
            <a:spLocks noGrp="1"/>
          </p:cNvSpPr>
          <p:nvPr>
            <p:ph type="sldNum" sz="quarter" idx="12"/>
          </p:nvPr>
        </p:nvSpPr>
        <p:spPr>
          <a:xfrm>
            <a:off x="13653557" y="7632954"/>
            <a:ext cx="370573" cy="221599"/>
          </a:xfrm>
        </p:spPr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32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Programmet</a:t>
            </a:r>
            <a:endParaRPr lang="nb-NO" sz="2000" b="1" dirty="0">
              <a:solidFill>
                <a:prstClr val="black"/>
              </a:solidFill>
            </a:endParaRPr>
          </a:p>
          <a:p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34" name="Gruppe 1"/>
          <p:cNvGrpSpPr/>
          <p:nvPr/>
        </p:nvGrpSpPr>
        <p:grpSpPr>
          <a:xfrm>
            <a:off x="142483" y="1211859"/>
            <a:ext cx="14365383" cy="3428091"/>
            <a:chOff x="142483" y="1211859"/>
            <a:chExt cx="14365383" cy="3428091"/>
          </a:xfrm>
        </p:grpSpPr>
        <p:sp>
          <p:nvSpPr>
            <p:cNvPr id="35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Prosjektene har utfordringer med ressurssituasjonen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Prosjektene er </a:t>
              </a:r>
              <a:r>
                <a:rPr lang="nb-NO" sz="1400" b="0" dirty="0" err="1" smtClean="0"/>
                <a:t>replanlagt</a:t>
              </a:r>
              <a:r>
                <a:rPr lang="nb-NO" sz="1400" b="0" dirty="0" smtClean="0"/>
                <a:t>, milepælsplaner i endring</a:t>
              </a:r>
              <a:endParaRPr lang="nb-NO" sz="1400" b="0" dirty="0"/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«</a:t>
              </a:r>
              <a:r>
                <a:rPr lang="nb-NO" sz="1400" b="0" dirty="0"/>
                <a:t>Mottak av nyansatte» (On-</a:t>
              </a:r>
              <a:r>
                <a:rPr lang="nb-NO" sz="1400" b="0" dirty="0" err="1"/>
                <a:t>boarding</a:t>
              </a:r>
              <a:r>
                <a:rPr lang="nb-NO" sz="1400" b="0" dirty="0" smtClean="0"/>
                <a:t>) er i gang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/>
                <a:t>Programmet vesentlig mer inn i </a:t>
              </a:r>
              <a:r>
                <a:rPr lang="nb-NO" sz="1400" b="0" dirty="0" err="1" smtClean="0"/>
                <a:t>UiO:SA</a:t>
              </a:r>
              <a:endParaRPr lang="nb-NO" sz="1400" b="0" dirty="0" smtClean="0"/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err="1" smtClean="0"/>
                <a:t>Info.pakke</a:t>
              </a:r>
              <a:r>
                <a:rPr lang="nb-NO" sz="1400" b="0" dirty="0" smtClean="0"/>
                <a:t> sendt fag-/</a:t>
              </a:r>
              <a:r>
                <a:rPr lang="nb-NO" sz="1400" b="0" dirty="0" err="1" smtClean="0"/>
                <a:t>Fak.direktører</a:t>
              </a:r>
              <a:r>
                <a:rPr lang="nb-NO" sz="1400" b="0" dirty="0" smtClean="0"/>
                <a:t> samt nyhetsbrev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/>
                <a:t>SRF-konseptet </a:t>
              </a:r>
              <a:r>
                <a:rPr lang="nb-NO" sz="1400" b="0" dirty="0" smtClean="0"/>
                <a:t>– </a:t>
              </a:r>
              <a:r>
                <a:rPr lang="nb-NO" sz="1400" b="0" dirty="0" err="1" smtClean="0"/>
                <a:t>Chatbot</a:t>
              </a:r>
              <a:r>
                <a:rPr lang="nb-NO" sz="1400" b="0" dirty="0" smtClean="0"/>
                <a:t>-piloter startet</a:t>
              </a:r>
              <a:endParaRPr lang="nb-NO" sz="1400" b="0" dirty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r>
                <a:rPr lang="nb-NO" sz="1400" dirty="0"/>
                <a:t>Tiltak: </a:t>
              </a:r>
            </a:p>
            <a:p>
              <a:r>
                <a:rPr lang="nb-NO" sz="1100" dirty="0"/>
                <a:t>Aktiviteter i nærmeste fremtid: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Møter med hvert prosjekt om milepælsplaner og </a:t>
              </a:r>
              <a:r>
                <a:rPr lang="nb-NO" sz="1400" b="0" dirty="0" smtClean="0"/>
                <a:t>IDF-møter =&gt; IDF-plan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«Mottak av nyansatte»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400" dirty="0" smtClean="0"/>
                <a:t>Brukerreise og intervjuer av nytilsatte og ledere</a:t>
              </a: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err="1" smtClean="0"/>
                <a:t>UiO:SA</a:t>
              </a:r>
              <a:r>
                <a:rPr lang="nb-NO" sz="1400" b="0" dirty="0" smtClean="0"/>
                <a:t> - </a:t>
              </a:r>
              <a:r>
                <a:rPr lang="nb-NO" sz="1400" b="0" dirty="0"/>
                <a:t>Hvordan organisere omorganiseringen</a:t>
              </a:r>
              <a:r>
                <a:rPr lang="nb-NO" sz="1400" b="0" dirty="0" smtClean="0"/>
                <a:t>?</a:t>
              </a: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Videre </a:t>
              </a:r>
              <a:r>
                <a:rPr lang="nb-NO" sz="1400" b="0" dirty="0" smtClean="0"/>
                <a:t>arbeid med stedkoder, </a:t>
              </a:r>
              <a:r>
                <a:rPr lang="nb-NO" sz="1400" b="0" dirty="0" err="1" smtClean="0"/>
                <a:t>k.steder</a:t>
              </a:r>
              <a:r>
                <a:rPr lang="nb-NO" sz="1400" b="0" dirty="0" smtClean="0"/>
                <a:t>, </a:t>
              </a:r>
              <a:r>
                <a:rPr lang="nb-NO" sz="1400" b="0" dirty="0" err="1" smtClean="0"/>
                <a:t>org.steder</a:t>
              </a:r>
              <a:r>
                <a:rPr lang="nb-NO" sz="1400" b="0" dirty="0"/>
                <a:t> </a:t>
              </a:r>
              <a:r>
                <a:rPr lang="nb-NO" sz="1400" b="0" dirty="0" smtClean="0"/>
                <a:t>– kobling av data</a:t>
              </a:r>
            </a:p>
            <a:p>
              <a:endParaRPr lang="nb-NO" b="0" dirty="0"/>
            </a:p>
          </p:txBody>
        </p:sp>
        <p:sp>
          <p:nvSpPr>
            <p:cNvPr id="36" name="TekstSylinder 26"/>
            <p:cNvSpPr txBox="1"/>
            <p:nvPr/>
          </p:nvSpPr>
          <p:spPr>
            <a:xfrm>
              <a:off x="7954391" y="1255950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400" dirty="0" smtClean="0"/>
                <a:t>Status</a:t>
              </a:r>
              <a:r>
                <a:rPr lang="nb-NO" sz="1400" b="0" dirty="0"/>
                <a:t>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Avhengig </a:t>
              </a:r>
              <a:r>
                <a:rPr lang="nb-NO" sz="1400" b="0" dirty="0"/>
                <a:t>av leveranser fra BOTT til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godt samarbeid med </a:t>
              </a:r>
              <a:r>
                <a:rPr lang="nb-NO" sz="1400" b="0" dirty="0" smtClean="0"/>
                <a:t>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Kobling mot </a:t>
              </a:r>
              <a:r>
                <a:rPr lang="nb-NO" sz="1400" b="0" dirty="0" err="1" smtClean="0"/>
                <a:t>UiO:IT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BOTT:SA forsinket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400" dirty="0" err="1" smtClean="0"/>
                <a:t>Replanlegges</a:t>
              </a:r>
              <a:endParaRPr lang="nb-NO" sz="140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err="1" smtClean="0"/>
                <a:t>BOTT:Økonomi</a:t>
              </a:r>
              <a:r>
                <a:rPr lang="nb-NO" sz="1400" b="0" dirty="0" smtClean="0"/>
                <a:t> </a:t>
              </a:r>
              <a:r>
                <a:rPr lang="nb-NO" sz="1400" b="0" dirty="0" smtClean="0"/>
                <a:t>og lønn – stort ressurspådrag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IT-drift: </a:t>
              </a:r>
              <a:r>
                <a:rPr lang="nb-NO" sz="1400" b="0" dirty="0" err="1" smtClean="0"/>
                <a:t>Replanlagt</a:t>
              </a: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Robotisering</a:t>
              </a:r>
              <a:endParaRPr lang="nb-NO" sz="1400" b="0" dirty="0"/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 smtClean="0"/>
                <a:t>Kostnadsfordelingsmodeller må utarbeides</a:t>
              </a:r>
              <a:endParaRPr lang="nb-NO" sz="1400" b="0" dirty="0"/>
            </a:p>
            <a:p>
              <a:endParaRPr lang="nb-NO" sz="1400" b="0" dirty="0"/>
            </a:p>
          </p:txBody>
        </p:sp>
      </p:grpSp>
      <p:sp>
        <p:nvSpPr>
          <p:cNvPr id="37" name="TekstSylinder 19"/>
          <p:cNvSpPr txBox="1"/>
          <p:nvPr/>
        </p:nvSpPr>
        <p:spPr>
          <a:xfrm>
            <a:off x="4530300" y="137580"/>
            <a:ext cx="2366918" cy="9895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02.12.2019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38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8938812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39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r>
              <a:rPr lang="nb-NO" sz="1400" dirty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Ressursfrafall i prosjektene, </a:t>
            </a:r>
            <a:r>
              <a:rPr lang="nb-NO" sz="1400" b="0" dirty="0" err="1" smtClean="0"/>
              <a:t>UiO:SA</a:t>
            </a:r>
            <a:r>
              <a:rPr lang="nb-NO" sz="1400" b="0" dirty="0" smtClean="0"/>
              <a:t> og IT-drift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Stort pådrag i BOTT: Økonomi og lønn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Ressursutfordringer ute i organisasjonen, vanskeligere å få tak i prosjektdeltakere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Frikjøpsavtaler inngått</a:t>
            </a:r>
          </a:p>
          <a:p>
            <a:r>
              <a:rPr lang="nb-NO" sz="1400" dirty="0" smtClean="0"/>
              <a:t>Tiltak</a:t>
            </a:r>
            <a:r>
              <a:rPr lang="nb-NO" sz="140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Ressursavtaler må inngås slik at ressursene ikke fjernes fra prosjektene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Vurdere ambisjonsnivå i planverk for prosjektene.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Dialog med enhetene om behovet for involvering i prosjektene</a:t>
            </a:r>
          </a:p>
          <a:p>
            <a:endParaRPr lang="nb-NO" sz="1400" b="0" dirty="0"/>
          </a:p>
          <a:p>
            <a:r>
              <a:rPr lang="nb-NO" sz="1400" dirty="0" smtClean="0"/>
              <a:t>Økonomi</a:t>
            </a:r>
            <a:r>
              <a:rPr lang="nb-NO" sz="1400" b="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OK</a:t>
            </a:r>
            <a:endParaRPr lang="nb-NO" sz="1400" b="0" dirty="0"/>
          </a:p>
          <a:p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40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402476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2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264360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5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7911854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48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9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3621498"/>
              </p:ext>
            </p:extLst>
          </p:nvPr>
        </p:nvGraphicFramePr>
        <p:xfrm>
          <a:off x="3832979" y="4769948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0" name="TekstSylinder 13"/>
          <p:cNvSpPr txBox="1"/>
          <p:nvPr/>
        </p:nvSpPr>
        <p:spPr>
          <a:xfrm>
            <a:off x="217420" y="5089855"/>
            <a:ext cx="2803799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Risiko for å ikke nå </a:t>
            </a:r>
            <a:r>
              <a:rPr lang="nb-NO" sz="1100" b="1" dirty="0" smtClean="0"/>
              <a:t>milepælene: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400" dirty="0">
                <a:solidFill>
                  <a:prstClr val="black"/>
                </a:solidFill>
              </a:rPr>
              <a:t>Ressurssituasjonen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400" dirty="0">
                <a:solidFill>
                  <a:prstClr val="black"/>
                </a:solidFill>
              </a:rPr>
              <a:t>Avhengig av at prosjektene ikke går i beina på hverandre,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400" dirty="0">
                <a:solidFill>
                  <a:prstClr val="black"/>
                </a:solidFill>
              </a:rPr>
              <a:t>Avhengighet av dialogen med BOTT</a:t>
            </a:r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r>
              <a:rPr lang="nb-NO" sz="1100" b="1" dirty="0" smtClean="0"/>
              <a:t>Risikoreduserende tiltak</a:t>
            </a:r>
            <a:r>
              <a:rPr lang="nb-NO" sz="1100" dirty="0" smtClean="0"/>
              <a:t>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400" dirty="0" smtClean="0">
                <a:solidFill>
                  <a:prstClr val="black"/>
                </a:solidFill>
              </a:rPr>
              <a:t>Fokus </a:t>
            </a:r>
            <a:r>
              <a:rPr lang="nb-NO" sz="1400" dirty="0">
                <a:solidFill>
                  <a:prstClr val="black"/>
                </a:solidFill>
              </a:rPr>
              <a:t>på ressurser, 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400" dirty="0">
                <a:solidFill>
                  <a:prstClr val="black"/>
                </a:solidFill>
              </a:rPr>
              <a:t>S</a:t>
            </a:r>
            <a:r>
              <a:rPr lang="nb-NO" sz="1400" dirty="0" smtClean="0">
                <a:solidFill>
                  <a:prstClr val="black"/>
                </a:solidFill>
              </a:rPr>
              <a:t>amhandling </a:t>
            </a:r>
            <a:r>
              <a:rPr lang="nb-NO" sz="1400" dirty="0">
                <a:solidFill>
                  <a:prstClr val="black"/>
                </a:solidFill>
              </a:rPr>
              <a:t>mellom prosjektene, møtes ukentlig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400" dirty="0">
                <a:solidFill>
                  <a:prstClr val="black"/>
                </a:solidFill>
              </a:rPr>
              <a:t>B</a:t>
            </a:r>
            <a:r>
              <a:rPr lang="nb-NO" sz="1400" dirty="0" smtClean="0">
                <a:solidFill>
                  <a:prstClr val="black"/>
                </a:solidFill>
              </a:rPr>
              <a:t>idra </a:t>
            </a:r>
            <a:r>
              <a:rPr lang="nb-NO" sz="1400" dirty="0">
                <a:solidFill>
                  <a:prstClr val="black"/>
                </a:solidFill>
              </a:rPr>
              <a:t>til å etablere god kommunikasjon mellom BOTT og mottaksprosjektene</a:t>
            </a:r>
          </a:p>
        </p:txBody>
      </p:sp>
      <p:sp>
        <p:nvSpPr>
          <p:cNvPr id="51" name="Ellipse 12"/>
          <p:cNvSpPr/>
          <p:nvPr/>
        </p:nvSpPr>
        <p:spPr>
          <a:xfrm>
            <a:off x="4930505" y="6220770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3</a:t>
            </a:r>
            <a:endParaRPr lang="nb-NO" sz="1400" b="1" dirty="0"/>
          </a:p>
        </p:txBody>
      </p:sp>
      <p:sp>
        <p:nvSpPr>
          <p:cNvPr id="53" name="Ellipse 12"/>
          <p:cNvSpPr/>
          <p:nvPr/>
        </p:nvSpPr>
        <p:spPr>
          <a:xfrm>
            <a:off x="5485394" y="704915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2</a:t>
            </a:r>
            <a:endParaRPr lang="nb-NO" sz="1400" b="1" dirty="0"/>
          </a:p>
        </p:txBody>
      </p:sp>
      <p:sp>
        <p:nvSpPr>
          <p:cNvPr id="54" name="Ellipse 12"/>
          <p:cNvSpPr/>
          <p:nvPr/>
        </p:nvSpPr>
        <p:spPr>
          <a:xfrm>
            <a:off x="5491136" y="6220770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1</a:t>
            </a:r>
            <a:endParaRPr lang="nb-NO" sz="1400" b="1" dirty="0"/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5107927" y="6574877"/>
            <a:ext cx="0" cy="2332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372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Plassholder for lysbildenummer 2"/>
          <p:cNvSpPr>
            <a:spLocks noGrp="1"/>
          </p:cNvSpPr>
          <p:nvPr>
            <p:ph type="sldNum" sz="quarter" idx="12"/>
          </p:nvPr>
        </p:nvSpPr>
        <p:spPr>
          <a:xfrm>
            <a:off x="13653557" y="7632954"/>
            <a:ext cx="370573" cy="221599"/>
          </a:xfrm>
        </p:spPr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2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32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Programmet</a:t>
            </a:r>
            <a:endParaRPr lang="nb-NO" sz="2000" b="1" dirty="0">
              <a:solidFill>
                <a:prstClr val="black"/>
              </a:solidFill>
            </a:endParaRPr>
          </a:p>
          <a:p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34" name="Gruppe 1"/>
          <p:cNvGrpSpPr/>
          <p:nvPr/>
        </p:nvGrpSpPr>
        <p:grpSpPr>
          <a:xfrm>
            <a:off x="142483" y="1211859"/>
            <a:ext cx="14365383" cy="3428091"/>
            <a:chOff x="142483" y="1211859"/>
            <a:chExt cx="14365383" cy="3428091"/>
          </a:xfrm>
        </p:grpSpPr>
        <p:sp>
          <p:nvSpPr>
            <p:cNvPr id="35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Prosjektene har utfordringer med ressurssituasjonen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Prosjektene er i </a:t>
              </a:r>
              <a:r>
                <a:rPr lang="nb-NO" sz="1400" b="0" dirty="0" err="1" smtClean="0"/>
                <a:t>replanlegging</a:t>
              </a:r>
              <a:r>
                <a:rPr lang="nb-NO" sz="1400" b="0" dirty="0" smtClean="0"/>
                <a:t>, milepælsplaner i endring</a:t>
              </a:r>
              <a:endParaRPr lang="nb-NO" sz="1400" b="0" dirty="0"/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/>
                <a:t>Budsjett 2020 – tallene </a:t>
              </a:r>
              <a:r>
                <a:rPr lang="nb-NO" sz="1400" b="0" dirty="0" smtClean="0"/>
                <a:t>klare - </a:t>
              </a:r>
              <a:r>
                <a:rPr lang="nb-NO" sz="1400" b="0" dirty="0"/>
                <a:t>Tas opp i møtet 08.11.2019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/>
                <a:t>Dreiebok for risikostyring </a:t>
              </a:r>
              <a:r>
                <a:rPr lang="nb-NO" sz="1400" b="0" dirty="0" smtClean="0"/>
                <a:t>er utarbeidet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Stedkoder – møter med enhetene</a:t>
              </a:r>
              <a:endParaRPr lang="nb-NO" sz="1400" b="0" dirty="0"/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400" b="0" dirty="0"/>
                <a:t>Oppstart av prosessgjennomgang – «Mottak av nyansatte» (On-</a:t>
              </a:r>
              <a:r>
                <a:rPr lang="nb-NO" sz="1400" b="0" dirty="0" err="1"/>
                <a:t>boarding</a:t>
              </a:r>
              <a:r>
                <a:rPr lang="nb-NO" sz="1400" b="0" dirty="0" smtClean="0"/>
                <a:t>)</a:t>
              </a:r>
              <a:endParaRPr lang="nb-NO" sz="1400" b="0" dirty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r>
                <a:rPr lang="nb-NO" sz="1400" dirty="0"/>
                <a:t>Tiltak: </a:t>
              </a:r>
            </a:p>
            <a:p>
              <a:r>
                <a:rPr lang="nb-NO" sz="1100" dirty="0"/>
                <a:t>Aktiviteter i nærmeste fremtid: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Møter med hvert prosjekt om milepælsplaner og </a:t>
              </a:r>
              <a:r>
                <a:rPr lang="nb-NO" sz="1400" b="0" dirty="0" smtClean="0"/>
                <a:t>IDF-møter =&gt; IDF-plan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Programmet vesentlig mer inn i </a:t>
              </a:r>
              <a:r>
                <a:rPr lang="nb-NO" sz="1400" b="0" smtClean="0"/>
                <a:t>UiO:SA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Kommunikasjon – </a:t>
              </a:r>
              <a:r>
                <a:rPr lang="nb-NO" sz="1400" b="0" dirty="0" err="1" smtClean="0"/>
                <a:t>info.pakke</a:t>
              </a:r>
              <a:r>
                <a:rPr lang="nb-NO" sz="1400" b="0" dirty="0" smtClean="0"/>
                <a:t> til fag- og </a:t>
              </a:r>
              <a:r>
                <a:rPr lang="nb-NO" sz="1400" b="0" dirty="0" err="1" smtClean="0"/>
                <a:t>fak.direktører</a:t>
              </a: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Brukerreise – «Mottak av nyansatte»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Videre arbeid med stedkoder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SRF-konseptet</a:t>
              </a:r>
              <a:r>
                <a:rPr lang="nb-NO" sz="1400" b="0" dirty="0"/>
                <a:t> </a:t>
              </a:r>
              <a:r>
                <a:rPr lang="nb-NO" sz="1400" b="0" dirty="0" smtClean="0"/>
                <a:t>- </a:t>
              </a:r>
              <a:r>
                <a:rPr lang="nb-NO" sz="1400" dirty="0" smtClean="0">
                  <a:solidFill>
                    <a:prstClr val="black"/>
                  </a:solidFill>
                </a:rPr>
                <a:t>Utvidelse </a:t>
              </a:r>
              <a:r>
                <a:rPr lang="nb-NO" sz="1400" dirty="0">
                  <a:solidFill>
                    <a:prstClr val="black"/>
                  </a:solidFill>
                </a:rPr>
                <a:t>av verktøykassen (</a:t>
              </a:r>
              <a:r>
                <a:rPr lang="nb-NO" sz="1400" dirty="0" err="1">
                  <a:solidFill>
                    <a:prstClr val="black"/>
                  </a:solidFill>
                </a:rPr>
                <a:t>ChatBot</a:t>
              </a:r>
              <a:r>
                <a:rPr lang="nb-NO" sz="1400" dirty="0">
                  <a:solidFill>
                    <a:prstClr val="black"/>
                  </a:solidFill>
                </a:rPr>
                <a:t>)</a:t>
              </a:r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6" name="TekstSylinder 26"/>
            <p:cNvSpPr txBox="1"/>
            <p:nvPr/>
          </p:nvSpPr>
          <p:spPr>
            <a:xfrm>
              <a:off x="7954391" y="1255950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400" dirty="0" smtClean="0"/>
                <a:t>Status</a:t>
              </a:r>
              <a:r>
                <a:rPr lang="nb-NO" sz="1400" b="0" dirty="0"/>
                <a:t>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Avhengig </a:t>
              </a:r>
              <a:r>
                <a:rPr lang="nb-NO" sz="1400" b="0" dirty="0"/>
                <a:t>av leveranser fra BOTT til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godt samarbeid med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BOTT:SA forsinket – må </a:t>
              </a:r>
              <a:r>
                <a:rPr lang="nb-NO" sz="1400" b="0" dirty="0" err="1" smtClean="0"/>
                <a:t>replanlegges</a:t>
              </a: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err="1" smtClean="0"/>
                <a:t>BOTT:Økonomi</a:t>
              </a:r>
              <a:r>
                <a:rPr lang="nb-NO" sz="1400" b="0" dirty="0" smtClean="0"/>
                <a:t> og lønn – stort ressurspådrag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IT-drift: Må </a:t>
              </a:r>
              <a:r>
                <a:rPr lang="nb-NO" sz="1400" b="0" dirty="0" err="1" smtClean="0"/>
                <a:t>replanlegges</a:t>
              </a: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Budsjett </a:t>
              </a:r>
              <a:r>
                <a:rPr lang="nb-NO" sz="1400" b="0" dirty="0"/>
                <a:t>2020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 smtClean="0"/>
                <a:t>midler </a:t>
              </a:r>
              <a:r>
                <a:rPr lang="nb-NO" sz="1200" dirty="0"/>
                <a:t>til omstilling og kompetanse, sentralt eller i hvert enkelt </a:t>
              </a:r>
              <a:r>
                <a:rPr lang="nb-NO" sz="1200" dirty="0" smtClean="0"/>
                <a:t>prosjekt?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Robotisering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 smtClean="0"/>
                <a:t>Kostnadsfordelingsmodeller må utarbeides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endParaRPr lang="nb-NO" sz="1400" b="0" dirty="0"/>
            </a:p>
          </p:txBody>
        </p:sp>
      </p:grpSp>
      <p:sp>
        <p:nvSpPr>
          <p:cNvPr id="37" name="TekstSylinder 19"/>
          <p:cNvSpPr txBox="1"/>
          <p:nvPr/>
        </p:nvSpPr>
        <p:spPr>
          <a:xfrm>
            <a:off x="4530300" y="137580"/>
            <a:ext cx="2366918" cy="9895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04.11.2019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38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8938812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39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r>
              <a:rPr lang="nb-NO" sz="1400" dirty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Ressursfrafall i prosjektene, </a:t>
            </a:r>
            <a:r>
              <a:rPr lang="nb-NO" sz="1400" b="0" dirty="0" err="1" smtClean="0"/>
              <a:t>UiO:SA</a:t>
            </a:r>
            <a:r>
              <a:rPr lang="nb-NO" sz="1400" b="0" dirty="0" smtClean="0"/>
              <a:t> og IT-drift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Stort pådrag i BOTT: Økonomi og lønn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Ressursutfordringer ute i organisasjonen</a:t>
            </a:r>
            <a:r>
              <a:rPr lang="nb-NO" sz="1400" b="0" smtClean="0"/>
              <a:t>, vanskeligere </a:t>
            </a:r>
            <a:r>
              <a:rPr lang="nb-NO" sz="1400" b="0" dirty="0" smtClean="0"/>
              <a:t>å få tak i prosjektdeltakere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 2020 – ferdig</a:t>
            </a:r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Ressursavtaler må inngås slik at ressursene ikke fjernes fra prosjektene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Vurdere ambisjonsnivå i planverk for prosjektene.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Dialog med enhetene om behovet for involvering i prosjektene</a:t>
            </a:r>
          </a:p>
          <a:p>
            <a:endParaRPr lang="nb-NO" sz="1400" b="0" dirty="0"/>
          </a:p>
          <a:p>
            <a:r>
              <a:rPr lang="nb-NO" sz="1400" dirty="0" smtClean="0"/>
              <a:t>Økonomi</a:t>
            </a:r>
            <a:r>
              <a:rPr lang="nb-NO" sz="1400" b="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OK</a:t>
            </a:r>
            <a:endParaRPr lang="nb-NO" sz="1400" b="0" dirty="0"/>
          </a:p>
          <a:p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40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402476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2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264360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5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7911854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48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9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3621498"/>
              </p:ext>
            </p:extLst>
          </p:nvPr>
        </p:nvGraphicFramePr>
        <p:xfrm>
          <a:off x="3832979" y="4769948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0" name="TekstSylinder 13"/>
          <p:cNvSpPr txBox="1"/>
          <p:nvPr/>
        </p:nvSpPr>
        <p:spPr>
          <a:xfrm>
            <a:off x="217420" y="5089855"/>
            <a:ext cx="2803799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Risiko for å ikke nå </a:t>
            </a:r>
            <a:r>
              <a:rPr lang="nb-NO" sz="1100" b="1" dirty="0" smtClean="0"/>
              <a:t>milepælene: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400" dirty="0">
                <a:solidFill>
                  <a:prstClr val="black"/>
                </a:solidFill>
              </a:rPr>
              <a:t>Ressurssituasjonen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400" dirty="0">
                <a:solidFill>
                  <a:prstClr val="black"/>
                </a:solidFill>
              </a:rPr>
              <a:t>Avhengig av at prosjektene ikke går i beina på hverandre,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400" dirty="0">
                <a:solidFill>
                  <a:prstClr val="black"/>
                </a:solidFill>
              </a:rPr>
              <a:t>Avhengighet av dialogen med BOTT</a:t>
            </a:r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r>
              <a:rPr lang="nb-NO" sz="1100" b="1" dirty="0" smtClean="0"/>
              <a:t>Risikoreduserende tiltak</a:t>
            </a:r>
            <a:r>
              <a:rPr lang="nb-NO" sz="1100" dirty="0" smtClean="0"/>
              <a:t>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400" dirty="0" smtClean="0">
                <a:solidFill>
                  <a:prstClr val="black"/>
                </a:solidFill>
              </a:rPr>
              <a:t>Fokus </a:t>
            </a:r>
            <a:r>
              <a:rPr lang="nb-NO" sz="1400" dirty="0">
                <a:solidFill>
                  <a:prstClr val="black"/>
                </a:solidFill>
              </a:rPr>
              <a:t>på ressurser, 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400" dirty="0">
                <a:solidFill>
                  <a:prstClr val="black"/>
                </a:solidFill>
              </a:rPr>
              <a:t>S</a:t>
            </a:r>
            <a:r>
              <a:rPr lang="nb-NO" sz="1400" dirty="0" smtClean="0">
                <a:solidFill>
                  <a:prstClr val="black"/>
                </a:solidFill>
              </a:rPr>
              <a:t>amhandling </a:t>
            </a:r>
            <a:r>
              <a:rPr lang="nb-NO" sz="1400" dirty="0">
                <a:solidFill>
                  <a:prstClr val="black"/>
                </a:solidFill>
              </a:rPr>
              <a:t>mellom prosjektene, møtes ukentlig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400" dirty="0">
                <a:solidFill>
                  <a:prstClr val="black"/>
                </a:solidFill>
              </a:rPr>
              <a:t>B</a:t>
            </a:r>
            <a:r>
              <a:rPr lang="nb-NO" sz="1400" dirty="0" smtClean="0">
                <a:solidFill>
                  <a:prstClr val="black"/>
                </a:solidFill>
              </a:rPr>
              <a:t>idra </a:t>
            </a:r>
            <a:r>
              <a:rPr lang="nb-NO" sz="1400" dirty="0">
                <a:solidFill>
                  <a:prstClr val="black"/>
                </a:solidFill>
              </a:rPr>
              <a:t>til å etablere god kommunikasjon mellom BOTT og mottaksprosjektene</a:t>
            </a:r>
          </a:p>
        </p:txBody>
      </p:sp>
      <p:sp>
        <p:nvSpPr>
          <p:cNvPr id="51" name="Ellipse 12"/>
          <p:cNvSpPr/>
          <p:nvPr/>
        </p:nvSpPr>
        <p:spPr>
          <a:xfrm>
            <a:off x="4930505" y="663885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3</a:t>
            </a:r>
            <a:endParaRPr lang="nb-NO" sz="1400" b="1" dirty="0"/>
          </a:p>
        </p:txBody>
      </p:sp>
      <p:sp>
        <p:nvSpPr>
          <p:cNvPr id="53" name="Ellipse 12"/>
          <p:cNvSpPr/>
          <p:nvPr/>
        </p:nvSpPr>
        <p:spPr>
          <a:xfrm>
            <a:off x="5491136" y="7097838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2</a:t>
            </a:r>
            <a:endParaRPr lang="nb-NO" sz="1400" b="1" dirty="0"/>
          </a:p>
        </p:txBody>
      </p:sp>
      <p:sp>
        <p:nvSpPr>
          <p:cNvPr id="54" name="Ellipse 12"/>
          <p:cNvSpPr/>
          <p:nvPr/>
        </p:nvSpPr>
        <p:spPr>
          <a:xfrm>
            <a:off x="5491136" y="6220770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1</a:t>
            </a:r>
            <a:endParaRPr lang="nb-NO" sz="1400" b="1" dirty="0"/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5668558" y="6557264"/>
            <a:ext cx="0" cy="2332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530300" y="6779788"/>
            <a:ext cx="26633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5152184" y="7222498"/>
            <a:ext cx="26633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1446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Plassholder for lysbildenummer 2"/>
          <p:cNvSpPr>
            <a:spLocks noGrp="1"/>
          </p:cNvSpPr>
          <p:nvPr>
            <p:ph type="sldNum" sz="quarter" idx="12"/>
          </p:nvPr>
        </p:nvSpPr>
        <p:spPr>
          <a:xfrm>
            <a:off x="13653557" y="7632954"/>
            <a:ext cx="370573" cy="221599"/>
          </a:xfrm>
        </p:spPr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3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32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Programmet</a:t>
            </a:r>
            <a:endParaRPr lang="nb-NO" sz="2000" b="1" dirty="0">
              <a:solidFill>
                <a:prstClr val="black"/>
              </a:solidFill>
            </a:endParaRPr>
          </a:p>
          <a:p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34" name="Gruppe 1"/>
          <p:cNvGrpSpPr/>
          <p:nvPr/>
        </p:nvGrpSpPr>
        <p:grpSpPr>
          <a:xfrm>
            <a:off x="142483" y="1211859"/>
            <a:ext cx="14365383" cy="3428091"/>
            <a:chOff x="142483" y="1211859"/>
            <a:chExt cx="14365383" cy="3428091"/>
          </a:xfrm>
        </p:grpSpPr>
        <p:sp>
          <p:nvSpPr>
            <p:cNvPr id="35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Prosjektene sliter med ressurssituasjonen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Prosjektene sliter med å få på plass milepælsplaner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Nettsidene er oppdatert med mer brukerrettet informasjon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1200" dirty="0"/>
                <a:t>Med </a:t>
              </a:r>
              <a:r>
                <a:rPr lang="nb-NO" sz="1200" dirty="0" smtClean="0"/>
                <a:t>nyhetssaker fra </a:t>
              </a:r>
              <a:r>
                <a:rPr lang="nb-NO" sz="1200" dirty="0"/>
                <a:t>prosjektene og programmet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Budsjett 2020 – hovedtallene klare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1200" dirty="0" smtClean="0"/>
                <a:t>Justeres, tas opp i møtet 08.11.2019</a:t>
              </a:r>
              <a:endParaRPr lang="nb-NO" sz="1200" dirty="0"/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Dreiebok for gevinstrealisering utarbeidet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Dreiebok for risikostyring under utarbeidelse</a:t>
              </a:r>
              <a:endParaRPr lang="nb-NO" sz="900" dirty="0" smtClean="0"/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00" dirty="0" smtClean="0"/>
                <a:t>Netts</a:t>
              </a:r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r>
                <a:rPr lang="nb-NO" sz="1100" dirty="0" smtClean="0"/>
                <a:t>Tiltak</a:t>
              </a:r>
              <a:r>
                <a:rPr lang="nb-NO" sz="1100" b="0" dirty="0"/>
                <a:t>: </a:t>
              </a:r>
            </a:p>
            <a:p>
              <a:r>
                <a:rPr lang="nb-NO" sz="1100" dirty="0"/>
                <a:t>Aktiviteter i nærmeste fremtid: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Møter med hvert prosjekt om milepælsplaner og IDF-møter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Budsjettmøter med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SRF-konseptet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/>
                <a:t>Utvidelse av </a:t>
              </a:r>
              <a:r>
                <a:rPr lang="nb-NO" sz="1200" dirty="0" smtClean="0"/>
                <a:t>verktøykassen (</a:t>
              </a:r>
              <a:r>
                <a:rPr lang="nb-NO" sz="1200" dirty="0" err="1" smtClean="0"/>
                <a:t>ChatBot</a:t>
              </a:r>
              <a:r>
                <a:rPr lang="nb-NO" sz="1200" dirty="0" smtClean="0"/>
                <a:t>)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Kommunikasjonsstrategi er utarbeidet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/>
                <a:t>Kommunikasjonsplan for programmet </a:t>
              </a:r>
              <a:r>
                <a:rPr lang="nb-NO" sz="1200" dirty="0" smtClean="0"/>
                <a:t>og prosjektene under </a:t>
              </a:r>
              <a:r>
                <a:rPr lang="nb-NO" sz="1200" dirty="0"/>
                <a:t>utarbeidelse</a:t>
              </a:r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6" name="TekstSylinder 26"/>
            <p:cNvSpPr txBox="1"/>
            <p:nvPr/>
          </p:nvSpPr>
          <p:spPr>
            <a:xfrm>
              <a:off x="7954391" y="1255950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400" dirty="0" smtClean="0"/>
                <a:t>Status</a:t>
              </a:r>
              <a:r>
                <a:rPr lang="nb-NO" sz="1400" b="0" dirty="0"/>
                <a:t>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Avhengig </a:t>
              </a:r>
              <a:r>
                <a:rPr lang="nb-NO" sz="1400" b="0" dirty="0"/>
                <a:t>av leveranser fra BOTT til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godt samarbeid med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BOTT:SA forsinket – må </a:t>
              </a:r>
              <a:r>
                <a:rPr lang="nb-NO" sz="1400" b="0" dirty="0" err="1" smtClean="0"/>
                <a:t>replanlegges</a:t>
              </a: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err="1" smtClean="0"/>
                <a:t>BOTT:Økonomi</a:t>
              </a:r>
              <a:r>
                <a:rPr lang="nb-NO" sz="1400" b="0" dirty="0" smtClean="0"/>
                <a:t> og lønn – stort ressurspådrag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IT-drift: Må </a:t>
              </a:r>
              <a:r>
                <a:rPr lang="nb-NO" sz="1400" b="0" dirty="0" err="1" smtClean="0"/>
                <a:t>replanlegges</a:t>
              </a: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Budsjett </a:t>
              </a:r>
              <a:r>
                <a:rPr lang="nb-NO" sz="1400" b="0" dirty="0"/>
                <a:t>2020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 smtClean="0"/>
                <a:t>midler </a:t>
              </a:r>
              <a:r>
                <a:rPr lang="nb-NO" sz="1200" dirty="0"/>
                <a:t>til omstilling og kompetanse, sentralt eller i hvert enkelt </a:t>
              </a:r>
              <a:r>
                <a:rPr lang="nb-NO" sz="1200" dirty="0" smtClean="0"/>
                <a:t>prosjekt?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Robotisering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 smtClean="0"/>
                <a:t>Kostnadsfordelingsmodeller må utarbeides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endParaRPr lang="nb-NO" sz="1400" b="0" dirty="0"/>
            </a:p>
          </p:txBody>
        </p:sp>
      </p:grpSp>
      <p:sp>
        <p:nvSpPr>
          <p:cNvPr id="37" name="TekstSylinder 19"/>
          <p:cNvSpPr txBox="1"/>
          <p:nvPr/>
        </p:nvSpPr>
        <p:spPr>
          <a:xfrm>
            <a:off x="4530300" y="137580"/>
            <a:ext cx="2366918" cy="9895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02.10.2019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38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8938812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39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r>
              <a:rPr lang="nb-NO" sz="1400" dirty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Ressursfrafall i prosjektene, </a:t>
            </a:r>
            <a:r>
              <a:rPr lang="nb-NO" sz="1400" b="0" dirty="0" err="1" smtClean="0"/>
              <a:t>UiO:SA</a:t>
            </a:r>
            <a:r>
              <a:rPr lang="nb-NO" sz="1400" b="0" dirty="0" smtClean="0"/>
              <a:t> og IT-drift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Stort pådrag i </a:t>
            </a:r>
            <a:r>
              <a:rPr lang="nb-NO" sz="1400" b="0" dirty="0" err="1" smtClean="0"/>
              <a:t>BOTT:Økonomi</a:t>
            </a:r>
            <a:r>
              <a:rPr lang="nb-NO" sz="1400" b="0" dirty="0" smtClean="0"/>
              <a:t> og lønn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Ressursutfordringer ute i organisasjonen, vanskelig å få tak i prosjektdeltakere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 2020 – </a:t>
            </a:r>
            <a:r>
              <a:rPr lang="nb-NO" sz="1400" b="0" dirty="0" err="1" smtClean="0"/>
              <a:t>rebudsjetteres</a:t>
            </a:r>
            <a:r>
              <a:rPr lang="nb-NO" sz="1400" b="0" dirty="0" smtClean="0"/>
              <a:t>, endringer på IT-drift</a:t>
            </a:r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Ressursavtaler må inngås slik at ressursene ikke fjernes fra prosjektene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Vurdere ambisjonsnivå i planverk </a:t>
            </a:r>
            <a:r>
              <a:rPr lang="nb-NO" sz="1400" b="0" smtClean="0"/>
              <a:t>for prosjektene.</a:t>
            </a:r>
            <a:endParaRPr lang="nb-NO" sz="14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Dialog med enhetene om behovet for involvering i prosjektene</a:t>
            </a:r>
          </a:p>
          <a:p>
            <a:endParaRPr lang="nb-NO" sz="1400" b="0" dirty="0"/>
          </a:p>
          <a:p>
            <a:r>
              <a:rPr lang="nb-NO" sz="1400" dirty="0" smtClean="0"/>
              <a:t>Økonomi</a:t>
            </a:r>
            <a:r>
              <a:rPr lang="nb-NO" sz="1400" b="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OK</a:t>
            </a:r>
            <a:endParaRPr lang="nb-NO" sz="1400" b="0" dirty="0"/>
          </a:p>
          <a:p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40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402476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2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1191613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5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3217352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48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9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3621498"/>
              </p:ext>
            </p:extLst>
          </p:nvPr>
        </p:nvGraphicFramePr>
        <p:xfrm>
          <a:off x="3832979" y="4769948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0" name="TekstSylinder 13"/>
          <p:cNvSpPr txBox="1"/>
          <p:nvPr/>
        </p:nvSpPr>
        <p:spPr>
          <a:xfrm>
            <a:off x="217420" y="5089855"/>
            <a:ext cx="2803799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Risiko for å ikke nå </a:t>
            </a:r>
            <a:r>
              <a:rPr lang="nb-NO" sz="1100" b="1" dirty="0" smtClean="0"/>
              <a:t>milepælene: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Ressurssituasjonen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Avhengig av at </a:t>
            </a:r>
            <a:r>
              <a:rPr lang="nb-NO" sz="1100" dirty="0" smtClean="0"/>
              <a:t>prosjektene </a:t>
            </a:r>
            <a:r>
              <a:rPr lang="nb-NO" sz="1100" dirty="0"/>
              <a:t>ikke går i beina på hverandre</a:t>
            </a:r>
            <a:r>
              <a:rPr lang="nb-NO" sz="1100" dirty="0" smtClean="0"/>
              <a:t>,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Avhengighet av dialogen med BOTT</a:t>
            </a:r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r>
              <a:rPr lang="nb-NO" sz="1100" b="1" dirty="0" smtClean="0"/>
              <a:t>Risikoreduserende tiltak</a:t>
            </a:r>
            <a:r>
              <a:rPr lang="nb-NO" sz="1100" dirty="0" smtClean="0"/>
              <a:t>: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1 – Fokus på ressurser,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2 – samhandling mellom prosjektene, møtes ukentlig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3 – bidra til å etablere god kommunikasjon mellom BOTT og mottaksprosjektene</a:t>
            </a:r>
            <a:endParaRPr lang="nb-NO" sz="1100" dirty="0"/>
          </a:p>
        </p:txBody>
      </p:sp>
      <p:sp>
        <p:nvSpPr>
          <p:cNvPr id="51" name="Ellipse 12"/>
          <p:cNvSpPr/>
          <p:nvPr/>
        </p:nvSpPr>
        <p:spPr>
          <a:xfrm>
            <a:off x="4930505" y="663885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3</a:t>
            </a:r>
            <a:endParaRPr lang="nb-NO" sz="1400" b="1" dirty="0"/>
          </a:p>
        </p:txBody>
      </p:sp>
      <p:sp>
        <p:nvSpPr>
          <p:cNvPr id="53" name="Ellipse 12"/>
          <p:cNvSpPr/>
          <p:nvPr/>
        </p:nvSpPr>
        <p:spPr>
          <a:xfrm>
            <a:off x="5491136" y="7097838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2</a:t>
            </a:r>
            <a:endParaRPr lang="nb-NO" sz="1400" b="1" dirty="0"/>
          </a:p>
        </p:txBody>
      </p:sp>
      <p:sp>
        <p:nvSpPr>
          <p:cNvPr id="54" name="Ellipse 12"/>
          <p:cNvSpPr/>
          <p:nvPr/>
        </p:nvSpPr>
        <p:spPr>
          <a:xfrm>
            <a:off x="5491136" y="6220770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1</a:t>
            </a:r>
            <a:endParaRPr lang="nb-NO" sz="1400" b="1" dirty="0"/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5668558" y="6557264"/>
            <a:ext cx="0" cy="2332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530300" y="6779788"/>
            <a:ext cx="26633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5152184" y="7222498"/>
            <a:ext cx="26633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428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Plassholder for lysbildenummer 2"/>
          <p:cNvSpPr>
            <a:spLocks noGrp="1"/>
          </p:cNvSpPr>
          <p:nvPr>
            <p:ph type="sldNum" sz="quarter" idx="12"/>
          </p:nvPr>
        </p:nvSpPr>
        <p:spPr>
          <a:xfrm>
            <a:off x="13653557" y="7632954"/>
            <a:ext cx="370573" cy="221599"/>
          </a:xfrm>
        </p:spPr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4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32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Programmet</a:t>
            </a:r>
            <a:endParaRPr lang="nb-NO" sz="2000" b="1" dirty="0">
              <a:solidFill>
                <a:prstClr val="black"/>
              </a:solidFill>
            </a:endParaRPr>
          </a:p>
          <a:p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34" name="Gruppe 1"/>
          <p:cNvGrpSpPr/>
          <p:nvPr/>
        </p:nvGrpSpPr>
        <p:grpSpPr>
          <a:xfrm>
            <a:off x="142483" y="1211859"/>
            <a:ext cx="14365383" cy="3428091"/>
            <a:chOff x="142483" y="1211859"/>
            <a:chExt cx="14365383" cy="3428091"/>
          </a:xfrm>
        </p:grpSpPr>
        <p:sp>
          <p:nvSpPr>
            <p:cNvPr id="35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Prosjektene er i rute stort </a:t>
              </a:r>
              <a:r>
                <a:rPr lang="nb-NO" sz="1100" b="0" dirty="0" smtClean="0"/>
                <a:t>sett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Nettsidene er oppdatert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1200" dirty="0"/>
                <a:t>Med </a:t>
              </a:r>
              <a:r>
                <a:rPr lang="nb-NO" sz="1200" dirty="0" err="1"/>
                <a:t>aktueltsaker</a:t>
              </a:r>
              <a:r>
                <a:rPr lang="nb-NO" sz="1200" dirty="0"/>
                <a:t> fra prosjektene og programmet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Budsjett 2020 – hovedtallene klare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1200" dirty="0"/>
                <a:t>Styrebehandles på styremøtet 19.06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Strategi for gevinstrealisering utarbeidet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Strategi for usikkerhetsstyring utarbeidet</a:t>
              </a:r>
              <a:endParaRPr lang="nb-NO" sz="900" dirty="0" smtClean="0"/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00" dirty="0" smtClean="0"/>
                <a:t>Netts</a:t>
              </a:r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r>
                <a:rPr lang="nb-NO" sz="1100" dirty="0" smtClean="0"/>
                <a:t>Tiltak</a:t>
              </a:r>
              <a:r>
                <a:rPr lang="nb-NO" sz="1100" b="0" dirty="0"/>
                <a:t>: </a:t>
              </a:r>
            </a:p>
            <a:p>
              <a:r>
                <a:rPr lang="nb-NO" sz="1100" dirty="0"/>
                <a:t>Aktiviteter i nærmeste fremtid: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Kompetanse – må </a:t>
              </a:r>
              <a:r>
                <a:rPr lang="nb-NO" b="0" dirty="0" smtClean="0"/>
                <a:t>operasjonaliseres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SRF-konseptet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/>
                <a:t>Utvidelse av verktøykassen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/>
                <a:t>Retningslinjer for når man benytter hvilket verktøy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Strategi for </a:t>
              </a:r>
              <a:r>
                <a:rPr lang="nb-NO" b="0" dirty="0" smtClean="0"/>
                <a:t>gevinstrealisering operasjonaliseres etter vedtak i programstyret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Strategi for </a:t>
              </a:r>
              <a:r>
                <a:rPr lang="nb-NO" b="0" smtClean="0"/>
                <a:t>usikkerhetsstyring operasjonaliseres </a:t>
              </a:r>
              <a:r>
                <a:rPr lang="nb-NO" b="0"/>
                <a:t>etter vedtak i programstyret</a:t>
              </a:r>
              <a:endParaRPr lang="nb-NO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 smtClean="0"/>
                <a:t>Kommunikasjonsstrategi er utarbeidet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/>
                <a:t>Kommunikasjonsplan for programmet under utarbeidelse</a:t>
              </a:r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6" name="TekstSylinder 26"/>
            <p:cNvSpPr txBox="1"/>
            <p:nvPr/>
          </p:nvSpPr>
          <p:spPr>
            <a:xfrm>
              <a:off x="7954391" y="1255950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800" dirty="0"/>
                <a:t>Avhengigheter: </a:t>
              </a:r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godt samarbeid med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leveranser fra BOTT til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UiOs ambisjonsnivå på </a:t>
              </a:r>
              <a:r>
                <a:rPr lang="nb-NO" sz="1400" b="0" dirty="0" smtClean="0"/>
                <a:t>gevinstrealiseringsarbeidet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b="0" dirty="0" smtClean="0"/>
                <a:t>Fordelingsmodeller må utarbeides</a:t>
              </a:r>
              <a:endParaRPr lang="nb-NO" sz="12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Rollefordeling på kompetanseutvikling, hvem har ansvar for hva</a:t>
              </a:r>
              <a:r>
                <a:rPr lang="nb-NO" sz="1400" b="0" dirty="0" smtClean="0"/>
                <a:t>?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Budsjett 2020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/>
                <a:t>midler til omstilling og kompetanse, sentralt eller i hvert enkelt </a:t>
              </a:r>
              <a:r>
                <a:rPr lang="nb-NO" sz="1200" dirty="0" smtClean="0"/>
                <a:t>prosjekt?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Robotisering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 smtClean="0"/>
                <a:t>Kostnadsfordelingsmodeller må utarbeides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endParaRPr lang="nb-NO" sz="1400" b="0" dirty="0"/>
            </a:p>
          </p:txBody>
        </p:sp>
      </p:grpSp>
      <p:sp>
        <p:nvSpPr>
          <p:cNvPr id="37" name="TekstSylinder 19"/>
          <p:cNvSpPr txBox="1"/>
          <p:nvPr/>
        </p:nvSpPr>
        <p:spPr>
          <a:xfrm>
            <a:off x="4530300" y="137580"/>
            <a:ext cx="2366918" cy="9895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24.06.2019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38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403479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39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r>
              <a:rPr lang="nb-NO" sz="1400" dirty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Kommunikasjonsressurs </a:t>
            </a:r>
            <a:r>
              <a:rPr lang="nb-NO" sz="1400" b="0" dirty="0" smtClean="0"/>
              <a:t>er </a:t>
            </a:r>
            <a:r>
              <a:rPr lang="nb-NO" sz="1400" b="0" dirty="0"/>
              <a:t>på </a:t>
            </a:r>
            <a:r>
              <a:rPr lang="nb-NO" sz="1400" b="0" dirty="0" smtClean="0"/>
              <a:t>plass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HR – ennå litt uavklart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 2020 – ferdig</a:t>
            </a:r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Dialog </a:t>
            </a:r>
            <a:r>
              <a:rPr lang="nb-NO" sz="1400" b="0" dirty="0"/>
              <a:t>med HR om hvordan ressursene skal komme på plass. Inkludert behov for </a:t>
            </a:r>
            <a:r>
              <a:rPr lang="nb-NO" sz="1400" b="0" dirty="0" smtClean="0"/>
              <a:t>finansiering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Økonomi</a:t>
            </a:r>
            <a:r>
              <a:rPr lang="nb-NO" sz="1400" b="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Lite pådrag så langt</a:t>
            </a:r>
            <a:endParaRPr lang="nb-NO" sz="1400" b="0" dirty="0"/>
          </a:p>
          <a:p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40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005053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2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164166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5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5183207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48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9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3621498"/>
              </p:ext>
            </p:extLst>
          </p:nvPr>
        </p:nvGraphicFramePr>
        <p:xfrm>
          <a:off x="3832979" y="4769948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0" name="TekstSylinder 13"/>
          <p:cNvSpPr txBox="1"/>
          <p:nvPr/>
        </p:nvSpPr>
        <p:spPr>
          <a:xfrm>
            <a:off x="217420" y="5089855"/>
            <a:ext cx="2803799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Risiko for å ikke nå </a:t>
            </a:r>
            <a:r>
              <a:rPr lang="nb-NO" sz="1100" b="1" dirty="0" smtClean="0"/>
              <a:t>milepælene: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Ressurssituasjonen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Avhengig av at </a:t>
            </a:r>
            <a:r>
              <a:rPr lang="nb-NO" sz="1100" dirty="0" smtClean="0"/>
              <a:t>prosjektene </a:t>
            </a:r>
            <a:r>
              <a:rPr lang="nb-NO" sz="1100" dirty="0"/>
              <a:t>ikke går i beina på hverandre</a:t>
            </a:r>
            <a:r>
              <a:rPr lang="nb-NO" sz="1100" dirty="0" smtClean="0"/>
              <a:t>,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Avhengighet av dialogen med BOTT</a:t>
            </a:r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r>
              <a:rPr lang="nb-NO" sz="1100" b="1" dirty="0" smtClean="0"/>
              <a:t>Risikoreduserende tiltak</a:t>
            </a:r>
            <a:r>
              <a:rPr lang="nb-NO" sz="1100" dirty="0" smtClean="0"/>
              <a:t>: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1 – Fokus på ressurser,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2 – samhandling mellom prosjektene, møtes ukentlig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3 – bidra til å etablere god kommunikasjon mellom BOTT og mottaksprosjektene</a:t>
            </a:r>
            <a:endParaRPr lang="nb-NO" sz="1100" dirty="0"/>
          </a:p>
        </p:txBody>
      </p:sp>
      <p:sp>
        <p:nvSpPr>
          <p:cNvPr id="51" name="Ellipse 12"/>
          <p:cNvSpPr/>
          <p:nvPr/>
        </p:nvSpPr>
        <p:spPr>
          <a:xfrm>
            <a:off x="4371211" y="663885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3</a:t>
            </a:r>
            <a:endParaRPr lang="nb-NO" sz="1400" b="1" dirty="0"/>
          </a:p>
        </p:txBody>
      </p:sp>
      <p:sp>
        <p:nvSpPr>
          <p:cNvPr id="53" name="Ellipse 12"/>
          <p:cNvSpPr/>
          <p:nvPr/>
        </p:nvSpPr>
        <p:spPr>
          <a:xfrm>
            <a:off x="4910407" y="7079477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2</a:t>
            </a:r>
            <a:endParaRPr lang="nb-NO" sz="1400" b="1" dirty="0"/>
          </a:p>
        </p:txBody>
      </p:sp>
      <p:sp>
        <p:nvSpPr>
          <p:cNvPr id="54" name="Ellipse 12"/>
          <p:cNvSpPr/>
          <p:nvPr/>
        </p:nvSpPr>
        <p:spPr>
          <a:xfrm>
            <a:off x="5475333" y="6939888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1</a:t>
            </a:r>
            <a:endParaRPr lang="nb-NO" sz="1400" b="1" dirty="0"/>
          </a:p>
        </p:txBody>
      </p:sp>
    </p:spTree>
    <p:extLst>
      <p:ext uri="{BB962C8B-B14F-4D97-AF65-F5344CB8AC3E}">
        <p14:creationId xmlns:p14="http://schemas.microsoft.com/office/powerpoint/2010/main" val="271783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Plassholder for lysbildenummer 2"/>
          <p:cNvSpPr>
            <a:spLocks noGrp="1"/>
          </p:cNvSpPr>
          <p:nvPr>
            <p:ph type="sldNum" sz="quarter" idx="12"/>
          </p:nvPr>
        </p:nvSpPr>
        <p:spPr>
          <a:xfrm>
            <a:off x="13653557" y="7632954"/>
            <a:ext cx="370573" cy="221599"/>
          </a:xfrm>
        </p:spPr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5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32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Programmet</a:t>
            </a:r>
            <a:endParaRPr lang="nb-NO" sz="2000" b="1" dirty="0">
              <a:solidFill>
                <a:prstClr val="black"/>
              </a:solidFill>
            </a:endParaRPr>
          </a:p>
          <a:p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34" name="Gruppe 1"/>
          <p:cNvGrpSpPr/>
          <p:nvPr/>
        </p:nvGrpSpPr>
        <p:grpSpPr>
          <a:xfrm>
            <a:off x="142483" y="1211859"/>
            <a:ext cx="14365383" cy="3428091"/>
            <a:chOff x="142483" y="1211859"/>
            <a:chExt cx="14365383" cy="3428091"/>
          </a:xfrm>
        </p:grpSpPr>
        <p:sp>
          <p:nvSpPr>
            <p:cNvPr id="35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Prosjektene er i rute stort </a:t>
              </a:r>
              <a:r>
                <a:rPr lang="nb-NO" sz="1100" b="0" dirty="0" smtClean="0"/>
                <a:t>sett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Nettsidene er oppdatert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Budsjett 2020 – hovedtallene klare</a:t>
              </a:r>
              <a:endParaRPr lang="nb-NO" sz="1100" b="0" dirty="0"/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err="1" smtClean="0"/>
                <a:t>Kommunikasjonsturnè</a:t>
              </a:r>
              <a:r>
                <a:rPr lang="nb-NO" sz="1100" b="0" dirty="0" smtClean="0"/>
                <a:t> </a:t>
              </a:r>
              <a:r>
                <a:rPr lang="nb-NO" sz="1100" b="0" dirty="0"/>
                <a:t>med </a:t>
              </a:r>
              <a:r>
                <a:rPr lang="nb-NO" sz="1100" b="0" dirty="0" err="1" smtClean="0"/>
                <a:t>fak</a:t>
              </a:r>
              <a:r>
                <a:rPr lang="nb-NO" sz="1100" b="0" dirty="0" smtClean="0"/>
                <a:t>/enheter gjennomført</a:t>
              </a:r>
              <a:endParaRPr lang="nb-NO" sz="1100" b="0" dirty="0"/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SRF-konseptet </a:t>
              </a:r>
              <a:r>
                <a:rPr lang="nb-NO" sz="1100" b="0" dirty="0"/>
                <a:t>med verktøykasse er </a:t>
              </a:r>
              <a:r>
                <a:rPr lang="nb-NO" sz="1100" b="0" dirty="0" smtClean="0"/>
                <a:t>etablert</a:t>
              </a:r>
              <a:endParaRPr lang="nb-NO" sz="1100" b="0" dirty="0"/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/>
                <a:t>De </a:t>
              </a:r>
              <a:r>
                <a:rPr lang="nb-NO" sz="900" dirty="0" smtClean="0"/>
                <a:t>fem </a:t>
              </a:r>
              <a:r>
                <a:rPr lang="nb-NO" sz="900" dirty="0"/>
                <a:t>første </a:t>
              </a:r>
              <a:r>
                <a:rPr lang="nb-NO" sz="900" dirty="0" err="1"/>
                <a:t>roboter</a:t>
              </a:r>
              <a:r>
                <a:rPr lang="nb-NO" sz="900" dirty="0"/>
                <a:t> er </a:t>
              </a:r>
              <a:r>
                <a:rPr lang="nb-NO" sz="900" dirty="0" err="1" smtClean="0"/>
                <a:t>produksjonssatt</a:t>
              </a:r>
              <a:endParaRPr lang="nb-NO" sz="900" dirty="0" smtClean="0"/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Flere nye på vei inn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Utvikling av nettskjemaer for sikker lagring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 err="1" smtClean="0"/>
                <a:t>Chatbot</a:t>
              </a:r>
              <a:r>
                <a:rPr lang="nb-NO" sz="900" dirty="0" smtClean="0"/>
                <a:t> i </a:t>
              </a:r>
              <a:r>
                <a:rPr lang="nb-NO" sz="900" dirty="0" err="1" smtClean="0"/>
                <a:t>initiell</a:t>
              </a:r>
              <a:r>
                <a:rPr lang="nb-NO" sz="900" dirty="0" smtClean="0"/>
                <a:t> fase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00" dirty="0" smtClean="0"/>
                <a:t>Netts</a:t>
              </a:r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r>
                <a:rPr lang="nb-NO" sz="1100" dirty="0" smtClean="0"/>
                <a:t>Tiltak</a:t>
              </a:r>
              <a:r>
                <a:rPr lang="nb-NO" sz="1100" b="0" dirty="0"/>
                <a:t>: </a:t>
              </a:r>
            </a:p>
            <a:p>
              <a:r>
                <a:rPr lang="nb-NO" sz="1100" dirty="0"/>
                <a:t>Aktiviteter i nærmeste fremtid: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Kompetanse – må operasjonaliseres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Strategi for </a:t>
              </a:r>
              <a:r>
                <a:rPr lang="nb-NO" b="0" dirty="0" smtClean="0"/>
                <a:t>gevinstrealisering/risikostyring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Strategi må vedtas</a:t>
              </a:r>
              <a:endParaRPr lang="nb-NO" sz="900" dirty="0"/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Pilot på prosjektet IT-drift</a:t>
              </a:r>
              <a:endParaRPr lang="nb-NO" sz="90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6" name="TekstSylinder 26"/>
            <p:cNvSpPr txBox="1"/>
            <p:nvPr/>
          </p:nvSpPr>
          <p:spPr>
            <a:xfrm>
              <a:off x="7954391" y="1255950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800" dirty="0"/>
                <a:t>Avhengigheter: </a:t>
              </a:r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godt samarbeid med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leveranser fra BOTT til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UiOs ambisjonsnivå på </a:t>
              </a:r>
              <a:r>
                <a:rPr lang="nb-NO" sz="1400" b="0" dirty="0" smtClean="0"/>
                <a:t>gevinstrealiseringsarbeidet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b="0" dirty="0" smtClean="0"/>
                <a:t>Fordelingsmodeller må utarbeides</a:t>
              </a:r>
              <a:endParaRPr lang="nb-NO" sz="12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Rollefordeling på kompetanseutvikling, hvem har ansvar for hva</a:t>
              </a:r>
              <a:r>
                <a:rPr lang="nb-NO" sz="1400" b="0" dirty="0" smtClean="0"/>
                <a:t>?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Budsjett 2020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/>
                <a:t>midler til omstilling og kompetanse, sentralt eller i hvert enkelt </a:t>
              </a:r>
              <a:r>
                <a:rPr lang="nb-NO" sz="1200" dirty="0" smtClean="0"/>
                <a:t>prosjekt?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Robotisering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 smtClean="0"/>
                <a:t>Kostnadsfordelingsmodeller må utarbeides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endParaRPr lang="nb-NO" sz="1400" b="0" dirty="0"/>
            </a:p>
          </p:txBody>
        </p:sp>
      </p:grpSp>
      <p:sp>
        <p:nvSpPr>
          <p:cNvPr id="37" name="TekstSylinder 19"/>
          <p:cNvSpPr txBox="1"/>
          <p:nvPr/>
        </p:nvSpPr>
        <p:spPr>
          <a:xfrm>
            <a:off x="4530300" y="137580"/>
            <a:ext cx="2366918" cy="9895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08.05.2019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38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403479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39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r>
              <a:rPr lang="nb-NO" sz="1400" dirty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Kommunikasjonsressurs </a:t>
            </a:r>
            <a:r>
              <a:rPr lang="nb-NO" sz="1400" b="0" dirty="0" smtClean="0"/>
              <a:t>er </a:t>
            </a:r>
            <a:r>
              <a:rPr lang="nb-NO" sz="1400" b="0" dirty="0"/>
              <a:t>på </a:t>
            </a:r>
            <a:r>
              <a:rPr lang="nb-NO" sz="1400" b="0" dirty="0" smtClean="0"/>
              <a:t>plass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HR – ennå litt uavklart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 2020 – ferdig estimert</a:t>
            </a: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Dialog </a:t>
            </a:r>
            <a:r>
              <a:rPr lang="nb-NO" sz="1400" b="0" dirty="0"/>
              <a:t>med HR om hvordan ressursene skal komme på plass. Inkludert behov for </a:t>
            </a:r>
            <a:r>
              <a:rPr lang="nb-NO" sz="1400" b="0" dirty="0" smtClean="0"/>
              <a:t>finansiering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 2020 – skal fremmes for styret 7.mai og på fordelingsmøtet i juni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Økonomi</a:t>
            </a:r>
            <a:r>
              <a:rPr lang="nb-NO" sz="1400" b="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Lite pådrag så langt</a:t>
            </a:r>
            <a:endParaRPr lang="nb-NO" sz="1400" b="0" dirty="0"/>
          </a:p>
          <a:p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40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005053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2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164166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5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5183207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48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9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3621498"/>
              </p:ext>
            </p:extLst>
          </p:nvPr>
        </p:nvGraphicFramePr>
        <p:xfrm>
          <a:off x="3832979" y="4769948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0" name="TekstSylinder 13"/>
          <p:cNvSpPr txBox="1"/>
          <p:nvPr/>
        </p:nvSpPr>
        <p:spPr>
          <a:xfrm>
            <a:off x="217420" y="5089855"/>
            <a:ext cx="2803799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Risiko for å ikke nå </a:t>
            </a:r>
            <a:r>
              <a:rPr lang="nb-NO" sz="1100" b="1" dirty="0" smtClean="0"/>
              <a:t>milepælene: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Ressurssituasjonen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Avhengig av at </a:t>
            </a:r>
            <a:r>
              <a:rPr lang="nb-NO" sz="1100" dirty="0" smtClean="0"/>
              <a:t>prosjektene </a:t>
            </a:r>
            <a:r>
              <a:rPr lang="nb-NO" sz="1100" dirty="0"/>
              <a:t>ikke går i beina på hverandre</a:t>
            </a:r>
            <a:r>
              <a:rPr lang="nb-NO" sz="1100" dirty="0" smtClean="0"/>
              <a:t>,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Avhengighet av dialogen med BOTT</a:t>
            </a:r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r>
              <a:rPr lang="nb-NO" sz="1100" b="1" dirty="0" smtClean="0"/>
              <a:t>Risikoreduserende tiltak</a:t>
            </a:r>
            <a:r>
              <a:rPr lang="nb-NO" sz="1100" dirty="0" smtClean="0"/>
              <a:t>: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1 – Fokus på ressurser,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2 – samhandling mellom prosjektene, møtes ukentlig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3 – bidra til å etablere god kommunikasjon mellom BOTT og mottaksprosjektene</a:t>
            </a:r>
            <a:endParaRPr lang="nb-NO" sz="1100" dirty="0"/>
          </a:p>
        </p:txBody>
      </p:sp>
      <p:sp>
        <p:nvSpPr>
          <p:cNvPr id="51" name="Ellipse 12"/>
          <p:cNvSpPr/>
          <p:nvPr/>
        </p:nvSpPr>
        <p:spPr>
          <a:xfrm>
            <a:off x="4371211" y="663885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3</a:t>
            </a:r>
            <a:endParaRPr lang="nb-NO" sz="1400" b="1" dirty="0"/>
          </a:p>
        </p:txBody>
      </p:sp>
      <p:sp>
        <p:nvSpPr>
          <p:cNvPr id="53" name="Ellipse 12"/>
          <p:cNvSpPr/>
          <p:nvPr/>
        </p:nvSpPr>
        <p:spPr>
          <a:xfrm>
            <a:off x="4910407" y="7079477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2</a:t>
            </a:r>
            <a:endParaRPr lang="nb-NO" sz="1400" b="1" dirty="0"/>
          </a:p>
        </p:txBody>
      </p:sp>
      <p:sp>
        <p:nvSpPr>
          <p:cNvPr id="54" name="Ellipse 12"/>
          <p:cNvSpPr/>
          <p:nvPr/>
        </p:nvSpPr>
        <p:spPr>
          <a:xfrm>
            <a:off x="5475333" y="6939888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1</a:t>
            </a:r>
            <a:endParaRPr lang="nb-NO" sz="1400" b="1" dirty="0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5118470" y="6320961"/>
            <a:ext cx="534285" cy="6189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288901" y="6790508"/>
            <a:ext cx="0" cy="3010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068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Plassholder for lysbildenummer 2"/>
          <p:cNvSpPr>
            <a:spLocks noGrp="1"/>
          </p:cNvSpPr>
          <p:nvPr>
            <p:ph type="sldNum" sz="quarter" idx="12"/>
          </p:nvPr>
        </p:nvSpPr>
        <p:spPr>
          <a:xfrm>
            <a:off x="13653557" y="7632954"/>
            <a:ext cx="370573" cy="221599"/>
          </a:xfrm>
        </p:spPr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6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32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Programmet</a:t>
            </a:r>
            <a:endParaRPr lang="nb-NO" sz="2000" b="1" dirty="0">
              <a:solidFill>
                <a:prstClr val="black"/>
              </a:solidFill>
            </a:endParaRPr>
          </a:p>
          <a:p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34" name="Gruppe 1"/>
          <p:cNvGrpSpPr/>
          <p:nvPr/>
        </p:nvGrpSpPr>
        <p:grpSpPr>
          <a:xfrm>
            <a:off x="142483" y="1211859"/>
            <a:ext cx="14365383" cy="3428091"/>
            <a:chOff x="142483" y="1211859"/>
            <a:chExt cx="14365383" cy="3428091"/>
          </a:xfrm>
        </p:grpSpPr>
        <p:sp>
          <p:nvSpPr>
            <p:cNvPr id="35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Prosjektene er i rute stort </a:t>
              </a:r>
              <a:r>
                <a:rPr lang="nb-NO" sz="1100" b="0" dirty="0" smtClean="0"/>
                <a:t>sett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Nettsidene er under revidering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smtClean="0"/>
                <a:t>Budsjett 2020 – hovedtallene er under bearbeiding</a:t>
              </a:r>
              <a:endParaRPr lang="nb-NO" sz="1100" b="0" dirty="0"/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err="1" smtClean="0"/>
                <a:t>Kommunikasjonsturnè</a:t>
              </a:r>
              <a:r>
                <a:rPr lang="nb-NO" sz="1100" b="0" dirty="0" smtClean="0"/>
                <a:t> </a:t>
              </a:r>
              <a:r>
                <a:rPr lang="nb-NO" sz="1100" b="0" dirty="0"/>
                <a:t>med </a:t>
              </a:r>
              <a:r>
                <a:rPr lang="nb-NO" sz="1100" b="0" dirty="0" err="1"/>
                <a:t>fak</a:t>
              </a:r>
              <a:r>
                <a:rPr lang="nb-NO" sz="1100" b="0" dirty="0"/>
                <a:t>/enheter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OD </a:t>
              </a:r>
              <a:r>
                <a:rPr lang="nb-NO" sz="900" dirty="0"/>
                <a:t>gjenstår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SRF-konseptet med verktøykasse er under organisering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/>
                <a:t>De </a:t>
              </a:r>
              <a:r>
                <a:rPr lang="nb-NO" sz="900" dirty="0" smtClean="0"/>
                <a:t>fem </a:t>
              </a:r>
              <a:r>
                <a:rPr lang="nb-NO" sz="900" dirty="0"/>
                <a:t>første </a:t>
              </a:r>
              <a:r>
                <a:rPr lang="nb-NO" sz="900" dirty="0" err="1"/>
                <a:t>roboter</a:t>
              </a:r>
              <a:r>
                <a:rPr lang="nb-NO" sz="900" dirty="0"/>
                <a:t> er </a:t>
              </a:r>
              <a:r>
                <a:rPr lang="nb-NO" sz="900" dirty="0" err="1" smtClean="0"/>
                <a:t>produksjonssatt</a:t>
              </a:r>
              <a:endParaRPr lang="nb-NO" sz="900" dirty="0" smtClean="0"/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Flere nye på vei inn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Utvikling av nettskjemaer for </a:t>
              </a:r>
              <a:r>
                <a:rPr lang="nb-NO" sz="900" smtClean="0"/>
                <a:t>sikker lagring</a:t>
              </a:r>
              <a:endParaRPr lang="nb-NO" sz="900" dirty="0" smtClean="0"/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 err="1" smtClean="0"/>
                <a:t>Chatbot</a:t>
              </a:r>
              <a:r>
                <a:rPr lang="nb-NO" sz="900" dirty="0" smtClean="0"/>
                <a:t> i </a:t>
              </a:r>
              <a:r>
                <a:rPr lang="nb-NO" sz="900" dirty="0" err="1" smtClean="0"/>
                <a:t>initiell</a:t>
              </a:r>
              <a:r>
                <a:rPr lang="nb-NO" sz="900" dirty="0" smtClean="0"/>
                <a:t> fase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00" dirty="0" smtClean="0"/>
                <a:t>Netts</a:t>
              </a:r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endParaRPr lang="nb-NO" sz="100" dirty="0"/>
            </a:p>
            <a:p>
              <a:endParaRPr lang="nb-NO" sz="100" dirty="0" smtClean="0"/>
            </a:p>
            <a:p>
              <a:r>
                <a:rPr lang="nb-NO" sz="1100" dirty="0" smtClean="0"/>
                <a:t>Tiltak</a:t>
              </a:r>
              <a:r>
                <a:rPr lang="nb-NO" sz="1100" b="0" dirty="0"/>
                <a:t>: </a:t>
              </a:r>
            </a:p>
            <a:p>
              <a:r>
                <a:rPr lang="nb-NO" sz="1100" dirty="0"/>
                <a:t>Aktiviteter i nærmeste fremtid: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Kompetanse – må operasjonaliseres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Strategi for </a:t>
              </a:r>
              <a:r>
                <a:rPr lang="nb-NO" b="0" dirty="0" smtClean="0"/>
                <a:t>gevinstrealisering/risikostyring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Strategi må vedtas</a:t>
              </a:r>
              <a:endParaRPr lang="nb-NO" sz="900" dirty="0"/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900" dirty="0" smtClean="0"/>
                <a:t>Pilot på prosjektet IT-drift</a:t>
              </a:r>
              <a:endParaRPr lang="nb-NO" sz="90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6" name="TekstSylinder 26"/>
            <p:cNvSpPr txBox="1"/>
            <p:nvPr/>
          </p:nvSpPr>
          <p:spPr>
            <a:xfrm>
              <a:off x="7954391" y="1255950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800" dirty="0"/>
                <a:t>Avhengigheter: </a:t>
              </a:r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godt samarbeid med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leveranser fra BOTT til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UiOs ambisjonsnivå på </a:t>
              </a:r>
              <a:r>
                <a:rPr lang="nb-NO" sz="1400" b="0" dirty="0" smtClean="0"/>
                <a:t>gevinstrealiseringsarbeidet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b="0" dirty="0" smtClean="0"/>
                <a:t>Fordelingsmodeller må utarbeides</a:t>
              </a:r>
              <a:endParaRPr lang="nb-NO" sz="12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Rollefordeling på kompetanseutvikling, hvem har ansvar for hva</a:t>
              </a:r>
              <a:r>
                <a:rPr lang="nb-NO" sz="1400" b="0" dirty="0" smtClean="0"/>
                <a:t>?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Budsjett 2020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/>
                <a:t>midler til omstilling og kompetanse, sentralt eller i hvert enkelt </a:t>
              </a:r>
              <a:r>
                <a:rPr lang="nb-NO" sz="1200" dirty="0" smtClean="0"/>
                <a:t>prosjekt?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Robotisering</a:t>
              </a:r>
            </a:p>
            <a:p>
              <a:pPr marL="720090" lvl="1" indent="-171450">
                <a:buFont typeface="Arial" panose="020B0604020202020204" pitchFamily="34" charset="0"/>
                <a:buChar char="•"/>
              </a:pPr>
              <a:r>
                <a:rPr lang="nb-NO" sz="1200" dirty="0" smtClean="0"/>
                <a:t>Kostnadsfordelingsmodeller må utarbeides</a:t>
              </a:r>
              <a:endParaRPr lang="nb-NO" sz="12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endParaRPr lang="nb-NO" sz="1400" b="0" dirty="0"/>
            </a:p>
          </p:txBody>
        </p:sp>
      </p:grpSp>
      <p:sp>
        <p:nvSpPr>
          <p:cNvPr id="37" name="TekstSylinder 19"/>
          <p:cNvSpPr txBox="1"/>
          <p:nvPr/>
        </p:nvSpPr>
        <p:spPr>
          <a:xfrm>
            <a:off x="4530300" y="137580"/>
            <a:ext cx="2366918" cy="9895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10.04.2019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38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403479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39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r>
              <a:rPr lang="nb-NO" sz="1400" dirty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Kommunikasjonsressurs må på plass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Dialog med </a:t>
            </a:r>
            <a:r>
              <a:rPr lang="nb-NO" sz="1400" b="0" dirty="0" err="1"/>
              <a:t>Komm.avd</a:t>
            </a:r>
            <a:r>
              <a:rPr lang="nb-NO" sz="1400" b="0" dirty="0"/>
              <a:t> for å få på plass ressurs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Dialog med HR om hvordan ressursene skal komme på plass. Inkludert behov for </a:t>
            </a:r>
            <a:r>
              <a:rPr lang="nb-NO" sz="1400" b="0" dirty="0" smtClean="0"/>
              <a:t>finansiering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 2020 – skal fremmes på styreseminaret i mai og på fordelingsmøtet i juni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Økonomi</a:t>
            </a:r>
            <a:r>
              <a:rPr lang="nb-NO" sz="1400" b="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Lite pådrag så langt</a:t>
            </a:r>
            <a:endParaRPr lang="nb-NO" sz="1400" b="0" dirty="0"/>
          </a:p>
          <a:p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40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005053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2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164166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5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6026562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48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9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3621498"/>
              </p:ext>
            </p:extLst>
          </p:nvPr>
        </p:nvGraphicFramePr>
        <p:xfrm>
          <a:off x="3832979" y="4769948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0" name="TekstSylinder 13"/>
          <p:cNvSpPr txBox="1"/>
          <p:nvPr/>
        </p:nvSpPr>
        <p:spPr>
          <a:xfrm>
            <a:off x="217420" y="5089855"/>
            <a:ext cx="280379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Risiko for å ikke nå </a:t>
            </a:r>
            <a:r>
              <a:rPr lang="nb-NO" sz="1100" b="1" dirty="0" smtClean="0"/>
              <a:t>milepælene: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Ressurssituasjonen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Avhengig av at </a:t>
            </a:r>
            <a:r>
              <a:rPr lang="nb-NO" sz="1100" dirty="0" smtClean="0"/>
              <a:t>prosjektene </a:t>
            </a:r>
            <a:r>
              <a:rPr lang="nb-NO" sz="1100" dirty="0"/>
              <a:t>ikke går i beina på hverandre</a:t>
            </a:r>
            <a:r>
              <a:rPr lang="nb-NO" sz="1100" dirty="0" smtClean="0"/>
              <a:t>,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Avhengighet av dialogen med BOTT</a:t>
            </a:r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r>
              <a:rPr lang="nb-NO" sz="1100" b="1" dirty="0" smtClean="0"/>
              <a:t>Risikoreduserende tiltak</a:t>
            </a:r>
            <a:r>
              <a:rPr lang="nb-NO" sz="1100" dirty="0" smtClean="0"/>
              <a:t>: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1 – Fokus på ressurser, spesielt i mottaksprosjektene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2 – samhandling mellom prosjektene, møtes ukentlig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3 – bidra til å etablere god kommunikasjon mellom BOTT og mottaksprosjektene</a:t>
            </a:r>
            <a:endParaRPr lang="nb-NO" sz="1100" dirty="0"/>
          </a:p>
        </p:txBody>
      </p:sp>
      <p:sp>
        <p:nvSpPr>
          <p:cNvPr id="51" name="Ellipse 12"/>
          <p:cNvSpPr/>
          <p:nvPr/>
        </p:nvSpPr>
        <p:spPr>
          <a:xfrm>
            <a:off x="4371211" y="663885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3</a:t>
            </a:r>
            <a:endParaRPr lang="nb-NO" sz="1400" b="1" dirty="0"/>
          </a:p>
        </p:txBody>
      </p:sp>
      <p:sp>
        <p:nvSpPr>
          <p:cNvPr id="53" name="Ellipse 12"/>
          <p:cNvSpPr/>
          <p:nvPr/>
        </p:nvSpPr>
        <p:spPr>
          <a:xfrm>
            <a:off x="4941048" y="6636575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2</a:t>
            </a:r>
            <a:endParaRPr lang="nb-NO" sz="1400" b="1" dirty="0"/>
          </a:p>
        </p:txBody>
      </p:sp>
      <p:sp>
        <p:nvSpPr>
          <p:cNvPr id="54" name="Ellipse 12"/>
          <p:cNvSpPr/>
          <p:nvPr/>
        </p:nvSpPr>
        <p:spPr>
          <a:xfrm>
            <a:off x="4941048" y="5822139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1</a:t>
            </a:r>
            <a:endParaRPr lang="nb-NO" sz="1400" b="1" dirty="0"/>
          </a:p>
        </p:txBody>
      </p:sp>
      <p:cxnSp>
        <p:nvCxnSpPr>
          <p:cNvPr id="56" name="Straight Arrow Connector 55"/>
          <p:cNvCxnSpPr/>
          <p:nvPr/>
        </p:nvCxnSpPr>
        <p:spPr>
          <a:xfrm flipV="1">
            <a:off x="4873665" y="5896852"/>
            <a:ext cx="0" cy="4049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1869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Plassholder for lysbildenummer 2"/>
          <p:cNvSpPr>
            <a:spLocks noGrp="1"/>
          </p:cNvSpPr>
          <p:nvPr>
            <p:ph type="sldNum" sz="quarter" idx="12"/>
          </p:nvPr>
        </p:nvSpPr>
        <p:spPr>
          <a:xfrm>
            <a:off x="13653557" y="7632954"/>
            <a:ext cx="370573" cy="221599"/>
          </a:xfrm>
        </p:spPr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7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32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Programmet</a:t>
            </a:r>
            <a:endParaRPr lang="nb-NO" sz="2000" b="1" dirty="0">
              <a:solidFill>
                <a:prstClr val="black"/>
              </a:solidFill>
            </a:endParaRPr>
          </a:p>
          <a:p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34" name="Gruppe 1"/>
          <p:cNvGrpSpPr/>
          <p:nvPr/>
        </p:nvGrpSpPr>
        <p:grpSpPr>
          <a:xfrm>
            <a:off x="142483" y="1211859"/>
            <a:ext cx="14365383" cy="3428091"/>
            <a:chOff x="142483" y="1211859"/>
            <a:chExt cx="14365383" cy="3428091"/>
          </a:xfrm>
        </p:grpSpPr>
        <p:sp>
          <p:nvSpPr>
            <p:cNvPr id="35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Prosjektene er i rute stort sett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Direktørnettverkssamlingene brukes til programmets aktiviteter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Utkast til gevinstrealiseringsstrategi og usikkerhetsstyring er utarbeidet og gjennomgås før presentasjon for programstyret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IDF-plan utarbeidet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Styresak til møtet 12.03.2019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 err="1"/>
                <a:t>Kommunikasjonsturnè</a:t>
              </a:r>
              <a:r>
                <a:rPr lang="nb-NO" sz="1100" b="0" dirty="0"/>
                <a:t> med </a:t>
              </a:r>
              <a:r>
                <a:rPr lang="nb-NO" sz="1100" b="0" dirty="0" err="1"/>
                <a:t>fak</a:t>
              </a:r>
              <a:r>
                <a:rPr lang="nb-NO" sz="1100" b="0" dirty="0"/>
                <a:t>/enheter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/>
                <a:t>Fem gjenstår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sz="1100" b="0" dirty="0"/>
                <a:t>SRF-konseptet med verktøykasse er under organisering</a:t>
              </a:r>
            </a:p>
            <a:p>
              <a:pPr marL="726440" lvl="1" indent="-177800">
                <a:buFont typeface="Arial" panose="020B0604020202020204" pitchFamily="34" charset="0"/>
                <a:buChar char="•"/>
              </a:pPr>
              <a:r>
                <a:rPr lang="nb-NO" sz="900" dirty="0"/>
                <a:t>De tre første </a:t>
              </a:r>
              <a:r>
                <a:rPr lang="nb-NO" sz="900" dirty="0" err="1"/>
                <a:t>roboter</a:t>
              </a:r>
              <a:r>
                <a:rPr lang="nb-NO" sz="900" dirty="0"/>
                <a:t> er </a:t>
              </a:r>
              <a:r>
                <a:rPr lang="nb-NO" sz="900" dirty="0" err="1"/>
                <a:t>produksjonssatt</a:t>
              </a:r>
              <a:endParaRPr lang="nb-NO" sz="900" dirty="0"/>
            </a:p>
            <a:p>
              <a:pPr lvl="1"/>
              <a:endParaRPr lang="nb-NO" sz="1000" dirty="0"/>
            </a:p>
            <a:p>
              <a:r>
                <a:rPr lang="nb-NO" sz="1100" dirty="0"/>
                <a:t>Tiltak</a:t>
              </a:r>
              <a:r>
                <a:rPr lang="nb-NO" sz="1100" b="0" dirty="0"/>
                <a:t>: </a:t>
              </a:r>
            </a:p>
            <a:p>
              <a:r>
                <a:rPr lang="nb-NO" sz="1100" dirty="0"/>
                <a:t>Aktiviteter i nærmeste fremtid: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Kompetanse – må operasjonaliseres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Strategi for gevinstrealisering/risikostyring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b="0" dirty="0"/>
                <a:t>Budsjett 2020 må på plass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100" b="0" dirty="0"/>
                <a:t>Etablere «</a:t>
              </a:r>
              <a:r>
                <a:rPr lang="nb-NO" sz="1100" b="0" dirty="0" err="1"/>
                <a:t>Task</a:t>
              </a:r>
              <a:r>
                <a:rPr lang="nb-NO" sz="1100" b="0" dirty="0"/>
                <a:t>-force» for robotisering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100" b="0" dirty="0"/>
                <a:t>Nettsidene skal revideres</a:t>
              </a:r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6" name="TekstSylinder 26"/>
            <p:cNvSpPr txBox="1"/>
            <p:nvPr/>
          </p:nvSpPr>
          <p:spPr>
            <a:xfrm>
              <a:off x="7954391" y="1255950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800" dirty="0"/>
                <a:t>Avhengigheter: </a:t>
              </a:r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godt samarbeid med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leveranser fra BOTT til prosjektene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Avhengig av å få startet budsjettarbeidet 2020 tidlig, bør være på plass i løpet av mars 2020.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UiOs ambisjonsnivå på gevinstrealiseringsarbeidet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Rollefordeling på kompetanseutvikling, hvem har ansvar for hva?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endParaRPr lang="nb-NO" sz="1400" b="0" dirty="0"/>
            </a:p>
          </p:txBody>
        </p:sp>
      </p:grpSp>
      <p:sp>
        <p:nvSpPr>
          <p:cNvPr id="37" name="TekstSylinder 19"/>
          <p:cNvSpPr txBox="1"/>
          <p:nvPr/>
        </p:nvSpPr>
        <p:spPr>
          <a:xfrm>
            <a:off x="4530300" y="137580"/>
            <a:ext cx="2366918" cy="9895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07.03.2019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38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403479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39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r>
              <a:rPr lang="nb-NO" sz="1400" dirty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Kommunikasjonsressurs må på plass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Dialog med </a:t>
            </a:r>
            <a:r>
              <a:rPr lang="nb-NO" sz="1400" b="0" dirty="0" err="1"/>
              <a:t>Komm.avd</a:t>
            </a:r>
            <a:r>
              <a:rPr lang="nb-NO" sz="1400" b="0" dirty="0"/>
              <a:t> for å få på plass ressurs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Dialog med HR om hvordan ressursene skal komme på plass. Inkludert behov for </a:t>
            </a:r>
            <a:r>
              <a:rPr lang="nb-NO" sz="1400" b="0" dirty="0" smtClean="0"/>
              <a:t>finansiering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Økonomi</a:t>
            </a:r>
            <a:r>
              <a:rPr lang="nb-NO" sz="1400" b="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Lite pådrag så langt</a:t>
            </a:r>
            <a:endParaRPr lang="nb-NO" sz="1400" b="0" dirty="0"/>
          </a:p>
          <a:p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40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005053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2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164166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5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2977107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48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9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3621498"/>
              </p:ext>
            </p:extLst>
          </p:nvPr>
        </p:nvGraphicFramePr>
        <p:xfrm>
          <a:off x="3832979" y="4769948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0" name="TekstSylinder 13"/>
          <p:cNvSpPr txBox="1"/>
          <p:nvPr/>
        </p:nvSpPr>
        <p:spPr>
          <a:xfrm>
            <a:off x="217420" y="5089855"/>
            <a:ext cx="280379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Risiko for å ikke nå </a:t>
            </a:r>
            <a:r>
              <a:rPr lang="nb-NO" sz="1100" b="1" dirty="0" smtClean="0"/>
              <a:t>milepælene: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Ressurssituasjonen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Avhengig av at </a:t>
            </a:r>
            <a:r>
              <a:rPr lang="nb-NO" sz="1100" dirty="0" smtClean="0"/>
              <a:t>prosjektene </a:t>
            </a:r>
            <a:r>
              <a:rPr lang="nb-NO" sz="1100" dirty="0"/>
              <a:t>ikke går i beina på hverandre</a:t>
            </a:r>
            <a:r>
              <a:rPr lang="nb-NO" sz="1100" dirty="0" smtClean="0"/>
              <a:t>,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Avhengighet av dialogen med BOTT</a:t>
            </a:r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r>
              <a:rPr lang="nb-NO" sz="1100" b="1" dirty="0" smtClean="0"/>
              <a:t>Risikoreduserende tiltak</a:t>
            </a:r>
            <a:r>
              <a:rPr lang="nb-NO" sz="1100" dirty="0" smtClean="0"/>
              <a:t>: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1 – Fokus på ressurser, spesielt i mottaksprosjektene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2 – samhandling mellom prosjektene, møtes ukentlig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 sz="1100" dirty="0" smtClean="0"/>
              <a:t>Risiko 3 – bidra til å etablere god kommunikasjon mellom BOTT og mottaksprosjektene</a:t>
            </a:r>
            <a:endParaRPr lang="nb-NO" sz="1100" dirty="0"/>
          </a:p>
        </p:txBody>
      </p:sp>
      <p:sp>
        <p:nvSpPr>
          <p:cNvPr id="51" name="Ellipse 12"/>
          <p:cNvSpPr/>
          <p:nvPr/>
        </p:nvSpPr>
        <p:spPr>
          <a:xfrm>
            <a:off x="4371211" y="663885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3</a:t>
            </a:r>
            <a:endParaRPr lang="nb-NO" sz="1400" b="1" dirty="0"/>
          </a:p>
        </p:txBody>
      </p:sp>
      <p:sp>
        <p:nvSpPr>
          <p:cNvPr id="53" name="Ellipse 12"/>
          <p:cNvSpPr/>
          <p:nvPr/>
        </p:nvSpPr>
        <p:spPr>
          <a:xfrm>
            <a:off x="4941048" y="6636575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2</a:t>
            </a:r>
            <a:endParaRPr lang="nb-NO" sz="1400" b="1" dirty="0"/>
          </a:p>
        </p:txBody>
      </p:sp>
      <p:sp>
        <p:nvSpPr>
          <p:cNvPr id="54" name="Ellipse 12"/>
          <p:cNvSpPr/>
          <p:nvPr/>
        </p:nvSpPr>
        <p:spPr>
          <a:xfrm>
            <a:off x="4941048" y="5822139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1</a:t>
            </a:r>
            <a:endParaRPr lang="nb-NO" sz="1400" b="1" dirty="0"/>
          </a:p>
        </p:txBody>
      </p:sp>
      <p:cxnSp>
        <p:nvCxnSpPr>
          <p:cNvPr id="56" name="Straight Arrow Connector 55"/>
          <p:cNvCxnSpPr/>
          <p:nvPr/>
        </p:nvCxnSpPr>
        <p:spPr>
          <a:xfrm flipV="1">
            <a:off x="4873665" y="5896852"/>
            <a:ext cx="0" cy="4049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02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Plassholder for lysbildenummer 2"/>
          <p:cNvSpPr>
            <a:spLocks noGrp="1"/>
          </p:cNvSpPr>
          <p:nvPr>
            <p:ph type="sldNum" sz="quarter" idx="12"/>
          </p:nvPr>
        </p:nvSpPr>
        <p:spPr>
          <a:xfrm>
            <a:off x="13653557" y="7632954"/>
            <a:ext cx="370573" cy="221599"/>
          </a:xfrm>
        </p:spPr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8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32" name="TekstSylinder 5"/>
          <p:cNvSpPr txBox="1"/>
          <p:nvPr/>
        </p:nvSpPr>
        <p:spPr>
          <a:xfrm>
            <a:off x="5580745" y="1224384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Kvalitet: </a:t>
            </a:r>
          </a:p>
          <a:p>
            <a:r>
              <a:rPr lang="nb-NO" sz="1100" dirty="0" smtClean="0"/>
              <a:t>Status: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>
                <a:solidFill>
                  <a:schemeClr val="tx1"/>
                </a:solidFill>
              </a:rPr>
              <a:t>God kommunikasjon med prosjektlederne</a:t>
            </a:r>
            <a:endParaRPr lang="nb-NO" sz="1100" b="0" dirty="0"/>
          </a:p>
          <a:p>
            <a:endParaRPr lang="nb-NO" sz="1100" b="0" dirty="0"/>
          </a:p>
          <a:p>
            <a:r>
              <a:rPr lang="nb-NO" sz="1100" dirty="0"/>
              <a:t>Tiltak</a:t>
            </a:r>
            <a:r>
              <a:rPr lang="nb-NO" sz="1100" dirty="0" smtClean="0"/>
              <a:t>:</a:t>
            </a:r>
            <a:endParaRPr lang="nb-NO" sz="11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Koordineringsmøter med Ellen Gravklev, UiOs BOTT-representant i økonomi og lønn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Programmet inne på Direktørnettverksseminarene utover våren, for forankring og kunnskapsoverføring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err="1" smtClean="0"/>
              <a:t>Kommunikasjonssturnè</a:t>
            </a:r>
            <a:endParaRPr lang="nb-NO" sz="11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</p:txBody>
      </p:sp>
      <p:sp>
        <p:nvSpPr>
          <p:cNvPr id="34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 smtClean="0">
                <a:solidFill>
                  <a:prstClr val="black"/>
                </a:solidFill>
              </a:rPr>
              <a:t>Programmet</a:t>
            </a:r>
            <a:endParaRPr lang="nb-NO" sz="2000" b="1" dirty="0">
              <a:solidFill>
                <a:prstClr val="black"/>
              </a:solidFill>
            </a:endParaRPr>
          </a:p>
          <a:p>
            <a:r>
              <a:rPr lang="nb-NO" sz="1100" b="1" dirty="0" smtClean="0">
                <a:solidFill>
                  <a:prstClr val="black"/>
                </a:solidFill>
              </a:rPr>
              <a:t>Februar 2019</a:t>
            </a:r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sp>
        <p:nvSpPr>
          <p:cNvPr id="35" name="TekstSylinder 26"/>
          <p:cNvSpPr txBox="1"/>
          <p:nvPr/>
        </p:nvSpPr>
        <p:spPr>
          <a:xfrm>
            <a:off x="10961867" y="468042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Ressurser:</a:t>
            </a:r>
          </a:p>
          <a:p>
            <a:r>
              <a:rPr lang="nb-NO" sz="1100" dirty="0" smtClean="0"/>
              <a:t>Status</a:t>
            </a:r>
            <a:r>
              <a:rPr lang="nb-NO" sz="11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OK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endParaRPr lang="nb-NO" sz="1100" b="0" dirty="0"/>
          </a:p>
          <a:p>
            <a:r>
              <a:rPr lang="nb-NO" sz="11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Dialog med HR om hvordan ressursene skal komme på plass. Inkludert behov for finansiering</a:t>
            </a:r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</p:txBody>
      </p:sp>
      <p:sp>
        <p:nvSpPr>
          <p:cNvPr id="36" name="TekstSylinder 26"/>
          <p:cNvSpPr txBox="1"/>
          <p:nvPr/>
        </p:nvSpPr>
        <p:spPr>
          <a:xfrm>
            <a:off x="142484" y="1211859"/>
            <a:ext cx="5281772" cy="337978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Fremdrift: </a:t>
            </a:r>
          </a:p>
          <a:p>
            <a:pPr marL="177800" indent="-177800"/>
            <a:r>
              <a:rPr lang="nb-NO" sz="1100" dirty="0" smtClean="0"/>
              <a:t>Status:</a:t>
            </a:r>
            <a:endParaRPr lang="nb-NO" sz="11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Prosjektene er i rute stort sett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Direktørnettverkssamlingene brukes til programmets aktiviteter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Nettsidene under revidering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Utkast til gevinstrealiseringsstrategi og usikkerhetsstyring er utarbeidet og gjennomgås før presentasjon for programstyret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SRF-konseptet med verktøykasse er under organisering</a:t>
            </a:r>
          </a:p>
          <a:p>
            <a:pPr marL="726440" lvl="1" indent="-177800">
              <a:buFont typeface="Arial" panose="020B0604020202020204" pitchFamily="34" charset="0"/>
              <a:buChar char="•"/>
            </a:pPr>
            <a:r>
              <a:rPr lang="nb-NO" sz="900" dirty="0"/>
              <a:t>De to første </a:t>
            </a:r>
            <a:r>
              <a:rPr lang="nb-NO" sz="900" dirty="0" err="1"/>
              <a:t>roboter</a:t>
            </a:r>
            <a:r>
              <a:rPr lang="nb-NO" sz="900" dirty="0"/>
              <a:t> er </a:t>
            </a:r>
            <a:r>
              <a:rPr lang="nb-NO" sz="900" dirty="0" err="1" smtClean="0"/>
              <a:t>produksjonssatt</a:t>
            </a:r>
            <a:endParaRPr lang="nb-NO" sz="900" b="0" dirty="0" smtClean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Styresak om status til UiO-styret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Planlegging av </a:t>
            </a:r>
            <a:r>
              <a:rPr lang="nb-NO" sz="1100" b="0" dirty="0" err="1" smtClean="0"/>
              <a:t>kommunikasjonsturnè</a:t>
            </a:r>
            <a:r>
              <a:rPr lang="nb-NO" sz="1100" b="0" dirty="0" smtClean="0"/>
              <a:t>, innhold og logistikk</a:t>
            </a:r>
            <a:endParaRPr lang="nb-NO" sz="1100" b="0" dirty="0"/>
          </a:p>
          <a:p>
            <a:pPr lvl="1"/>
            <a:endParaRPr lang="nb-NO" sz="1000" b="0" dirty="0" smtClean="0"/>
          </a:p>
          <a:p>
            <a:r>
              <a:rPr lang="nb-NO" sz="1100" dirty="0" smtClean="0"/>
              <a:t>Tiltak</a:t>
            </a:r>
            <a:r>
              <a:rPr lang="nb-NO" sz="1100" b="0" dirty="0" smtClean="0"/>
              <a:t>: </a:t>
            </a:r>
          </a:p>
          <a:p>
            <a:r>
              <a:rPr lang="nb-NO" sz="1100" dirty="0" smtClean="0"/>
              <a:t>Aktiviteter i nærmeste fremtid:</a:t>
            </a:r>
            <a:endParaRPr lang="nb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Strategi for gevinstrealisering/risikostyring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Budsjett 2020 må på plass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Etablere «</a:t>
            </a:r>
            <a:r>
              <a:rPr lang="nb-NO" sz="1100" b="0" dirty="0" err="1" smtClean="0"/>
              <a:t>Task</a:t>
            </a:r>
            <a:r>
              <a:rPr lang="nb-NO" sz="1100" b="0" dirty="0" smtClean="0"/>
              <a:t>-force» for robotisering</a:t>
            </a:r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sp>
        <p:nvSpPr>
          <p:cNvPr id="37" name="TekstSylinder 26"/>
          <p:cNvSpPr txBox="1"/>
          <p:nvPr/>
        </p:nvSpPr>
        <p:spPr>
          <a:xfrm>
            <a:off x="9265234" y="1232409"/>
            <a:ext cx="5242633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Avhengigheter: </a:t>
            </a:r>
          </a:p>
          <a:p>
            <a:r>
              <a:rPr lang="nb-NO" sz="1100" dirty="0" smtClean="0"/>
              <a:t>Status</a:t>
            </a:r>
            <a:r>
              <a:rPr lang="nb-NO" sz="1100" b="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Avhengig av godt samarbeid med prosjektene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Avhengig av leveranser fra BOTT til prosjektene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Avhengig av å få startet budsjettarbeidet 2020 tidlig, bør være på plass i løpet av mars 2020.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r>
              <a:rPr lang="nb-NO" sz="1100" dirty="0" smtClean="0"/>
              <a:t>Behov for avklaringer: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UiOs ambisjonsnivå på gevinstrealiseringsarbeidet</a:t>
            </a:r>
            <a:endParaRPr lang="nb-NO" sz="11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="0" dirty="0" smtClean="0"/>
          </a:p>
          <a:p>
            <a:endParaRPr lang="nb-NO" b="0" dirty="0" smtClean="0"/>
          </a:p>
          <a:p>
            <a:endParaRPr lang="nb-NO" b="0" dirty="0"/>
          </a:p>
        </p:txBody>
      </p:sp>
      <p:sp>
        <p:nvSpPr>
          <p:cNvPr id="38" name="TekstSylinder 19"/>
          <p:cNvSpPr txBox="1"/>
          <p:nvPr/>
        </p:nvSpPr>
        <p:spPr>
          <a:xfrm>
            <a:off x="4482118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prstClr val="black"/>
                </a:solidFill>
              </a:rPr>
              <a:t>Aktiviteter:</a:t>
            </a:r>
            <a:endParaRPr lang="nb-NO" sz="1500" b="1" dirty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Samhandling med prosjektene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Gevinstrealiseringsstrategi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Usikkerhetsstyringsstrategi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Kommunikasjonsturen</a:t>
            </a:r>
          </a:p>
        </p:txBody>
      </p:sp>
      <p:graphicFrame>
        <p:nvGraphicFramePr>
          <p:cNvPr id="39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0061460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Prosjektene rapporterer fremdrift</a:t>
                      </a:r>
                    </a:p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Prosjektene og program møtes ukentlig</a:t>
                      </a:r>
                    </a:p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Månedlige møter mellom programkontor og prosjektstøttekontoret</a:t>
                      </a:r>
                    </a:p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err="1" smtClean="0">
                          <a:solidFill>
                            <a:prstClr val="black"/>
                          </a:solidFill>
                        </a:rPr>
                        <a:t>Kommunikasjonsturnè</a:t>
                      </a: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 avtalt med alle 11 enheter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40" name="TekstSylinder 59"/>
          <p:cNvSpPr txBox="1"/>
          <p:nvPr/>
        </p:nvSpPr>
        <p:spPr>
          <a:xfrm>
            <a:off x="7327879" y="4693154"/>
            <a:ext cx="3528000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Økonomi: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b="0" dirty="0" err="1" smtClean="0"/>
              <a:t>Budsjett,OK</a:t>
            </a:r>
            <a:r>
              <a:rPr lang="nb-NO" sz="1100" b="0" dirty="0" smtClean="0"/>
              <a:t>, lite ressurspådrag så langt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42" name="Tabell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444004"/>
              </p:ext>
            </p:extLst>
          </p:nvPr>
        </p:nvGraphicFramePr>
        <p:xfrm>
          <a:off x="3374049" y="125040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3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4369305"/>
              </p:ext>
            </p:extLst>
          </p:nvPr>
        </p:nvGraphicFramePr>
        <p:xfrm>
          <a:off x="7894034" y="126568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4" name="Tabell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2400012"/>
              </p:ext>
            </p:extLst>
          </p:nvPr>
        </p:nvGraphicFramePr>
        <p:xfrm>
          <a:off x="13325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45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8783625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46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48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935581"/>
              </p:ext>
            </p:extLst>
          </p:nvPr>
        </p:nvGraphicFramePr>
        <p:xfrm>
          <a:off x="9797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49" name="TekstSylinder 26"/>
          <p:cNvSpPr txBox="1"/>
          <p:nvPr/>
        </p:nvSpPr>
        <p:spPr>
          <a:xfrm>
            <a:off x="142484" y="4680429"/>
            <a:ext cx="7110253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50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1362236"/>
              </p:ext>
            </p:extLst>
          </p:nvPr>
        </p:nvGraphicFramePr>
        <p:xfrm>
          <a:off x="3832979" y="4769948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1" name="Ellipse 12"/>
          <p:cNvSpPr/>
          <p:nvPr/>
        </p:nvSpPr>
        <p:spPr>
          <a:xfrm>
            <a:off x="4371211" y="663885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3</a:t>
            </a:r>
            <a:endParaRPr lang="nb-NO" sz="1400" b="1" dirty="0"/>
          </a:p>
        </p:txBody>
      </p:sp>
      <p:sp>
        <p:nvSpPr>
          <p:cNvPr id="53" name="TekstSylinder 13"/>
          <p:cNvSpPr txBox="1"/>
          <p:nvPr/>
        </p:nvSpPr>
        <p:spPr>
          <a:xfrm>
            <a:off x="217420" y="5089855"/>
            <a:ext cx="280379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Risiko for å ikke nå </a:t>
            </a:r>
            <a:r>
              <a:rPr lang="nb-NO" sz="1100" b="1" dirty="0" smtClean="0"/>
              <a:t>milepælene: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Ressurssituasjonen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Avhengig av at </a:t>
            </a:r>
            <a:r>
              <a:rPr lang="nb-NO" sz="1100" dirty="0" smtClean="0"/>
              <a:t>prosjektene </a:t>
            </a:r>
            <a:r>
              <a:rPr lang="nb-NO" sz="1100" dirty="0"/>
              <a:t>ikke går i beina på hverandre</a:t>
            </a:r>
            <a:r>
              <a:rPr lang="nb-NO" sz="1100" dirty="0" smtClean="0"/>
              <a:t>,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Avhengighet av dialogen med BOTT</a:t>
            </a:r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r>
              <a:rPr lang="nb-NO" sz="1100" b="1" dirty="0" smtClean="0"/>
              <a:t>Risikoreduserende tiltak</a:t>
            </a:r>
            <a:r>
              <a:rPr lang="nb-NO" sz="1100" dirty="0" smtClean="0"/>
              <a:t>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Risiko 1 – Fokus på ressurser, spesielt i mottaksprosjektene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Risiko 2 – samhandling mellom prosjektene, møtes ukentlig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Risiko 3 – bidra til å etablere god kommunikasjon mellom BOTT og mottaksprosjektene</a:t>
            </a:r>
            <a:endParaRPr lang="nb-NO" sz="1100" dirty="0"/>
          </a:p>
        </p:txBody>
      </p:sp>
      <p:graphicFrame>
        <p:nvGraphicFramePr>
          <p:cNvPr id="54" name="Tabell 23">
            <a:extLst>
              <a:ext uri="{FF2B5EF4-FFF2-40B4-BE49-F238E27FC236}">
                <a16:creationId xmlns:a16="http://schemas.microsoft.com/office/drawing/2014/main" id="{CB431701-2EAD-43F7-974A-C88FF44346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298726"/>
              </p:ext>
            </p:extLst>
          </p:nvPr>
        </p:nvGraphicFramePr>
        <p:xfrm>
          <a:off x="2728660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6" name="Ellipse 12"/>
          <p:cNvSpPr/>
          <p:nvPr/>
        </p:nvSpPr>
        <p:spPr>
          <a:xfrm>
            <a:off x="4941048" y="6636575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2</a:t>
            </a:r>
            <a:endParaRPr lang="nb-NO" sz="1400" b="1" dirty="0"/>
          </a:p>
        </p:txBody>
      </p:sp>
      <p:sp>
        <p:nvSpPr>
          <p:cNvPr id="57" name="Ellipse 12"/>
          <p:cNvSpPr/>
          <p:nvPr/>
        </p:nvSpPr>
        <p:spPr>
          <a:xfrm>
            <a:off x="4941048" y="622077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1</a:t>
            </a:r>
            <a:endParaRPr lang="nb-NO" sz="1400" b="1" dirty="0"/>
          </a:p>
        </p:txBody>
      </p:sp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632DD3F613576419F301F6FDDD2F18E" ma:contentTypeVersion="0" ma:contentTypeDescription="Opprett et nytt dokument." ma:contentTypeScope="" ma:versionID="f09120ebbe237cc7c22f7505ff7dca4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e2500873ed525c1cf306a41cba81ed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3717AFB-C79C-4154-B506-96BE486B0788}">
  <ds:schemaRefs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EDAEFB3-B01A-4BD0-AED0-08B2C48FD2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26599</TotalTime>
  <Words>2263</Words>
  <Application>Microsoft Office PowerPoint</Application>
  <PresentationFormat>Egendefinert</PresentationFormat>
  <Paragraphs>784</Paragraphs>
  <Slides>8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2" baseType="lpstr">
      <vt:lpstr>Arial</vt:lpstr>
      <vt:lpstr>Calibri</vt:lpstr>
      <vt:lpstr>PPTmal_Direktoratet_EhelseV1</vt:lpstr>
      <vt:lpstr>think-cell Slide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Jan Thorsen</cp:lastModifiedBy>
  <cp:revision>307</cp:revision>
  <cp:lastPrinted>2019-09-30T09:14:52Z</cp:lastPrinted>
  <dcterms:created xsi:type="dcterms:W3CDTF">2016-01-25T08:26:51Z</dcterms:created>
  <dcterms:modified xsi:type="dcterms:W3CDTF">2019-11-28T14:42:32Z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0x010100F632DD3F613576419F301F6FDDD2F18E</vt:lpwstr>
  </property>
</Properties>
</file>