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tags/tag5.xml" ContentType="application/vnd.openxmlformats-officedocument.presentationml.tags+xml"/>
  <Override PartName="/ppt/notesSlides/notesSlide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tags/tag6.xml" ContentType="application/vnd.openxmlformats-officedocument.presentationml.tags+xml"/>
  <Override PartName="/ppt/notesSlides/notesSlide3.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tags/tag7.xml" ContentType="application/vnd.openxmlformats-officedocument.presentationml.tags+xml"/>
  <Override PartName="/ppt/charts/chart4.xml" ContentType="application/vnd.openxmlformats-officedocument.drawingml.chart+xml"/>
  <Override PartName="/ppt/theme/themeOverride4.xml" ContentType="application/vnd.openxmlformats-officedocument.themeOverride+xml"/>
  <Override PartName="/ppt/tags/tag8.xml" ContentType="application/vnd.openxmlformats-officedocument.presentationml.tags+xml"/>
  <Override PartName="/ppt/charts/chart5.xml" ContentType="application/vnd.openxmlformats-officedocument.drawingml.chart+xml"/>
  <Override PartName="/ppt/theme/themeOverride5.xml" ContentType="application/vnd.openxmlformats-officedocument.themeOverride+xml"/>
  <Override PartName="/ppt/tags/tag9.xml" ContentType="application/vnd.openxmlformats-officedocument.presentationml.tags+xml"/>
  <Override PartName="/ppt/charts/chart6.xml" ContentType="application/vnd.openxmlformats-officedocument.drawingml.chart+xml"/>
  <Override PartName="/ppt/theme/themeOverride6.xml" ContentType="application/vnd.openxmlformats-officedocument.themeOverride+xml"/>
  <Override PartName="/ppt/tags/tag10.xml" ContentType="application/vnd.openxmlformats-officedocument.presentationml.tags+xml"/>
  <Override PartName="/ppt/charts/chart7.xml" ContentType="application/vnd.openxmlformats-officedocument.drawingml.chart+xml"/>
  <Override PartName="/ppt/theme/themeOverride7.xml" ContentType="application/vnd.openxmlformats-officedocument.themeOverride+xml"/>
  <Override PartName="/ppt/tags/tag11.xml" ContentType="application/vnd.openxmlformats-officedocument.presentationml.tags+xml"/>
  <Override PartName="/ppt/charts/chart8.xml" ContentType="application/vnd.openxmlformats-officedocument.drawingml.chart+xml"/>
  <Override PartName="/ppt/theme/themeOverride8.xml" ContentType="application/vnd.openxmlformats-officedocument.themeOverride+xml"/>
  <Override PartName="/ppt/tags/tag12.xml" ContentType="application/vnd.openxmlformats-officedocument.presentationml.tags+xml"/>
  <Override PartName="/ppt/charts/chart9.xml" ContentType="application/vnd.openxmlformats-officedocument.drawingml.chart+xml"/>
  <Override PartName="/ppt/theme/themeOverride9.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4"/>
  </p:sldMasterIdLst>
  <p:notesMasterIdLst>
    <p:notesMasterId r:id="rId14"/>
  </p:notesMasterIdLst>
  <p:sldIdLst>
    <p:sldId id="311" r:id="rId5"/>
    <p:sldId id="306" r:id="rId6"/>
    <p:sldId id="310" r:id="rId7"/>
    <p:sldId id="307" r:id="rId8"/>
    <p:sldId id="305" r:id="rId9"/>
    <p:sldId id="303" r:id="rId10"/>
    <p:sldId id="302" r:id="rId11"/>
    <p:sldId id="301" r:id="rId12"/>
    <p:sldId id="300" r:id="rId13"/>
  </p:sldIdLst>
  <p:sldSz cx="14630400" cy="8229600"/>
  <p:notesSz cx="6794500" cy="9931400"/>
  <p:custDataLst>
    <p:tags r:id="rId15"/>
  </p:custDataLst>
  <p:defaultTextStyle>
    <a:defPPr>
      <a:defRPr lang="nb-NO"/>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2">
          <p15:clr>
            <a:srgbClr val="A4A3A4"/>
          </p15:clr>
        </p15:guide>
        <p15:guide id="2" pos="46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69E8"/>
    <a:srgbClr val="E8DDDE"/>
    <a:srgbClr val="EFEF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4F2DC0-2EED-41B5-A6DD-A5E4625C0C63}" v="29" dt="2019-11-25T07:42:34.774"/>
  </p1510:revLst>
</p1510:revInfo>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29" autoAdjust="0"/>
    <p:restoredTop sz="93496" autoAdjust="0"/>
  </p:normalViewPr>
  <p:slideViewPr>
    <p:cSldViewPr snapToGrid="0">
      <p:cViewPr varScale="1">
        <p:scale>
          <a:sx n="66" d="100"/>
          <a:sy n="66" d="100"/>
        </p:scale>
        <p:origin x="1063" y="34"/>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20.png"/><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image" Target="../media/image20.png"/><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image" Target="../media/image20.png"/><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image" Target="../media/image20.png"/><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image" Target="../media/image20.png"/><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openxmlformats.org/officeDocument/2006/relationships/image" Target="../media/image20.png"/><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openxmlformats.org/officeDocument/2006/relationships/image" Target="../media/image20.png"/><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openxmlformats.org/officeDocument/2006/relationships/image" Target="../media/image20.png"/><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openxmlformats.org/officeDocument/2006/relationships/image" Target="../media/image20.png"/><Relationship Id="rId1" Type="http://schemas.openxmlformats.org/officeDocument/2006/relationships/themeOverride" Target="../theme/themeOverrid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nb-NO"/>
              <a:t>Overordnet prosjektrisiko
</a:t>
            </a:r>
          </a:p>
        </c:rich>
      </c:tx>
      <c:layout>
        <c:manualLayout>
          <c:xMode val="edge"/>
          <c:yMode val="edge"/>
          <c:x val="0.19684716224096993"/>
          <c:y val="2.9723937186091929E-2"/>
        </c:manualLayout>
      </c:layout>
      <c:overlay val="0"/>
      <c:spPr>
        <a:noFill/>
        <a:ln w="25400">
          <a:noFill/>
        </a:ln>
      </c:spPr>
    </c:title>
    <c:autoTitleDeleted val="0"/>
    <c:plotArea>
      <c:layout>
        <c:manualLayout>
          <c:layoutTarget val="inner"/>
          <c:xMode val="edge"/>
          <c:yMode val="edge"/>
          <c:x val="0.15372670807453417"/>
          <c:y val="0.16835716471733639"/>
          <c:w val="0.83229813664596275"/>
          <c:h val="0.66328666099480715"/>
        </c:manualLayout>
      </c:layout>
      <c:scatterChart>
        <c:scatterStyle val="lineMarker"/>
        <c:varyColors val="0"/>
        <c:ser>
          <c:idx val="0"/>
          <c:order val="0"/>
          <c:tx>
            <c:strRef>
              <c:f>'Risiko elementer'!$A$12</c:f>
              <c:strCache>
                <c:ptCount val="1"/>
                <c:pt idx="0">
                  <c:v>1</c:v>
                </c:pt>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0-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Risikomatrise'!$P$9:$P$10</c:f>
              <c:numCache>
                <c:formatCode>General</c:formatCode>
                <c:ptCount val="2"/>
                <c:pt idx="0">
                  <c:v>3.5</c:v>
                </c:pt>
                <c:pt idx="1">
                  <c:v>3.5</c:v>
                </c:pt>
              </c:numCache>
            </c:numRef>
          </c:xVal>
          <c:yVal>
            <c:numRef>
              <c:f>'P1 Risikomatrise'!$Q$9:$Q$10</c:f>
              <c:numCache>
                <c:formatCode>General</c:formatCode>
                <c:ptCount val="2"/>
                <c:pt idx="0">
                  <c:v>1.5</c:v>
                </c:pt>
                <c:pt idx="1">
                  <c:v>1.5</c:v>
                </c:pt>
              </c:numCache>
            </c:numRef>
          </c:yVal>
          <c:smooth val="0"/>
          <c:extLst>
            <c:ext xmlns:c16="http://schemas.microsoft.com/office/drawing/2014/chart" uri="{C3380CC4-5D6E-409C-BE32-E72D297353CC}">
              <c16:uniqueId val="{00000003-EFFA-4B61-8B06-307CEDA07C61}"/>
            </c:ext>
          </c:extLst>
        </c:ser>
        <c:ser>
          <c:idx val="1"/>
          <c:order val="1"/>
          <c:tx>
            <c:strRef>
              <c:f>'Risiko elementer'!$A$13</c:f>
              <c:strCache>
                <c:ptCount val="1"/>
                <c:pt idx="0">
                  <c:v>2</c:v>
                </c:pt>
              </c:strCache>
            </c:strRef>
          </c:tx>
          <c:spPr>
            <a:ln w="12700">
              <a:solidFill>
                <a:srgbClr val="FFFFFF"/>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04-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Risikomatrise'!$P$11:$P$12</c:f>
              <c:numCache>
                <c:formatCode>General</c:formatCode>
                <c:ptCount val="2"/>
                <c:pt idx="0">
                  <c:v>3.5</c:v>
                </c:pt>
                <c:pt idx="1">
                  <c:v>3.5</c:v>
                </c:pt>
              </c:numCache>
            </c:numRef>
          </c:xVal>
          <c:yVal>
            <c:numRef>
              <c:f>'P1 Risikomatrise'!$Q$11:$Q$12</c:f>
              <c:numCache>
                <c:formatCode>General</c:formatCode>
                <c:ptCount val="2"/>
                <c:pt idx="0">
                  <c:v>0.51</c:v>
                </c:pt>
                <c:pt idx="1">
                  <c:v>0.51</c:v>
                </c:pt>
              </c:numCache>
            </c:numRef>
          </c:yVal>
          <c:smooth val="0"/>
          <c:extLst>
            <c:ext xmlns:c16="http://schemas.microsoft.com/office/drawing/2014/chart" uri="{C3380CC4-5D6E-409C-BE32-E72D297353CC}">
              <c16:uniqueId val="{00000005-EFFA-4B61-8B06-307CEDA07C61}"/>
            </c:ext>
          </c:extLst>
        </c:ser>
        <c:ser>
          <c:idx val="2"/>
          <c:order val="2"/>
          <c:tx>
            <c:strRef>
              <c:f>'Risiko elementer'!$A$14</c:f>
              <c:strCache>
                <c:ptCount val="1"/>
                <c:pt idx="0">
                  <c:v>3</c:v>
                </c:pt>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6-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8-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Risikomatrise'!$P$13:$P$14</c:f>
              <c:numCache>
                <c:formatCode>General</c:formatCode>
                <c:ptCount val="2"/>
                <c:pt idx="0">
                  <c:v>2.5</c:v>
                </c:pt>
                <c:pt idx="1">
                  <c:v>2.5</c:v>
                </c:pt>
              </c:numCache>
            </c:numRef>
          </c:xVal>
          <c:yVal>
            <c:numRef>
              <c:f>'P1 Risikomatrise'!$Q$13:$Q$14</c:f>
              <c:numCache>
                <c:formatCode>General</c:formatCode>
                <c:ptCount val="2"/>
                <c:pt idx="0">
                  <c:v>1.5</c:v>
                </c:pt>
                <c:pt idx="1">
                  <c:v>1.5</c:v>
                </c:pt>
              </c:numCache>
            </c:numRef>
          </c:yVal>
          <c:smooth val="0"/>
          <c:extLst>
            <c:ext xmlns:c16="http://schemas.microsoft.com/office/drawing/2014/chart" uri="{C3380CC4-5D6E-409C-BE32-E72D297353CC}">
              <c16:uniqueId val="{00000009-EFFA-4B61-8B06-307CEDA07C61}"/>
            </c:ext>
          </c:extLst>
        </c:ser>
        <c:ser>
          <c:idx val="3"/>
          <c:order val="3"/>
          <c:tx>
            <c:strRef>
              <c:f>'Risiko elementer'!$A$15</c:f>
              <c:strCache>
                <c:ptCount val="1"/>
                <c:pt idx="0">
                  <c:v>4</c:v>
                </c:pt>
              </c:strCache>
            </c:strRef>
          </c:tx>
          <c:spPr>
            <a:ln w="12700">
              <a:solidFill>
                <a:srgbClr val="FFFFFF"/>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Risikomatrise'!$P$15:$P$16</c:f>
              <c:numCache>
                <c:formatCode>General</c:formatCode>
                <c:ptCount val="2"/>
                <c:pt idx="0">
                  <c:v>2.75</c:v>
                </c:pt>
                <c:pt idx="1">
                  <c:v>2.75</c:v>
                </c:pt>
              </c:numCache>
            </c:numRef>
          </c:xVal>
          <c:yVal>
            <c:numRef>
              <c:f>'P1 Risikomatrise'!$Q$15:$Q$16</c:f>
              <c:numCache>
                <c:formatCode>General</c:formatCode>
                <c:ptCount val="2"/>
                <c:pt idx="0">
                  <c:v>1.25</c:v>
                </c:pt>
                <c:pt idx="1">
                  <c:v>1.25</c:v>
                </c:pt>
              </c:numCache>
            </c:numRef>
          </c:yVal>
          <c:smooth val="0"/>
          <c:extLst>
            <c:ext xmlns:c16="http://schemas.microsoft.com/office/drawing/2014/chart" uri="{C3380CC4-5D6E-409C-BE32-E72D297353CC}">
              <c16:uniqueId val="{0000000C-EFFA-4B61-8B06-307CEDA07C61}"/>
            </c:ext>
          </c:extLst>
        </c:ser>
        <c:ser>
          <c:idx val="4"/>
          <c:order val="4"/>
          <c:tx>
            <c:strRef>
              <c:f>'Risiko elementer'!$A$16</c:f>
              <c:strCache>
                <c:ptCount val="1"/>
                <c:pt idx="0">
                  <c:v>5</c:v>
                </c:pt>
              </c:strCache>
            </c:strRef>
          </c:tx>
          <c:spPr>
            <a:ln w="12700">
              <a:solidFill>
                <a:srgbClr val="800080"/>
              </a:solidFill>
              <a:prstDash val="solid"/>
            </a:ln>
          </c:spPr>
          <c:marker>
            <c:symbol val="star"/>
            <c:size val="5"/>
            <c:spPr>
              <a:noFill/>
              <a:ln>
                <a:solidFill>
                  <a:srgbClr val="800080"/>
                </a:solidFill>
                <a:prstDash val="solid"/>
              </a:ln>
            </c:spPr>
          </c:marker>
          <c:dPt>
            <c:idx val="0"/>
            <c:marker>
              <c:symbol val="none"/>
            </c:marker>
            <c:bubble3D val="0"/>
            <c:extLst>
              <c:ext xmlns:c16="http://schemas.microsoft.com/office/drawing/2014/chart" uri="{C3380CC4-5D6E-409C-BE32-E72D297353CC}">
                <c16:uniqueId val="{0000000D-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0F-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F-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Risikomatrise'!$P$17:$P$18</c:f>
              <c:numCache>
                <c:formatCode>General</c:formatCode>
                <c:ptCount val="2"/>
                <c:pt idx="0">
                  <c:v>2.5</c:v>
                </c:pt>
                <c:pt idx="1">
                  <c:v>2.5</c:v>
                </c:pt>
              </c:numCache>
            </c:numRef>
          </c:xVal>
          <c:yVal>
            <c:numRef>
              <c:f>'P1 Risikomatrise'!$Q$17:$Q$18</c:f>
              <c:numCache>
                <c:formatCode>General</c:formatCode>
                <c:ptCount val="2"/>
                <c:pt idx="0">
                  <c:v>2.5</c:v>
                </c:pt>
                <c:pt idx="1">
                  <c:v>2.5</c:v>
                </c:pt>
              </c:numCache>
            </c:numRef>
          </c:yVal>
          <c:smooth val="0"/>
          <c:extLst>
            <c:ext xmlns:c16="http://schemas.microsoft.com/office/drawing/2014/chart" uri="{C3380CC4-5D6E-409C-BE32-E72D297353CC}">
              <c16:uniqueId val="{00000010-EFFA-4B61-8B06-307CEDA07C61}"/>
            </c:ext>
          </c:extLst>
        </c:ser>
        <c:ser>
          <c:idx val="5"/>
          <c:order val="5"/>
          <c:tx>
            <c:strRef>
              <c:f>'Risiko elementer'!$A$17</c:f>
              <c:strCache>
                <c:ptCount val="1"/>
                <c:pt idx="0">
                  <c:v>6</c:v>
                </c:pt>
              </c:strCache>
            </c:strRef>
          </c:tx>
          <c:spPr>
            <a:ln w="12700">
              <a:solidFill>
                <a:srgbClr val="800000"/>
              </a:solidFill>
              <a:prstDash val="solid"/>
            </a:ln>
          </c:spPr>
          <c:marker>
            <c:symbol val="circle"/>
            <c:size val="5"/>
            <c:spPr>
              <a:solidFill>
                <a:srgbClr val="800000"/>
              </a:solidFill>
              <a:ln>
                <a:solidFill>
                  <a:srgbClr val="800000"/>
                </a:solidFill>
                <a:prstDash val="solid"/>
              </a:ln>
            </c:spPr>
          </c:marker>
          <c:dPt>
            <c:idx val="0"/>
            <c:marker>
              <c:symbol val="none"/>
            </c:marker>
            <c:bubble3D val="0"/>
            <c:extLst>
              <c:ext xmlns:c16="http://schemas.microsoft.com/office/drawing/2014/chart" uri="{C3380CC4-5D6E-409C-BE32-E72D297353CC}">
                <c16:uniqueId val="{00000011-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Risikomatrise'!$P$19:$P$20</c:f>
              <c:numCache>
                <c:formatCode>General</c:formatCode>
                <c:ptCount val="2"/>
                <c:pt idx="0">
                  <c:v>2.5</c:v>
                </c:pt>
                <c:pt idx="1">
                  <c:v>2.5</c:v>
                </c:pt>
              </c:numCache>
            </c:numRef>
          </c:xVal>
          <c:yVal>
            <c:numRef>
              <c:f>'P1 Risikomatrise'!$Q$19:$Q$20</c:f>
              <c:numCache>
                <c:formatCode>General</c:formatCode>
                <c:ptCount val="2"/>
                <c:pt idx="0">
                  <c:v>3.5</c:v>
                </c:pt>
                <c:pt idx="1">
                  <c:v>3.5</c:v>
                </c:pt>
              </c:numCache>
            </c:numRef>
          </c:yVal>
          <c:smooth val="0"/>
          <c:extLst>
            <c:ext xmlns:c16="http://schemas.microsoft.com/office/drawing/2014/chart" uri="{C3380CC4-5D6E-409C-BE32-E72D297353CC}">
              <c16:uniqueId val="{00000014-EFFA-4B61-8B06-307CEDA07C61}"/>
            </c:ext>
          </c:extLst>
        </c:ser>
        <c:ser>
          <c:idx val="6"/>
          <c:order val="6"/>
          <c:tx>
            <c:strRef>
              <c:f>'Risiko elementer'!$A$18</c:f>
              <c:strCache>
                <c:ptCount val="1"/>
                <c:pt idx="0">
                  <c:v>7</c:v>
                </c:pt>
              </c:strCache>
            </c:strRef>
          </c:tx>
          <c:spPr>
            <a:ln w="12700">
              <a:solidFill>
                <a:srgbClr val="008080"/>
              </a:solidFill>
              <a:prstDash val="solid"/>
            </a:ln>
          </c:spPr>
          <c:marker>
            <c:symbol val="plus"/>
            <c:size val="5"/>
            <c:spPr>
              <a:noFill/>
              <a:ln>
                <a:solidFill>
                  <a:srgbClr val="008080"/>
                </a:solidFill>
                <a:prstDash val="solid"/>
              </a:ln>
            </c:spPr>
          </c:marker>
          <c:dPt>
            <c:idx val="0"/>
            <c:marker>
              <c:symbol val="none"/>
            </c:marker>
            <c:bubble3D val="0"/>
            <c:extLst>
              <c:ext xmlns:c16="http://schemas.microsoft.com/office/drawing/2014/chart" uri="{C3380CC4-5D6E-409C-BE32-E72D297353CC}">
                <c16:uniqueId val="{0000001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Risikomatrise'!$P$21:$P$22</c:f>
              <c:numCache>
                <c:formatCode>General</c:formatCode>
                <c:ptCount val="2"/>
                <c:pt idx="0">
                  <c:v>1.5</c:v>
                </c:pt>
                <c:pt idx="1">
                  <c:v>1.5</c:v>
                </c:pt>
              </c:numCache>
            </c:numRef>
          </c:xVal>
          <c:yVal>
            <c:numRef>
              <c:f>'P1 Risikomatrise'!$Q$21:$Q$22</c:f>
              <c:numCache>
                <c:formatCode>General</c:formatCode>
                <c:ptCount val="2"/>
                <c:pt idx="0">
                  <c:v>1.5</c:v>
                </c:pt>
                <c:pt idx="1">
                  <c:v>1.5</c:v>
                </c:pt>
              </c:numCache>
            </c:numRef>
          </c:yVal>
          <c:smooth val="0"/>
          <c:extLst>
            <c:ext xmlns:c16="http://schemas.microsoft.com/office/drawing/2014/chart" uri="{C3380CC4-5D6E-409C-BE32-E72D297353CC}">
              <c16:uniqueId val="{00000018-EFFA-4B61-8B06-307CEDA07C61}"/>
            </c:ext>
          </c:extLst>
        </c:ser>
        <c:ser>
          <c:idx val="7"/>
          <c:order val="7"/>
          <c:tx>
            <c:strRef>
              <c:f>'Risiko elementer'!$A$19</c:f>
              <c:strCache>
                <c:ptCount val="1"/>
              </c:strCache>
            </c:strRef>
          </c:tx>
          <c:spPr>
            <a:ln w="12700">
              <a:solidFill>
                <a:srgbClr val="0000FF"/>
              </a:solidFill>
              <a:prstDash val="solid"/>
            </a:ln>
          </c:spPr>
          <c:marker>
            <c:symbol val="none"/>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A-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Risikomatrise'!$P$23:$P$24</c:f>
              <c:numCache>
                <c:formatCode>General</c:formatCode>
                <c:ptCount val="2"/>
                <c:pt idx="0">
                  <c:v>-10</c:v>
                </c:pt>
                <c:pt idx="1">
                  <c:v>-10</c:v>
                </c:pt>
              </c:numCache>
            </c:numRef>
          </c:xVal>
          <c:yVal>
            <c:numRef>
              <c:f>'P1 Risikomatrise'!$Q$23:$Q$24</c:f>
              <c:numCache>
                <c:formatCode>General</c:formatCode>
                <c:ptCount val="2"/>
                <c:pt idx="0">
                  <c:v>-10</c:v>
                </c:pt>
                <c:pt idx="1">
                  <c:v>-10</c:v>
                </c:pt>
              </c:numCache>
            </c:numRef>
          </c:yVal>
          <c:smooth val="0"/>
          <c:extLst>
            <c:ext xmlns:c16="http://schemas.microsoft.com/office/drawing/2014/chart" uri="{C3380CC4-5D6E-409C-BE32-E72D297353CC}">
              <c16:uniqueId val="{0000001B-EFFA-4B61-8B06-307CEDA07C61}"/>
            </c:ext>
          </c:extLst>
        </c:ser>
        <c:ser>
          <c:idx val="8"/>
          <c:order val="8"/>
          <c:tx>
            <c:strRef>
              <c:f>'Risiko elementer'!$A$20</c:f>
              <c:strCache>
                <c:ptCount val="1"/>
              </c:strCache>
            </c:strRef>
          </c:tx>
          <c:spPr>
            <a:ln w="12700">
              <a:solidFill>
                <a:srgbClr val="00CCFF"/>
              </a:solidFill>
              <a:prstDash val="solid"/>
            </a:ln>
          </c:spPr>
          <c:marker>
            <c:symbol val="dash"/>
            <c:size val="5"/>
            <c:spPr>
              <a:noFill/>
              <a:ln>
                <a:solidFill>
                  <a:srgbClr val="00CCFF"/>
                </a:solidFill>
                <a:prstDash val="solid"/>
              </a:ln>
            </c:spPr>
          </c:marker>
          <c:dPt>
            <c:idx val="0"/>
            <c:marker>
              <c:symbol val="none"/>
            </c:marker>
            <c:bubble3D val="0"/>
            <c:extLst>
              <c:ext xmlns:c16="http://schemas.microsoft.com/office/drawing/2014/chart" uri="{C3380CC4-5D6E-409C-BE32-E72D297353CC}">
                <c16:uniqueId val="{0000001C-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E-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Risikomatrise'!$P$25:$P$26</c:f>
              <c:numCache>
                <c:formatCode>General</c:formatCode>
                <c:ptCount val="2"/>
                <c:pt idx="0">
                  <c:v>-10</c:v>
                </c:pt>
                <c:pt idx="1">
                  <c:v>-10</c:v>
                </c:pt>
              </c:numCache>
            </c:numRef>
          </c:xVal>
          <c:yVal>
            <c:numRef>
              <c:f>'P1 Risikomatrise'!$Q$25:$Q$26</c:f>
              <c:numCache>
                <c:formatCode>General</c:formatCode>
                <c:ptCount val="2"/>
                <c:pt idx="0">
                  <c:v>-10</c:v>
                </c:pt>
                <c:pt idx="1">
                  <c:v>-10</c:v>
                </c:pt>
              </c:numCache>
            </c:numRef>
          </c:yVal>
          <c:smooth val="0"/>
          <c:extLst>
            <c:ext xmlns:c16="http://schemas.microsoft.com/office/drawing/2014/chart" uri="{C3380CC4-5D6E-409C-BE32-E72D297353CC}">
              <c16:uniqueId val="{0000001F-EFFA-4B61-8B06-307CEDA07C61}"/>
            </c:ext>
          </c:extLst>
        </c:ser>
        <c:ser>
          <c:idx val="9"/>
          <c:order val="9"/>
          <c:tx>
            <c:strRef>
              <c:f>'Risiko elementer'!$A$21</c:f>
              <c:strCache>
                <c:ptCount val="1"/>
              </c:strCache>
            </c:strRef>
          </c:tx>
          <c:spPr>
            <a:ln w="12700">
              <a:solidFill>
                <a:srgbClr val="CCFFFF"/>
              </a:solidFill>
              <a:prstDash val="solid"/>
            </a:ln>
          </c:spPr>
          <c:marker>
            <c:symbol val="diamond"/>
            <c:size val="5"/>
            <c:spPr>
              <a:solidFill>
                <a:srgbClr val="CCFFFF"/>
              </a:solidFill>
              <a:ln>
                <a:solidFill>
                  <a:srgbClr val="CCFFFF"/>
                </a:solidFill>
                <a:prstDash val="solid"/>
              </a:ln>
            </c:spPr>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1-EFFA-4B61-8B06-307CEDA07C61}"/>
              </c:ext>
            </c:extLst>
          </c:dPt>
          <c:dLbls>
            <c:dLbl>
              <c:idx val="1"/>
              <c:layout>
                <c:manualLayout>
                  <c:x val="-8.9988751406074249E-3"/>
                  <c:y val="-2.751031636863824E-3"/>
                </c:manualLayout>
              </c:layout>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1-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Risikomatrise'!$P$27:$P$28</c:f>
              <c:numCache>
                <c:formatCode>General</c:formatCode>
                <c:ptCount val="2"/>
                <c:pt idx="0">
                  <c:v>-10</c:v>
                </c:pt>
                <c:pt idx="1">
                  <c:v>-10</c:v>
                </c:pt>
              </c:numCache>
            </c:numRef>
          </c:xVal>
          <c:yVal>
            <c:numRef>
              <c:f>'P1 Risikomatrise'!$Q$27:$Q$28</c:f>
              <c:numCache>
                <c:formatCode>General</c:formatCode>
                <c:ptCount val="2"/>
                <c:pt idx="0">
                  <c:v>-10</c:v>
                </c:pt>
                <c:pt idx="1">
                  <c:v>-10</c:v>
                </c:pt>
              </c:numCache>
            </c:numRef>
          </c:yVal>
          <c:smooth val="0"/>
          <c:extLst>
            <c:ext xmlns:c16="http://schemas.microsoft.com/office/drawing/2014/chart" uri="{C3380CC4-5D6E-409C-BE32-E72D297353CC}">
              <c16:uniqueId val="{00000022-EFFA-4B61-8B06-307CEDA07C61}"/>
            </c:ext>
          </c:extLst>
        </c:ser>
        <c:ser>
          <c:idx val="10"/>
          <c:order val="10"/>
          <c:tx>
            <c:strRef>
              <c:f>'Risiko elementer'!$A$22</c:f>
              <c:strCache>
                <c:ptCount val="1"/>
              </c:strCache>
            </c:strRef>
          </c:tx>
          <c:spPr>
            <a:ln w="12700">
              <a:solidFill>
                <a:srgbClr val="CCFFCC"/>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2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Risikomatrise'!$P$29:$P$30</c:f>
              <c:numCache>
                <c:formatCode>General</c:formatCode>
                <c:ptCount val="2"/>
                <c:pt idx="0">
                  <c:v>-10</c:v>
                </c:pt>
                <c:pt idx="1">
                  <c:v>-10</c:v>
                </c:pt>
              </c:numCache>
            </c:numRef>
          </c:xVal>
          <c:yVal>
            <c:numRef>
              <c:f>'P1 Risikomatrise'!$Q$29:$Q$30</c:f>
              <c:numCache>
                <c:formatCode>General</c:formatCode>
                <c:ptCount val="2"/>
                <c:pt idx="0">
                  <c:v>-10</c:v>
                </c:pt>
                <c:pt idx="1">
                  <c:v>-10</c:v>
                </c:pt>
              </c:numCache>
            </c:numRef>
          </c:yVal>
          <c:smooth val="0"/>
          <c:extLst>
            <c:ext xmlns:c16="http://schemas.microsoft.com/office/drawing/2014/chart" uri="{C3380CC4-5D6E-409C-BE32-E72D297353CC}">
              <c16:uniqueId val="{00000024-EFFA-4B61-8B06-307CEDA07C61}"/>
            </c:ext>
          </c:extLst>
        </c:ser>
        <c:ser>
          <c:idx val="11"/>
          <c:order val="11"/>
          <c:tx>
            <c:strRef>
              <c:f>'Risiko elementer'!$A$23</c:f>
              <c:strCache>
                <c:ptCount val="1"/>
              </c:strCache>
            </c:strRef>
          </c:tx>
          <c:spPr>
            <a:ln w="12700">
              <a:solidFill>
                <a:srgbClr val="FFFF99"/>
              </a:solidFill>
              <a:prstDash val="solid"/>
            </a:ln>
          </c:spPr>
          <c:marker>
            <c:symbol val="triangle"/>
            <c:size val="5"/>
            <c:spPr>
              <a:solidFill>
                <a:srgbClr val="FFFF99"/>
              </a:solidFill>
              <a:ln>
                <a:solidFill>
                  <a:srgbClr val="FFFF99"/>
                </a:solidFill>
                <a:prstDash val="solid"/>
              </a:ln>
            </c:spPr>
          </c:marker>
          <c:dPt>
            <c:idx val="0"/>
            <c:marker>
              <c:symbol val="none"/>
            </c:marker>
            <c:bubble3D val="0"/>
            <c:extLst>
              <c:ext xmlns:c16="http://schemas.microsoft.com/office/drawing/2014/chart" uri="{C3380CC4-5D6E-409C-BE32-E72D297353CC}">
                <c16:uniqueId val="{0000002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Risikomatrise'!$P$31:$P$32</c:f>
              <c:numCache>
                <c:formatCode>General</c:formatCode>
                <c:ptCount val="2"/>
                <c:pt idx="0">
                  <c:v>-10</c:v>
                </c:pt>
                <c:pt idx="1">
                  <c:v>-10</c:v>
                </c:pt>
              </c:numCache>
            </c:numRef>
          </c:xVal>
          <c:yVal>
            <c:numRef>
              <c:f>'P1 Risikomatrise'!$Q$31:$Q$32</c:f>
              <c:numCache>
                <c:formatCode>General</c:formatCode>
                <c:ptCount val="2"/>
                <c:pt idx="0">
                  <c:v>-10</c:v>
                </c:pt>
                <c:pt idx="1">
                  <c:v>-10</c:v>
                </c:pt>
              </c:numCache>
            </c:numRef>
          </c:yVal>
          <c:smooth val="0"/>
          <c:extLst>
            <c:ext xmlns:c16="http://schemas.microsoft.com/office/drawing/2014/chart" uri="{C3380CC4-5D6E-409C-BE32-E72D297353CC}">
              <c16:uniqueId val="{00000028-EFFA-4B61-8B06-307CEDA07C61}"/>
            </c:ext>
          </c:extLst>
        </c:ser>
        <c:ser>
          <c:idx val="12"/>
          <c:order val="12"/>
          <c:tx>
            <c:strRef>
              <c:f>'Risiko elementer'!$A$24</c:f>
              <c:strCache>
                <c:ptCount val="1"/>
              </c:strCache>
            </c:strRef>
          </c:tx>
          <c:spPr>
            <a:ln w="12700">
              <a:solidFill>
                <a:srgbClr val="99CCFF"/>
              </a:solidFill>
              <a:prstDash val="solid"/>
            </a:ln>
          </c:spPr>
          <c:marker>
            <c:symbol val="x"/>
            <c:size val="5"/>
            <c:spPr>
              <a:noFill/>
              <a:ln>
                <a:solidFill>
                  <a:srgbClr val="99CCFF"/>
                </a:solidFill>
                <a:prstDash val="solid"/>
              </a:ln>
            </c:spPr>
          </c:marker>
          <c:dPt>
            <c:idx val="0"/>
            <c:marker>
              <c:symbol val="none"/>
            </c:marker>
            <c:bubble3D val="0"/>
            <c:extLst>
              <c:ext xmlns:c16="http://schemas.microsoft.com/office/drawing/2014/chart" uri="{C3380CC4-5D6E-409C-BE32-E72D297353CC}">
                <c16:uniqueId val="{00000029-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B-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Risikomatrise'!$P$33:$P$34</c:f>
              <c:numCache>
                <c:formatCode>General</c:formatCode>
                <c:ptCount val="2"/>
                <c:pt idx="0">
                  <c:v>-10</c:v>
                </c:pt>
                <c:pt idx="1">
                  <c:v>-10</c:v>
                </c:pt>
              </c:numCache>
            </c:numRef>
          </c:xVal>
          <c:yVal>
            <c:numRef>
              <c:f>'P1 Risikomatrise'!$Q$33:$Q$34</c:f>
              <c:numCache>
                <c:formatCode>General</c:formatCode>
                <c:ptCount val="2"/>
                <c:pt idx="0">
                  <c:v>-10</c:v>
                </c:pt>
                <c:pt idx="1">
                  <c:v>-10</c:v>
                </c:pt>
              </c:numCache>
            </c:numRef>
          </c:yVal>
          <c:smooth val="0"/>
          <c:extLst>
            <c:ext xmlns:c16="http://schemas.microsoft.com/office/drawing/2014/chart" uri="{C3380CC4-5D6E-409C-BE32-E72D297353CC}">
              <c16:uniqueId val="{0000002C-EFFA-4B61-8B06-307CEDA07C61}"/>
            </c:ext>
          </c:extLst>
        </c:ser>
        <c:ser>
          <c:idx val="16"/>
          <c:order val="13"/>
          <c:tx>
            <c:strRef>
              <c:f>'Risiko elementer'!$A$25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elementer'!$O$25</c:f>
              <c:numCache>
                <c:formatCode>General</c:formatCode>
                <c:ptCount val="1"/>
                <c:pt idx="0">
                  <c:v>-10</c:v>
                </c:pt>
              </c:numCache>
            </c:numRef>
          </c:xVal>
          <c:yVal>
            <c:numRef>
              <c:f>'Risiko elementer'!$P$25</c:f>
              <c:numCache>
                <c:formatCode>General</c:formatCode>
                <c:ptCount val="1"/>
                <c:pt idx="0">
                  <c:v>-10</c:v>
                </c:pt>
              </c:numCache>
            </c:numRef>
          </c:yVal>
          <c:smooth val="0"/>
          <c:extLst>
            <c:ext xmlns:c16="http://schemas.microsoft.com/office/drawing/2014/chart" uri="{C3380CC4-5D6E-409C-BE32-E72D297353CC}">
              <c16:uniqueId val="{0000002D-EFFA-4B61-8B06-307CEDA07C61}"/>
            </c:ext>
          </c:extLst>
        </c:ser>
        <c:ser>
          <c:idx val="17"/>
          <c:order val="14"/>
          <c:tx>
            <c:strRef>
              <c:f>'Risiko elementer'!$A$26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elementer'!$O$26</c:f>
              <c:numCache>
                <c:formatCode>General</c:formatCode>
                <c:ptCount val="1"/>
                <c:pt idx="0">
                  <c:v>-10</c:v>
                </c:pt>
              </c:numCache>
            </c:numRef>
          </c:xVal>
          <c:yVal>
            <c:numRef>
              <c:f>'Risiko elementer'!$P$26</c:f>
              <c:numCache>
                <c:formatCode>General</c:formatCode>
                <c:ptCount val="1"/>
                <c:pt idx="0">
                  <c:v>-10</c:v>
                </c:pt>
              </c:numCache>
            </c:numRef>
          </c:yVal>
          <c:smooth val="0"/>
          <c:extLst>
            <c:ext xmlns:c16="http://schemas.microsoft.com/office/drawing/2014/chart" uri="{C3380CC4-5D6E-409C-BE32-E72D297353CC}">
              <c16:uniqueId val="{0000002E-EFFA-4B61-8B06-307CEDA07C61}"/>
            </c:ext>
          </c:extLst>
        </c:ser>
        <c:ser>
          <c:idx val="13"/>
          <c:order val="15"/>
          <c:tx>
            <c:strRef>
              <c:f>'Risiko elementer'!$A$27</c:f>
              <c:strCache>
                <c:ptCount val="1"/>
              </c:strCache>
            </c:strRef>
          </c:tx>
          <c:spPr>
            <a:ln w="12700">
              <a:solidFill>
                <a:srgbClr val="FF99CC"/>
              </a:solidFill>
              <a:prstDash val="solid"/>
            </a:ln>
          </c:spPr>
          <c:marker>
            <c:symbol val="star"/>
            <c:size val="5"/>
            <c:spPr>
              <a:noFill/>
              <a:ln>
                <a:solidFill>
                  <a:srgbClr val="FF99CC"/>
                </a:solidFill>
                <a:prstDash val="solid"/>
              </a:ln>
            </c:spPr>
          </c:marker>
          <c:dPt>
            <c:idx val="0"/>
            <c:marker>
              <c:symbol val="none"/>
            </c:marker>
            <c:bubble3D val="0"/>
            <c:spPr>
              <a:ln w="12700">
                <a:solidFill>
                  <a:srgbClr val="FFFFFF"/>
                </a:solidFill>
                <a:prstDash val="solid"/>
              </a:ln>
            </c:spPr>
            <c:extLst>
              <c:ext xmlns:c16="http://schemas.microsoft.com/office/drawing/2014/chart" uri="{C3380CC4-5D6E-409C-BE32-E72D297353CC}">
                <c16:uniqueId val="{00000030-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3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Risikomatrise'!$P$35:$P$36</c:f>
              <c:numCache>
                <c:formatCode>General</c:formatCode>
                <c:ptCount val="2"/>
                <c:pt idx="0">
                  <c:v>-10</c:v>
                </c:pt>
                <c:pt idx="1">
                  <c:v>-10</c:v>
                </c:pt>
              </c:numCache>
            </c:numRef>
          </c:xVal>
          <c:yVal>
            <c:numRef>
              <c:f>'P1 Risikomatrise'!$Q$35:$Q$36</c:f>
              <c:numCache>
                <c:formatCode>General</c:formatCode>
                <c:ptCount val="2"/>
                <c:pt idx="0">
                  <c:v>-10</c:v>
                </c:pt>
                <c:pt idx="1">
                  <c:v>-10</c:v>
                </c:pt>
              </c:numCache>
            </c:numRef>
          </c:yVal>
          <c:smooth val="0"/>
          <c:extLst>
            <c:ext xmlns:c16="http://schemas.microsoft.com/office/drawing/2014/chart" uri="{C3380CC4-5D6E-409C-BE32-E72D297353CC}">
              <c16:uniqueId val="{00000033-EFFA-4B61-8B06-307CEDA07C61}"/>
            </c:ext>
          </c:extLst>
        </c:ser>
        <c:ser>
          <c:idx val="18"/>
          <c:order val="16"/>
          <c:tx>
            <c:strRef>
              <c:f>'Risiko elementer'!$A$28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elementer'!$O$28</c:f>
              <c:numCache>
                <c:formatCode>General</c:formatCode>
                <c:ptCount val="1"/>
                <c:pt idx="0">
                  <c:v>-10</c:v>
                </c:pt>
              </c:numCache>
            </c:numRef>
          </c:xVal>
          <c:yVal>
            <c:numRef>
              <c:f>'Risiko elementer'!$P$28</c:f>
              <c:numCache>
                <c:formatCode>General</c:formatCode>
                <c:ptCount val="1"/>
                <c:pt idx="0">
                  <c:v>-10</c:v>
                </c:pt>
              </c:numCache>
            </c:numRef>
          </c:yVal>
          <c:smooth val="0"/>
          <c:extLst>
            <c:ext xmlns:c16="http://schemas.microsoft.com/office/drawing/2014/chart" uri="{C3380CC4-5D6E-409C-BE32-E72D297353CC}">
              <c16:uniqueId val="{00000034-EFFA-4B61-8B06-307CEDA07C61}"/>
            </c:ext>
          </c:extLst>
        </c:ser>
        <c:ser>
          <c:idx val="15"/>
          <c:order val="17"/>
          <c:tx>
            <c:strRef>
              <c:f>'Risiko elementer'!$A$29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elementer'!$O$29</c:f>
              <c:numCache>
                <c:formatCode>General</c:formatCode>
                <c:ptCount val="1"/>
                <c:pt idx="0">
                  <c:v>-10</c:v>
                </c:pt>
              </c:numCache>
            </c:numRef>
          </c:xVal>
          <c:yVal>
            <c:numRef>
              <c:f>'Risiko elementer'!$P$29</c:f>
              <c:numCache>
                <c:formatCode>General</c:formatCode>
                <c:ptCount val="1"/>
                <c:pt idx="0">
                  <c:v>-10</c:v>
                </c:pt>
              </c:numCache>
            </c:numRef>
          </c:yVal>
          <c:smooth val="0"/>
          <c:extLst>
            <c:ext xmlns:c16="http://schemas.microsoft.com/office/drawing/2014/chart" uri="{C3380CC4-5D6E-409C-BE32-E72D297353CC}">
              <c16:uniqueId val="{00000035-EFFA-4B61-8B06-307CEDA07C61}"/>
            </c:ext>
          </c:extLst>
        </c:ser>
        <c:ser>
          <c:idx val="19"/>
          <c:order val="18"/>
          <c:tx>
            <c:strRef>
              <c:f>'Risiko elementer'!$A$30</c:f>
              <c:strCache>
                <c:ptCount val="1"/>
              </c:strCache>
            </c:strRef>
          </c:tx>
          <c:dPt>
            <c:idx val="0"/>
            <c:marker>
              <c:symbol val="diamond"/>
              <c:size val="10"/>
              <c:spPr>
                <a:solidFill>
                  <a:srgbClr val="000080"/>
                </a:solidFill>
              </c:spPr>
            </c:marker>
            <c:bubble3D val="0"/>
            <c:extLst>
              <c:ext xmlns:c16="http://schemas.microsoft.com/office/drawing/2014/chart" uri="{C3380CC4-5D6E-409C-BE32-E72D297353CC}">
                <c16:uniqueId val="{00000036-EFFA-4B61-8B06-307CEDA07C61}"/>
              </c:ext>
            </c:extLst>
          </c:dPt>
          <c:dLbls>
            <c:dLbl>
              <c:idx val="0"/>
              <c:layout>
                <c:manualLayout>
                  <c:x val="-1.1248593925759279E-2"/>
                  <c:y val="0"/>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6-EFFA-4B61-8B06-307CEDA07C61}"/>
                </c:ext>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elementer'!$O$30</c:f>
              <c:numCache>
                <c:formatCode>General</c:formatCode>
                <c:ptCount val="1"/>
                <c:pt idx="0">
                  <c:v>-10</c:v>
                </c:pt>
              </c:numCache>
            </c:numRef>
          </c:xVal>
          <c:yVal>
            <c:numRef>
              <c:f>'Risiko elementer'!$P$30</c:f>
              <c:numCache>
                <c:formatCode>General</c:formatCode>
                <c:ptCount val="1"/>
                <c:pt idx="0">
                  <c:v>-10</c:v>
                </c:pt>
              </c:numCache>
            </c:numRef>
          </c:yVal>
          <c:smooth val="0"/>
          <c:extLst>
            <c:ext xmlns:c16="http://schemas.microsoft.com/office/drawing/2014/chart" uri="{C3380CC4-5D6E-409C-BE32-E72D297353CC}">
              <c16:uniqueId val="{00000037-EFFA-4B61-8B06-307CEDA07C61}"/>
            </c:ext>
          </c:extLst>
        </c:ser>
        <c:ser>
          <c:idx val="20"/>
          <c:order val="19"/>
          <c:tx>
            <c:strRef>
              <c:f>'Risiko elementer'!$A$31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elementer'!$O$31</c:f>
              <c:numCache>
                <c:formatCode>General</c:formatCode>
                <c:ptCount val="1"/>
                <c:pt idx="0">
                  <c:v>-10</c:v>
                </c:pt>
              </c:numCache>
            </c:numRef>
          </c:xVal>
          <c:yVal>
            <c:numRef>
              <c:f>'Risiko elementer'!$P$31</c:f>
              <c:numCache>
                <c:formatCode>General</c:formatCode>
                <c:ptCount val="1"/>
                <c:pt idx="0">
                  <c:v>-10</c:v>
                </c:pt>
              </c:numCache>
            </c:numRef>
          </c:yVal>
          <c:smooth val="0"/>
          <c:extLst>
            <c:ext xmlns:c16="http://schemas.microsoft.com/office/drawing/2014/chart" uri="{C3380CC4-5D6E-409C-BE32-E72D297353CC}">
              <c16:uniqueId val="{00000038-EFFA-4B61-8B06-307CEDA07C61}"/>
            </c:ext>
          </c:extLst>
        </c:ser>
        <c:ser>
          <c:idx val="21"/>
          <c:order val="20"/>
          <c:tx>
            <c:strRef>
              <c:f>'Risiko elementer'!$A$32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elementer'!$O$32</c:f>
              <c:numCache>
                <c:formatCode>General</c:formatCode>
                <c:ptCount val="1"/>
                <c:pt idx="0">
                  <c:v>-10</c:v>
                </c:pt>
              </c:numCache>
            </c:numRef>
          </c:xVal>
          <c:yVal>
            <c:numRef>
              <c:f>'Risiko elementer'!$P$32</c:f>
              <c:numCache>
                <c:formatCode>General</c:formatCode>
                <c:ptCount val="1"/>
                <c:pt idx="0">
                  <c:v>-10</c:v>
                </c:pt>
              </c:numCache>
            </c:numRef>
          </c:yVal>
          <c:smooth val="0"/>
          <c:extLst>
            <c:ext xmlns:c16="http://schemas.microsoft.com/office/drawing/2014/chart" uri="{C3380CC4-5D6E-409C-BE32-E72D297353CC}">
              <c16:uniqueId val="{00000039-EFFA-4B61-8B06-307CEDA07C61}"/>
            </c:ext>
          </c:extLst>
        </c:ser>
        <c:ser>
          <c:idx val="22"/>
          <c:order val="21"/>
          <c:tx>
            <c:strRef>
              <c:f>'Risiko elementer'!$A$33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elementer'!$O$33</c:f>
              <c:numCache>
                <c:formatCode>General</c:formatCode>
                <c:ptCount val="1"/>
                <c:pt idx="0">
                  <c:v>-10</c:v>
                </c:pt>
              </c:numCache>
            </c:numRef>
          </c:xVal>
          <c:yVal>
            <c:numRef>
              <c:f>'Risiko elementer'!$P$33</c:f>
              <c:numCache>
                <c:formatCode>General</c:formatCode>
                <c:ptCount val="1"/>
                <c:pt idx="0">
                  <c:v>-10</c:v>
                </c:pt>
              </c:numCache>
            </c:numRef>
          </c:yVal>
          <c:smooth val="0"/>
          <c:extLst>
            <c:ext xmlns:c16="http://schemas.microsoft.com/office/drawing/2014/chart" uri="{C3380CC4-5D6E-409C-BE32-E72D297353CC}">
              <c16:uniqueId val="{0000003A-EFFA-4B61-8B06-307CEDA07C61}"/>
            </c:ext>
          </c:extLst>
        </c:ser>
        <c:ser>
          <c:idx val="23"/>
          <c:order val="22"/>
          <c:tx>
            <c:strRef>
              <c:f>'Risiko elementer'!$A$34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elementer'!$O$34</c:f>
              <c:numCache>
                <c:formatCode>General</c:formatCode>
                <c:ptCount val="1"/>
                <c:pt idx="0">
                  <c:v>-10</c:v>
                </c:pt>
              </c:numCache>
            </c:numRef>
          </c:xVal>
          <c:yVal>
            <c:numRef>
              <c:f>'Risiko elementer'!$P$34</c:f>
              <c:numCache>
                <c:formatCode>General</c:formatCode>
                <c:ptCount val="1"/>
                <c:pt idx="0">
                  <c:v>-10</c:v>
                </c:pt>
              </c:numCache>
            </c:numRef>
          </c:yVal>
          <c:smooth val="0"/>
          <c:extLst>
            <c:ext xmlns:c16="http://schemas.microsoft.com/office/drawing/2014/chart" uri="{C3380CC4-5D6E-409C-BE32-E72D297353CC}">
              <c16:uniqueId val="{0000003B-EFFA-4B61-8B06-307CEDA07C61}"/>
            </c:ext>
          </c:extLst>
        </c:ser>
        <c:ser>
          <c:idx val="24"/>
          <c:order val="23"/>
          <c:tx>
            <c:strRef>
              <c:f>'Risiko elementer'!$A$35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elementer'!$O$35</c:f>
              <c:numCache>
                <c:formatCode>General</c:formatCode>
                <c:ptCount val="1"/>
                <c:pt idx="0">
                  <c:v>-10</c:v>
                </c:pt>
              </c:numCache>
            </c:numRef>
          </c:xVal>
          <c:yVal>
            <c:numRef>
              <c:f>'Risiko elementer'!$P$35</c:f>
              <c:numCache>
                <c:formatCode>General</c:formatCode>
                <c:ptCount val="1"/>
                <c:pt idx="0">
                  <c:v>-10</c:v>
                </c:pt>
              </c:numCache>
            </c:numRef>
          </c:yVal>
          <c:smooth val="0"/>
          <c:extLst>
            <c:ext xmlns:c16="http://schemas.microsoft.com/office/drawing/2014/chart" uri="{C3380CC4-5D6E-409C-BE32-E72D297353CC}">
              <c16:uniqueId val="{0000003C-EFFA-4B61-8B06-307CEDA07C61}"/>
            </c:ext>
          </c:extLst>
        </c:ser>
        <c:ser>
          <c:idx val="25"/>
          <c:order val="24"/>
          <c:tx>
            <c:strRef>
              <c:f>'Risiko elementer'!$A$36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elementer'!$O$36</c:f>
              <c:numCache>
                <c:formatCode>General</c:formatCode>
                <c:ptCount val="1"/>
                <c:pt idx="0">
                  <c:v>-10</c:v>
                </c:pt>
              </c:numCache>
            </c:numRef>
          </c:xVal>
          <c:yVal>
            <c:numRef>
              <c:f>'Risiko elementer'!$P$36</c:f>
              <c:numCache>
                <c:formatCode>General</c:formatCode>
                <c:ptCount val="1"/>
                <c:pt idx="0">
                  <c:v>-10</c:v>
                </c:pt>
              </c:numCache>
            </c:numRef>
          </c:yVal>
          <c:smooth val="0"/>
          <c:extLst>
            <c:ext xmlns:c16="http://schemas.microsoft.com/office/drawing/2014/chart" uri="{C3380CC4-5D6E-409C-BE32-E72D297353CC}">
              <c16:uniqueId val="{0000003D-EFFA-4B61-8B06-307CEDA07C61}"/>
            </c:ext>
          </c:extLst>
        </c:ser>
        <c:ser>
          <c:idx val="26"/>
          <c:order val="25"/>
          <c:tx>
            <c:strRef>
              <c:f>'Risiko elementer'!$A$37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elementer'!$O$37</c:f>
              <c:numCache>
                <c:formatCode>General</c:formatCode>
                <c:ptCount val="1"/>
                <c:pt idx="0">
                  <c:v>-10</c:v>
                </c:pt>
              </c:numCache>
            </c:numRef>
          </c:xVal>
          <c:yVal>
            <c:numRef>
              <c:f>'Risiko elementer'!$P$37</c:f>
              <c:numCache>
                <c:formatCode>General</c:formatCode>
                <c:ptCount val="1"/>
                <c:pt idx="0">
                  <c:v>-10</c:v>
                </c:pt>
              </c:numCache>
            </c:numRef>
          </c:yVal>
          <c:smooth val="0"/>
          <c:extLst>
            <c:ext xmlns:c16="http://schemas.microsoft.com/office/drawing/2014/chart" uri="{C3380CC4-5D6E-409C-BE32-E72D297353CC}">
              <c16:uniqueId val="{0000003E-EFFA-4B61-8B06-307CEDA07C61}"/>
            </c:ext>
          </c:extLst>
        </c:ser>
        <c:ser>
          <c:idx val="27"/>
          <c:order val="26"/>
          <c:tx>
            <c:strRef>
              <c:f>'Risiko elementer'!$A$38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elementer'!$O$38</c:f>
              <c:numCache>
                <c:formatCode>General</c:formatCode>
                <c:ptCount val="1"/>
                <c:pt idx="0">
                  <c:v>-10</c:v>
                </c:pt>
              </c:numCache>
            </c:numRef>
          </c:xVal>
          <c:yVal>
            <c:numRef>
              <c:f>'Risiko elementer'!$P$38</c:f>
              <c:numCache>
                <c:formatCode>General</c:formatCode>
                <c:ptCount val="1"/>
                <c:pt idx="0">
                  <c:v>-10</c:v>
                </c:pt>
              </c:numCache>
            </c:numRef>
          </c:yVal>
          <c:smooth val="0"/>
          <c:extLst>
            <c:ext xmlns:c16="http://schemas.microsoft.com/office/drawing/2014/chart" uri="{C3380CC4-5D6E-409C-BE32-E72D297353CC}">
              <c16:uniqueId val="{0000003F-EFFA-4B61-8B06-307CEDA07C61}"/>
            </c:ext>
          </c:extLst>
        </c:ser>
        <c:ser>
          <c:idx val="28"/>
          <c:order val="27"/>
          <c:tx>
            <c:strRef>
              <c:f>'Risiko elementer'!$A$39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elementer'!$O$39</c:f>
              <c:numCache>
                <c:formatCode>General</c:formatCode>
                <c:ptCount val="1"/>
                <c:pt idx="0">
                  <c:v>-10</c:v>
                </c:pt>
              </c:numCache>
            </c:numRef>
          </c:xVal>
          <c:yVal>
            <c:numRef>
              <c:f>'Risiko elementer'!$P$39</c:f>
              <c:numCache>
                <c:formatCode>General</c:formatCode>
                <c:ptCount val="1"/>
                <c:pt idx="0">
                  <c:v>-10</c:v>
                </c:pt>
              </c:numCache>
            </c:numRef>
          </c:yVal>
          <c:smooth val="0"/>
          <c:extLst>
            <c:ext xmlns:c16="http://schemas.microsoft.com/office/drawing/2014/chart" uri="{C3380CC4-5D6E-409C-BE32-E72D297353CC}">
              <c16:uniqueId val="{00000040-EFFA-4B61-8B06-307CEDA07C61}"/>
            </c:ext>
          </c:extLst>
        </c:ser>
        <c:ser>
          <c:idx val="29"/>
          <c:order val="28"/>
          <c:tx>
            <c:strRef>
              <c:f>'Risiko elementer'!$A$40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elementer'!$O$40</c:f>
              <c:numCache>
                <c:formatCode>General</c:formatCode>
                <c:ptCount val="1"/>
                <c:pt idx="0">
                  <c:v>-10</c:v>
                </c:pt>
              </c:numCache>
            </c:numRef>
          </c:xVal>
          <c:yVal>
            <c:numRef>
              <c:f>'Risiko elementer'!$P$40</c:f>
              <c:numCache>
                <c:formatCode>General</c:formatCode>
                <c:ptCount val="1"/>
                <c:pt idx="0">
                  <c:v>-10</c:v>
                </c:pt>
              </c:numCache>
            </c:numRef>
          </c:yVal>
          <c:smooth val="0"/>
          <c:extLst>
            <c:ext xmlns:c16="http://schemas.microsoft.com/office/drawing/2014/chart" uri="{C3380CC4-5D6E-409C-BE32-E72D297353CC}">
              <c16:uniqueId val="{00000041-EFFA-4B61-8B06-307CEDA07C61}"/>
            </c:ext>
          </c:extLst>
        </c:ser>
        <c:ser>
          <c:idx val="30"/>
          <c:order val="29"/>
          <c:tx>
            <c:strRef>
              <c:f>'Risiko elementer'!$A$41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elementer'!$O$41</c:f>
              <c:numCache>
                <c:formatCode>General</c:formatCode>
                <c:ptCount val="1"/>
                <c:pt idx="0">
                  <c:v>-10</c:v>
                </c:pt>
              </c:numCache>
            </c:numRef>
          </c:xVal>
          <c:yVal>
            <c:numRef>
              <c:f>'Risiko elementer'!$P$41</c:f>
              <c:numCache>
                <c:formatCode>General</c:formatCode>
                <c:ptCount val="1"/>
                <c:pt idx="0">
                  <c:v>-10</c:v>
                </c:pt>
              </c:numCache>
            </c:numRef>
          </c:yVal>
          <c:smooth val="0"/>
          <c:extLst>
            <c:ext xmlns:c16="http://schemas.microsoft.com/office/drawing/2014/chart" uri="{C3380CC4-5D6E-409C-BE32-E72D297353CC}">
              <c16:uniqueId val="{00000042-EFFA-4B61-8B06-307CEDA07C61}"/>
            </c:ext>
          </c:extLst>
        </c:ser>
        <c:ser>
          <c:idx val="31"/>
          <c:order val="30"/>
          <c:tx>
            <c:strRef>
              <c:f>'Risiko elementer'!$A$42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elementer'!$O$42</c:f>
              <c:numCache>
                <c:formatCode>General</c:formatCode>
                <c:ptCount val="1"/>
                <c:pt idx="0">
                  <c:v>-10</c:v>
                </c:pt>
              </c:numCache>
            </c:numRef>
          </c:xVal>
          <c:yVal>
            <c:numRef>
              <c:f>'Risiko elementer'!$P$42</c:f>
              <c:numCache>
                <c:formatCode>General</c:formatCode>
                <c:ptCount val="1"/>
                <c:pt idx="0">
                  <c:v>-10</c:v>
                </c:pt>
              </c:numCache>
            </c:numRef>
          </c:yVal>
          <c:smooth val="0"/>
          <c:extLst>
            <c:ext xmlns:c16="http://schemas.microsoft.com/office/drawing/2014/chart" uri="{C3380CC4-5D6E-409C-BE32-E72D297353CC}">
              <c16:uniqueId val="{00000043-EFFA-4B61-8B06-307CEDA07C61}"/>
            </c:ext>
          </c:extLst>
        </c:ser>
        <c:ser>
          <c:idx val="32"/>
          <c:order val="31"/>
          <c:tx>
            <c:strRef>
              <c:f>'Risiko elementer'!$A$43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elementer'!$P$43</c:f>
              <c:numCache>
                <c:formatCode>General</c:formatCode>
                <c:ptCount val="1"/>
                <c:pt idx="0">
                  <c:v>-10</c:v>
                </c:pt>
              </c:numCache>
            </c:numRef>
          </c:yVal>
          <c:smooth val="0"/>
          <c:extLst>
            <c:ext xmlns:c16="http://schemas.microsoft.com/office/drawing/2014/chart" uri="{C3380CC4-5D6E-409C-BE32-E72D297353CC}">
              <c16:uniqueId val="{00000044-EFFA-4B61-8B06-307CEDA07C61}"/>
            </c:ext>
          </c:extLst>
        </c:ser>
        <c:ser>
          <c:idx val="14"/>
          <c:order val="32"/>
          <c:tx>
            <c:strRef>
              <c:f>'Risiko elementer'!$A$44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elementer'!$O$44</c:f>
              <c:numCache>
                <c:formatCode>General</c:formatCode>
                <c:ptCount val="1"/>
                <c:pt idx="0">
                  <c:v>-10</c:v>
                </c:pt>
              </c:numCache>
            </c:numRef>
          </c:xVal>
          <c:yVal>
            <c:numRef>
              <c:f>'Risiko elementer'!$P$44</c:f>
              <c:numCache>
                <c:formatCode>General</c:formatCode>
                <c:ptCount val="1"/>
                <c:pt idx="0">
                  <c:v>-10</c:v>
                </c:pt>
              </c:numCache>
            </c:numRef>
          </c:yVal>
          <c:smooth val="0"/>
          <c:extLst>
            <c:ext xmlns:c16="http://schemas.microsoft.com/office/drawing/2014/chart" uri="{C3380CC4-5D6E-409C-BE32-E72D297353CC}">
              <c16:uniqueId val="{00000045-EFFA-4B61-8B06-307CEDA07C61}"/>
            </c:ext>
          </c:extLst>
        </c:ser>
        <c:ser>
          <c:idx val="33"/>
          <c:order val="33"/>
          <c:tx>
            <c:strRef>
              <c:f>'Risiko elementer'!$A$45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elementer'!$O$45</c:f>
              <c:numCache>
                <c:formatCode>General</c:formatCode>
                <c:ptCount val="1"/>
                <c:pt idx="0">
                  <c:v>-10</c:v>
                </c:pt>
              </c:numCache>
            </c:numRef>
          </c:xVal>
          <c:yVal>
            <c:numRef>
              <c:f>'Risiko elementer'!$P$45</c:f>
              <c:numCache>
                <c:formatCode>General</c:formatCode>
                <c:ptCount val="1"/>
                <c:pt idx="0">
                  <c:v>-10</c:v>
                </c:pt>
              </c:numCache>
            </c:numRef>
          </c:yVal>
          <c:smooth val="0"/>
          <c:extLst>
            <c:ext xmlns:c16="http://schemas.microsoft.com/office/drawing/2014/chart" uri="{C3380CC4-5D6E-409C-BE32-E72D297353CC}">
              <c16:uniqueId val="{00000046-EFFA-4B61-8B06-307CEDA07C61}"/>
            </c:ext>
          </c:extLst>
        </c:ser>
        <c:ser>
          <c:idx val="34"/>
          <c:order val="34"/>
          <c:tx>
            <c:strRef>
              <c:f>'Risiko elementer'!$A$46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elementer'!$O$46</c:f>
              <c:numCache>
                <c:formatCode>General</c:formatCode>
                <c:ptCount val="1"/>
                <c:pt idx="0">
                  <c:v>-10</c:v>
                </c:pt>
              </c:numCache>
            </c:numRef>
          </c:xVal>
          <c:yVal>
            <c:numRef>
              <c:f>'Risiko elementer'!$P$46</c:f>
              <c:numCache>
                <c:formatCode>General</c:formatCode>
                <c:ptCount val="1"/>
                <c:pt idx="0">
                  <c:v>-10</c:v>
                </c:pt>
              </c:numCache>
            </c:numRef>
          </c:yVal>
          <c:smooth val="0"/>
          <c:extLst>
            <c:ext xmlns:c16="http://schemas.microsoft.com/office/drawing/2014/chart" uri="{C3380CC4-5D6E-409C-BE32-E72D297353CC}">
              <c16:uniqueId val="{00000047-EFFA-4B61-8B06-307CEDA07C61}"/>
            </c:ext>
          </c:extLst>
        </c:ser>
        <c:ser>
          <c:idx val="35"/>
          <c:order val="35"/>
          <c:tx>
            <c:strRef>
              <c:f>'Risiko elementer'!$A$47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elementer'!$O$47</c:f>
              <c:numCache>
                <c:formatCode>General</c:formatCode>
                <c:ptCount val="1"/>
                <c:pt idx="0">
                  <c:v>-10</c:v>
                </c:pt>
              </c:numCache>
            </c:numRef>
          </c:xVal>
          <c:yVal>
            <c:numRef>
              <c:f>'Risiko elementer'!$P$47</c:f>
              <c:numCache>
                <c:formatCode>General</c:formatCode>
                <c:ptCount val="1"/>
                <c:pt idx="0">
                  <c:v>-10</c:v>
                </c:pt>
              </c:numCache>
            </c:numRef>
          </c:yVal>
          <c:smooth val="0"/>
          <c:extLst>
            <c:ext xmlns:c16="http://schemas.microsoft.com/office/drawing/2014/chart" uri="{C3380CC4-5D6E-409C-BE32-E72D297353CC}">
              <c16:uniqueId val="{00000048-EFFA-4B61-8B06-307CEDA07C61}"/>
            </c:ext>
          </c:extLst>
        </c:ser>
        <c:ser>
          <c:idx val="36"/>
          <c:order val="36"/>
          <c:tx>
            <c:strRef>
              <c:f>'Risiko elementer'!$A$48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elementer'!$O$48</c:f>
              <c:numCache>
                <c:formatCode>General</c:formatCode>
                <c:ptCount val="1"/>
                <c:pt idx="0">
                  <c:v>-10</c:v>
                </c:pt>
              </c:numCache>
            </c:numRef>
          </c:xVal>
          <c:yVal>
            <c:numRef>
              <c:f>'Risiko elementer'!$P$48</c:f>
              <c:numCache>
                <c:formatCode>General</c:formatCode>
                <c:ptCount val="1"/>
                <c:pt idx="0">
                  <c:v>-10</c:v>
                </c:pt>
              </c:numCache>
            </c:numRef>
          </c:yVal>
          <c:smooth val="0"/>
          <c:extLst>
            <c:ext xmlns:c16="http://schemas.microsoft.com/office/drawing/2014/chart" uri="{C3380CC4-5D6E-409C-BE32-E72D297353CC}">
              <c16:uniqueId val="{00000049-EFFA-4B61-8B06-307CEDA07C61}"/>
            </c:ext>
          </c:extLst>
        </c:ser>
        <c:ser>
          <c:idx val="37"/>
          <c:order val="37"/>
          <c:tx>
            <c:strRef>
              <c:f>'Risiko elementer'!$A$49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elementer'!$O$49</c:f>
              <c:numCache>
                <c:formatCode>General</c:formatCode>
                <c:ptCount val="1"/>
                <c:pt idx="0">
                  <c:v>-10</c:v>
                </c:pt>
              </c:numCache>
            </c:numRef>
          </c:xVal>
          <c:yVal>
            <c:numRef>
              <c:f>'Risiko elementer'!$P$49</c:f>
              <c:numCache>
                <c:formatCode>General</c:formatCode>
                <c:ptCount val="1"/>
                <c:pt idx="0">
                  <c:v>-10</c:v>
                </c:pt>
              </c:numCache>
            </c:numRef>
          </c:yVal>
          <c:smooth val="0"/>
          <c:extLst>
            <c:ext xmlns:c16="http://schemas.microsoft.com/office/drawing/2014/chart" uri="{C3380CC4-5D6E-409C-BE32-E72D297353CC}">
              <c16:uniqueId val="{0000004A-EFFA-4B61-8B06-307CEDA07C61}"/>
            </c:ext>
          </c:extLst>
        </c:ser>
        <c:ser>
          <c:idx val="38"/>
          <c:order val="38"/>
          <c:tx>
            <c:strRef>
              <c:f>'Risiko elementer'!$A$50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elementer'!$P$50</c:f>
              <c:numCache>
                <c:formatCode>General</c:formatCode>
                <c:ptCount val="1"/>
                <c:pt idx="0">
                  <c:v>-10</c:v>
                </c:pt>
              </c:numCache>
            </c:numRef>
          </c:yVal>
          <c:smooth val="0"/>
          <c:extLst>
            <c:ext xmlns:c16="http://schemas.microsoft.com/office/drawing/2014/chart" uri="{C3380CC4-5D6E-409C-BE32-E72D297353CC}">
              <c16:uniqueId val="{0000004B-EFFA-4B61-8B06-307CEDA07C61}"/>
            </c:ext>
          </c:extLst>
        </c:ser>
        <c:ser>
          <c:idx val="39"/>
          <c:order val="39"/>
          <c:tx>
            <c:strRef>
              <c:f>'Risiko elementer'!$A$51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elementer'!$O$51</c:f>
              <c:numCache>
                <c:formatCode>General</c:formatCode>
                <c:ptCount val="1"/>
                <c:pt idx="0">
                  <c:v>-10</c:v>
                </c:pt>
              </c:numCache>
            </c:numRef>
          </c:xVal>
          <c:yVal>
            <c:numRef>
              <c:f>'Risiko elementer'!$P$51</c:f>
              <c:numCache>
                <c:formatCode>General</c:formatCode>
                <c:ptCount val="1"/>
                <c:pt idx="0">
                  <c:v>-10</c:v>
                </c:pt>
              </c:numCache>
            </c:numRef>
          </c:yVal>
          <c:smooth val="0"/>
          <c:extLst>
            <c:ext xmlns:c16="http://schemas.microsoft.com/office/drawing/2014/chart" uri="{C3380CC4-5D6E-409C-BE32-E72D297353CC}">
              <c16:uniqueId val="{0000004C-EFFA-4B61-8B06-307CEDA07C61}"/>
            </c:ext>
          </c:extLst>
        </c:ser>
        <c:ser>
          <c:idx val="40"/>
          <c:order val="40"/>
          <c:tx>
            <c:strRef>
              <c:f>'Risiko elementer'!$A$52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elementer'!$O$52</c:f>
              <c:numCache>
                <c:formatCode>General</c:formatCode>
                <c:ptCount val="1"/>
                <c:pt idx="0">
                  <c:v>-10</c:v>
                </c:pt>
              </c:numCache>
            </c:numRef>
          </c:xVal>
          <c:yVal>
            <c:numRef>
              <c:f>'Risiko elementer'!$P$52</c:f>
              <c:numCache>
                <c:formatCode>General</c:formatCode>
                <c:ptCount val="1"/>
                <c:pt idx="0">
                  <c:v>-10</c:v>
                </c:pt>
              </c:numCache>
            </c:numRef>
          </c:yVal>
          <c:smooth val="0"/>
          <c:extLst>
            <c:ext xmlns:c16="http://schemas.microsoft.com/office/drawing/2014/chart" uri="{C3380CC4-5D6E-409C-BE32-E72D297353CC}">
              <c16:uniqueId val="{0000004D-EFFA-4B61-8B06-307CEDA07C61}"/>
            </c:ext>
          </c:extLst>
        </c:ser>
        <c:ser>
          <c:idx val="41"/>
          <c:order val="41"/>
          <c:tx>
            <c:strRef>
              <c:f>'Risiko elementer'!$A$53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elementer'!$O$53</c:f>
              <c:numCache>
                <c:formatCode>General</c:formatCode>
                <c:ptCount val="1"/>
                <c:pt idx="0">
                  <c:v>-10</c:v>
                </c:pt>
              </c:numCache>
            </c:numRef>
          </c:xVal>
          <c:yVal>
            <c:numRef>
              <c:f>'Risiko elementer'!$P$53</c:f>
              <c:numCache>
                <c:formatCode>General</c:formatCode>
                <c:ptCount val="1"/>
                <c:pt idx="0">
                  <c:v>-10</c:v>
                </c:pt>
              </c:numCache>
            </c:numRef>
          </c:yVal>
          <c:smooth val="0"/>
          <c:extLst>
            <c:ext xmlns:c16="http://schemas.microsoft.com/office/drawing/2014/chart" uri="{C3380CC4-5D6E-409C-BE32-E72D297353CC}">
              <c16:uniqueId val="{0000004E-EFFA-4B61-8B06-307CEDA07C61}"/>
            </c:ext>
          </c:extLst>
        </c:ser>
        <c:ser>
          <c:idx val="42"/>
          <c:order val="42"/>
          <c:tx>
            <c:strRef>
              <c:f>'Risiko elementer'!$A$54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elementer'!$O$54</c:f>
              <c:numCache>
                <c:formatCode>General</c:formatCode>
                <c:ptCount val="1"/>
                <c:pt idx="0">
                  <c:v>-10</c:v>
                </c:pt>
              </c:numCache>
            </c:numRef>
          </c:xVal>
          <c:yVal>
            <c:numRef>
              <c:f>'Risiko elementer'!$P$54</c:f>
              <c:numCache>
                <c:formatCode>General</c:formatCode>
                <c:ptCount val="1"/>
                <c:pt idx="0">
                  <c:v>-10</c:v>
                </c:pt>
              </c:numCache>
            </c:numRef>
          </c:yVal>
          <c:smooth val="0"/>
          <c:extLst>
            <c:ext xmlns:c16="http://schemas.microsoft.com/office/drawing/2014/chart" uri="{C3380CC4-5D6E-409C-BE32-E72D297353CC}">
              <c16:uniqueId val="{0000004F-EFFA-4B61-8B06-307CEDA07C61}"/>
            </c:ext>
          </c:extLst>
        </c:ser>
        <c:ser>
          <c:idx val="43"/>
          <c:order val="43"/>
          <c:tx>
            <c:strRef>
              <c:f>'Risiko elementer'!$A$55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elementer'!$O$55</c:f>
              <c:numCache>
                <c:formatCode>General</c:formatCode>
                <c:ptCount val="1"/>
                <c:pt idx="0">
                  <c:v>-10</c:v>
                </c:pt>
              </c:numCache>
            </c:numRef>
          </c:xVal>
          <c:yVal>
            <c:numRef>
              <c:f>'Risiko elementer'!$P$55</c:f>
              <c:numCache>
                <c:formatCode>General</c:formatCode>
                <c:ptCount val="1"/>
                <c:pt idx="0">
                  <c:v>-10</c:v>
                </c:pt>
              </c:numCache>
            </c:numRef>
          </c:yVal>
          <c:smooth val="0"/>
          <c:extLst>
            <c:ext xmlns:c16="http://schemas.microsoft.com/office/drawing/2014/chart" uri="{C3380CC4-5D6E-409C-BE32-E72D297353CC}">
              <c16:uniqueId val="{00000050-EFFA-4B61-8B06-307CEDA07C61}"/>
            </c:ext>
          </c:extLst>
        </c:ser>
        <c:ser>
          <c:idx val="44"/>
          <c:order val="44"/>
          <c:tx>
            <c:strRef>
              <c:f>'Risiko elementer'!$A$56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elementer'!$O$56</c:f>
              <c:numCache>
                <c:formatCode>General</c:formatCode>
                <c:ptCount val="1"/>
                <c:pt idx="0">
                  <c:v>-10</c:v>
                </c:pt>
              </c:numCache>
            </c:numRef>
          </c:xVal>
          <c:yVal>
            <c:numRef>
              <c:f>'Risiko elementer'!$P$56</c:f>
              <c:numCache>
                <c:formatCode>General</c:formatCode>
                <c:ptCount val="1"/>
                <c:pt idx="0">
                  <c:v>-10</c:v>
                </c:pt>
              </c:numCache>
            </c:numRef>
          </c:yVal>
          <c:smooth val="0"/>
          <c:extLst>
            <c:ext xmlns:c16="http://schemas.microsoft.com/office/drawing/2014/chart" uri="{C3380CC4-5D6E-409C-BE32-E72D297353CC}">
              <c16:uniqueId val="{00000051-EFFA-4B61-8B06-307CEDA07C61}"/>
            </c:ext>
          </c:extLst>
        </c:ser>
        <c:ser>
          <c:idx val="45"/>
          <c:order val="45"/>
          <c:tx>
            <c:strRef>
              <c:f>'Risiko elementer'!$A$57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elementer'!$O$57</c:f>
              <c:numCache>
                <c:formatCode>General</c:formatCode>
                <c:ptCount val="1"/>
                <c:pt idx="0">
                  <c:v>-10</c:v>
                </c:pt>
              </c:numCache>
            </c:numRef>
          </c:xVal>
          <c:yVal>
            <c:numRef>
              <c:f>'Risiko elementer'!$P$57</c:f>
              <c:numCache>
                <c:formatCode>General</c:formatCode>
                <c:ptCount val="1"/>
                <c:pt idx="0">
                  <c:v>-10</c:v>
                </c:pt>
              </c:numCache>
            </c:numRef>
          </c:yVal>
          <c:smooth val="0"/>
          <c:extLst>
            <c:ext xmlns:c16="http://schemas.microsoft.com/office/drawing/2014/chart" uri="{C3380CC4-5D6E-409C-BE32-E72D297353CC}">
              <c16:uniqueId val="{00000052-EFFA-4B61-8B06-307CEDA07C61}"/>
            </c:ext>
          </c:extLst>
        </c:ser>
        <c:ser>
          <c:idx val="46"/>
          <c:order val="46"/>
          <c:tx>
            <c:strRef>
              <c:f>'Risiko elementer'!$A$58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elementer'!$O$58</c:f>
              <c:numCache>
                <c:formatCode>General</c:formatCode>
                <c:ptCount val="1"/>
                <c:pt idx="0">
                  <c:v>-10</c:v>
                </c:pt>
              </c:numCache>
            </c:numRef>
          </c:xVal>
          <c:yVal>
            <c:numRef>
              <c:f>'Risiko elementer'!$P$58</c:f>
              <c:numCache>
                <c:formatCode>General</c:formatCode>
                <c:ptCount val="1"/>
                <c:pt idx="0">
                  <c:v>-10</c:v>
                </c:pt>
              </c:numCache>
            </c:numRef>
          </c:yVal>
          <c:smooth val="0"/>
          <c:extLst>
            <c:ext xmlns:c16="http://schemas.microsoft.com/office/drawing/2014/chart" uri="{C3380CC4-5D6E-409C-BE32-E72D297353CC}">
              <c16:uniqueId val="{00000053-EFFA-4B61-8B06-307CEDA07C61}"/>
            </c:ext>
          </c:extLst>
        </c:ser>
        <c:ser>
          <c:idx val="47"/>
          <c:order val="47"/>
          <c:tx>
            <c:strRef>
              <c:f>'Risiko elementer'!$A$59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elementer'!$O$59</c:f>
              <c:numCache>
                <c:formatCode>General</c:formatCode>
                <c:ptCount val="1"/>
                <c:pt idx="0">
                  <c:v>-10</c:v>
                </c:pt>
              </c:numCache>
            </c:numRef>
          </c:xVal>
          <c:yVal>
            <c:numRef>
              <c:f>'Risiko elementer'!$P$59</c:f>
              <c:numCache>
                <c:formatCode>General</c:formatCode>
                <c:ptCount val="1"/>
                <c:pt idx="0">
                  <c:v>-10</c:v>
                </c:pt>
              </c:numCache>
            </c:numRef>
          </c:yVal>
          <c:smooth val="0"/>
          <c:extLst>
            <c:ext xmlns:c16="http://schemas.microsoft.com/office/drawing/2014/chart" uri="{C3380CC4-5D6E-409C-BE32-E72D297353CC}">
              <c16:uniqueId val="{00000054-EFFA-4B61-8B06-307CEDA07C61}"/>
            </c:ext>
          </c:extLst>
        </c:ser>
        <c:ser>
          <c:idx val="48"/>
          <c:order val="48"/>
          <c:tx>
            <c:strRef>
              <c:f>'Risiko elementer'!$A$60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elementer'!$O$60</c:f>
              <c:numCache>
                <c:formatCode>General</c:formatCode>
                <c:ptCount val="1"/>
                <c:pt idx="0">
                  <c:v>-10</c:v>
                </c:pt>
              </c:numCache>
            </c:numRef>
          </c:xVal>
          <c:yVal>
            <c:numRef>
              <c:f>'Risiko elementer'!$P$60</c:f>
              <c:numCache>
                <c:formatCode>General</c:formatCode>
                <c:ptCount val="1"/>
                <c:pt idx="0">
                  <c:v>-10</c:v>
                </c:pt>
              </c:numCache>
            </c:numRef>
          </c:yVal>
          <c:smooth val="0"/>
          <c:extLst>
            <c:ext xmlns:c16="http://schemas.microsoft.com/office/drawing/2014/chart" uri="{C3380CC4-5D6E-409C-BE32-E72D297353CC}">
              <c16:uniqueId val="{00000055-EFFA-4B61-8B06-307CEDA07C61}"/>
            </c:ext>
          </c:extLst>
        </c:ser>
        <c:ser>
          <c:idx val="49"/>
          <c:order val="49"/>
          <c:tx>
            <c:strRef>
              <c:f>'Risiko elementer'!$A$61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elementer'!$O$61</c:f>
              <c:numCache>
                <c:formatCode>General</c:formatCode>
                <c:ptCount val="1"/>
                <c:pt idx="0">
                  <c:v>-10</c:v>
                </c:pt>
              </c:numCache>
            </c:numRef>
          </c:xVal>
          <c:yVal>
            <c:numRef>
              <c:f>'Risiko elementer'!$P$61</c:f>
              <c:numCache>
                <c:formatCode>General</c:formatCode>
                <c:ptCount val="1"/>
                <c:pt idx="0">
                  <c:v>-10</c:v>
                </c:pt>
              </c:numCache>
            </c:numRef>
          </c:yVal>
          <c:smooth val="0"/>
          <c:extLst>
            <c:ext xmlns:c16="http://schemas.microsoft.com/office/drawing/2014/chart" uri="{C3380CC4-5D6E-409C-BE32-E72D297353CC}">
              <c16:uniqueId val="{00000056-EFFA-4B61-8B06-307CEDA07C61}"/>
            </c:ext>
          </c:extLst>
        </c:ser>
        <c:dLbls>
          <c:showLegendKey val="0"/>
          <c:showVal val="0"/>
          <c:showCatName val="0"/>
          <c:showSerName val="0"/>
          <c:showPercent val="0"/>
          <c:showBubbleSize val="0"/>
        </c:dLbls>
        <c:axId val="116307840"/>
        <c:axId val="116318208"/>
      </c:scatterChart>
      <c:valAx>
        <c:axId val="116307840"/>
        <c:scaling>
          <c:orientation val="minMax"/>
          <c:max val="5"/>
          <c:min val="0"/>
        </c:scaling>
        <c:delete val="0"/>
        <c:axPos val="b"/>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Konsekvensvurdering</a:t>
                </a:r>
              </a:p>
            </c:rich>
          </c:tx>
          <c:layout>
            <c:manualLayout>
              <c:xMode val="edge"/>
              <c:yMode val="edge"/>
              <c:x val="0.35985785484679583"/>
              <c:y val="0.893844878701903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18208"/>
        <c:crosses val="autoZero"/>
        <c:crossBetween val="midCat"/>
        <c:majorUnit val="1"/>
        <c:minorUnit val="1"/>
      </c:valAx>
      <c:valAx>
        <c:axId val="116318208"/>
        <c:scaling>
          <c:orientation val="minMax"/>
          <c:max val="5"/>
          <c:min val="0"/>
        </c:scaling>
        <c:delete val="0"/>
        <c:axPos val="l"/>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Sannsynlighet</a:t>
                </a:r>
              </a:p>
              <a:p>
                <a:pPr>
                  <a:defRPr sz="1100" b="0" i="0" u="none" strike="noStrike" baseline="0">
                    <a:solidFill>
                      <a:srgbClr val="000000"/>
                    </a:solidFill>
                    <a:latin typeface="Calibri"/>
                    <a:ea typeface="Calibri"/>
                    <a:cs typeface="Calibri"/>
                  </a:defRPr>
                </a:pPr>
                <a:endParaRPr lang="nb-NO" sz="1100" b="1" i="0" u="none" strike="noStrike" baseline="0">
                  <a:solidFill>
                    <a:srgbClr val="000000"/>
                  </a:solidFill>
                  <a:latin typeface="Arial"/>
                  <a:cs typeface="Arial"/>
                </a:endParaRPr>
              </a:p>
            </c:rich>
          </c:tx>
          <c:layout>
            <c:manualLayout>
              <c:xMode val="edge"/>
              <c:yMode val="edge"/>
              <c:x val="1.2389659121542773E-2"/>
              <c:y val="0.34160468199437183"/>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07840"/>
        <c:crossesAt val="0"/>
        <c:crossBetween val="midCat"/>
        <c:majorUnit val="1"/>
        <c:minorUnit val="1"/>
      </c:valAx>
      <c:spPr>
        <a:blipFill dpi="0" rotWithShape="0">
          <a:blip xmlns:r="http://schemas.openxmlformats.org/officeDocument/2006/relationships" r:embed="rId2"/>
          <a:srcRect/>
          <a:stretch>
            <a:fillRect/>
          </a:stretch>
        </a:blipFill>
        <a:ln w="12700">
          <a:solidFill>
            <a:srgbClr val="808080"/>
          </a:solidFill>
          <a:prstDash val="solid"/>
        </a:ln>
      </c:spPr>
    </c:plotArea>
    <c:plotVisOnly val="0"/>
    <c:dispBlanksAs val="gap"/>
    <c:showDLblsOverMax val="0"/>
  </c:chart>
  <c:spPr>
    <a:solidFill>
      <a:srgbClr val="FFFFFF"/>
    </a:solidFill>
    <a:ln w="3175">
      <a:solidFill>
        <a:sysClr val="window" lastClr="FFFFFF"/>
      </a:solidFill>
      <a:prstDash val="solid"/>
    </a:ln>
  </c:spPr>
  <c:txPr>
    <a:bodyPr/>
    <a:lstStyle/>
    <a:p>
      <a:pPr>
        <a:defRPr sz="1000" b="0" i="0" u="none" strike="noStrike" baseline="0">
          <a:solidFill>
            <a:srgbClr val="000000"/>
          </a:solidFill>
          <a:latin typeface="Arial"/>
          <a:ea typeface="Arial"/>
          <a:cs typeface="Arial"/>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nb-NO"/>
              <a:t>Overordnet prosjektrisiko
</a:t>
            </a:r>
          </a:p>
        </c:rich>
      </c:tx>
      <c:layout>
        <c:manualLayout>
          <c:xMode val="edge"/>
          <c:yMode val="edge"/>
          <c:x val="0.19684716224096993"/>
          <c:y val="2.9723937186091929E-2"/>
        </c:manualLayout>
      </c:layout>
      <c:overlay val="0"/>
      <c:spPr>
        <a:noFill/>
        <a:ln w="25400">
          <a:noFill/>
        </a:ln>
      </c:spPr>
    </c:title>
    <c:autoTitleDeleted val="0"/>
    <c:plotArea>
      <c:layout>
        <c:manualLayout>
          <c:layoutTarget val="inner"/>
          <c:xMode val="edge"/>
          <c:yMode val="edge"/>
          <c:x val="0.15372670807453417"/>
          <c:y val="0.16835716471733639"/>
          <c:w val="0.83229813664596275"/>
          <c:h val="0.66328666099480715"/>
        </c:manualLayout>
      </c:layout>
      <c:scatterChart>
        <c:scatterStyle val="lineMarker"/>
        <c:varyColors val="0"/>
        <c:ser>
          <c:idx val="0"/>
          <c:order val="0"/>
          <c:tx>
            <c:strRef>
              <c:f>'Risiko elementer'!$A$17</c:f>
              <c:strCache>
                <c:ptCount val="1"/>
                <c:pt idx="0">
                  <c:v>6</c:v>
                </c:pt>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0-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Risikomatrise'!$P$9:$P$10</c:f>
              <c:numCache>
                <c:formatCode>General</c:formatCode>
                <c:ptCount val="2"/>
                <c:pt idx="0">
                  <c:v>2.5</c:v>
                </c:pt>
                <c:pt idx="1">
                  <c:v>2.5</c:v>
                </c:pt>
              </c:numCache>
            </c:numRef>
          </c:xVal>
          <c:yVal>
            <c:numRef>
              <c:f>'P1 Risikomatrise'!$Q$9:$Q$10</c:f>
              <c:numCache>
                <c:formatCode>General</c:formatCode>
                <c:ptCount val="2"/>
                <c:pt idx="0">
                  <c:v>3.25</c:v>
                </c:pt>
                <c:pt idx="1">
                  <c:v>3.25</c:v>
                </c:pt>
              </c:numCache>
            </c:numRef>
          </c:yVal>
          <c:smooth val="0"/>
          <c:extLst>
            <c:ext xmlns:c16="http://schemas.microsoft.com/office/drawing/2014/chart" uri="{C3380CC4-5D6E-409C-BE32-E72D297353CC}">
              <c16:uniqueId val="{00000003-EFFA-4B61-8B06-307CEDA07C61}"/>
            </c:ext>
          </c:extLst>
        </c:ser>
        <c:ser>
          <c:idx val="1"/>
          <c:order val="1"/>
          <c:tx>
            <c:strRef>
              <c:f>'Risiko elementer'!#REF!</c:f>
              <c:strCache>
                <c:ptCount val="1"/>
                <c:pt idx="0">
                  <c:v>#REF!</c:v>
                </c:pt>
              </c:strCache>
            </c:strRef>
          </c:tx>
          <c:spPr>
            <a:ln w="12700">
              <a:solidFill>
                <a:srgbClr val="FFFFFF"/>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04-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Risikomatrise'!$P$11:$P$12</c:f>
              <c:numCache>
                <c:formatCode>General</c:formatCode>
                <c:ptCount val="2"/>
                <c:pt idx="0">
                  <c:v>0</c:v>
                </c:pt>
                <c:pt idx="1">
                  <c:v>0</c:v>
                </c:pt>
              </c:numCache>
            </c:numRef>
          </c:xVal>
          <c:yVal>
            <c:numRef>
              <c:f>'P1 Risikomatrise'!$Q$11:$Q$12</c:f>
              <c:numCache>
                <c:formatCode>General</c:formatCode>
                <c:ptCount val="2"/>
                <c:pt idx="0">
                  <c:v>0</c:v>
                </c:pt>
                <c:pt idx="1">
                  <c:v>0</c:v>
                </c:pt>
              </c:numCache>
            </c:numRef>
          </c:yVal>
          <c:smooth val="0"/>
          <c:extLst>
            <c:ext xmlns:c16="http://schemas.microsoft.com/office/drawing/2014/chart" uri="{C3380CC4-5D6E-409C-BE32-E72D297353CC}">
              <c16:uniqueId val="{00000005-EFFA-4B61-8B06-307CEDA07C61}"/>
            </c:ext>
          </c:extLst>
        </c:ser>
        <c:ser>
          <c:idx val="2"/>
          <c:order val="2"/>
          <c:tx>
            <c:strRef>
              <c:f>'Risiko elementer'!#REF!</c:f>
              <c:strCache>
                <c:ptCount val="1"/>
                <c:pt idx="0">
                  <c:v>#REF!</c:v>
                </c:pt>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6-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8-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Risikomatrise'!$P$13:$P$14</c:f>
              <c:numCache>
                <c:formatCode>General</c:formatCode>
                <c:ptCount val="2"/>
                <c:pt idx="0">
                  <c:v>0</c:v>
                </c:pt>
                <c:pt idx="1">
                  <c:v>0</c:v>
                </c:pt>
              </c:numCache>
            </c:numRef>
          </c:xVal>
          <c:yVal>
            <c:numRef>
              <c:f>'P1 Risikomatrise'!$Q$13:$Q$14</c:f>
              <c:numCache>
                <c:formatCode>General</c:formatCode>
                <c:ptCount val="2"/>
                <c:pt idx="0">
                  <c:v>0</c:v>
                </c:pt>
                <c:pt idx="1">
                  <c:v>0</c:v>
                </c:pt>
              </c:numCache>
            </c:numRef>
          </c:yVal>
          <c:smooth val="0"/>
          <c:extLst>
            <c:ext xmlns:c16="http://schemas.microsoft.com/office/drawing/2014/chart" uri="{C3380CC4-5D6E-409C-BE32-E72D297353CC}">
              <c16:uniqueId val="{00000009-EFFA-4B61-8B06-307CEDA07C61}"/>
            </c:ext>
          </c:extLst>
        </c:ser>
        <c:ser>
          <c:idx val="3"/>
          <c:order val="3"/>
          <c:tx>
            <c:strRef>
              <c:f>'Risiko elementer'!#REF!</c:f>
              <c:strCache>
                <c:ptCount val="1"/>
                <c:pt idx="0">
                  <c:v>#REF!</c:v>
                </c:pt>
              </c:strCache>
            </c:strRef>
          </c:tx>
          <c:spPr>
            <a:ln w="12700">
              <a:solidFill>
                <a:srgbClr val="FFFFFF"/>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Risikomatrise'!$P$15:$P$16</c:f>
              <c:numCache>
                <c:formatCode>General</c:formatCode>
                <c:ptCount val="2"/>
                <c:pt idx="0">
                  <c:v>0</c:v>
                </c:pt>
                <c:pt idx="1">
                  <c:v>0</c:v>
                </c:pt>
              </c:numCache>
            </c:numRef>
          </c:xVal>
          <c:yVal>
            <c:numRef>
              <c:f>'P1 Risikomatrise'!$Q$15:$Q$16</c:f>
              <c:numCache>
                <c:formatCode>General</c:formatCode>
                <c:ptCount val="2"/>
                <c:pt idx="0">
                  <c:v>0</c:v>
                </c:pt>
                <c:pt idx="1">
                  <c:v>0</c:v>
                </c:pt>
              </c:numCache>
            </c:numRef>
          </c:yVal>
          <c:smooth val="0"/>
          <c:extLst>
            <c:ext xmlns:c16="http://schemas.microsoft.com/office/drawing/2014/chart" uri="{C3380CC4-5D6E-409C-BE32-E72D297353CC}">
              <c16:uniqueId val="{0000000C-EFFA-4B61-8B06-307CEDA07C61}"/>
            </c:ext>
          </c:extLst>
        </c:ser>
        <c:ser>
          <c:idx val="4"/>
          <c:order val="4"/>
          <c:tx>
            <c:strRef>
              <c:f>'Risiko elementer'!#REF!</c:f>
              <c:strCache>
                <c:ptCount val="1"/>
                <c:pt idx="0">
                  <c:v>#REF!</c:v>
                </c:pt>
              </c:strCache>
            </c:strRef>
          </c:tx>
          <c:spPr>
            <a:ln w="12700">
              <a:solidFill>
                <a:srgbClr val="800080"/>
              </a:solidFill>
              <a:prstDash val="solid"/>
            </a:ln>
          </c:spPr>
          <c:marker>
            <c:symbol val="star"/>
            <c:size val="5"/>
            <c:spPr>
              <a:noFill/>
              <a:ln>
                <a:solidFill>
                  <a:srgbClr val="800080"/>
                </a:solidFill>
                <a:prstDash val="solid"/>
              </a:ln>
            </c:spPr>
          </c:marker>
          <c:dPt>
            <c:idx val="0"/>
            <c:marker>
              <c:symbol val="none"/>
            </c:marker>
            <c:bubble3D val="0"/>
            <c:extLst>
              <c:ext xmlns:c16="http://schemas.microsoft.com/office/drawing/2014/chart" uri="{C3380CC4-5D6E-409C-BE32-E72D297353CC}">
                <c16:uniqueId val="{0000000D-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0F-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F-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Risikomatrise'!$P$17:$P$18</c:f>
              <c:numCache>
                <c:formatCode>General</c:formatCode>
                <c:ptCount val="2"/>
                <c:pt idx="0">
                  <c:v>0</c:v>
                </c:pt>
                <c:pt idx="1">
                  <c:v>0</c:v>
                </c:pt>
              </c:numCache>
            </c:numRef>
          </c:xVal>
          <c:yVal>
            <c:numRef>
              <c:f>'P1 Risikomatrise'!$Q$17:$Q$18</c:f>
              <c:numCache>
                <c:formatCode>General</c:formatCode>
                <c:ptCount val="2"/>
                <c:pt idx="0">
                  <c:v>0</c:v>
                </c:pt>
                <c:pt idx="1">
                  <c:v>0</c:v>
                </c:pt>
              </c:numCache>
            </c:numRef>
          </c:yVal>
          <c:smooth val="0"/>
          <c:extLst>
            <c:ext xmlns:c16="http://schemas.microsoft.com/office/drawing/2014/chart" uri="{C3380CC4-5D6E-409C-BE32-E72D297353CC}">
              <c16:uniqueId val="{00000010-EFFA-4B61-8B06-307CEDA07C61}"/>
            </c:ext>
          </c:extLst>
        </c:ser>
        <c:ser>
          <c:idx val="5"/>
          <c:order val="5"/>
          <c:tx>
            <c:strRef>
              <c:f>'Risiko elementer'!#REF!</c:f>
              <c:strCache>
                <c:ptCount val="1"/>
                <c:pt idx="0">
                  <c:v>#REF!</c:v>
                </c:pt>
              </c:strCache>
            </c:strRef>
          </c:tx>
          <c:spPr>
            <a:ln w="12700">
              <a:solidFill>
                <a:srgbClr val="800000"/>
              </a:solidFill>
              <a:prstDash val="solid"/>
            </a:ln>
          </c:spPr>
          <c:marker>
            <c:symbol val="circle"/>
            <c:size val="5"/>
            <c:spPr>
              <a:solidFill>
                <a:srgbClr val="800000"/>
              </a:solidFill>
              <a:ln>
                <a:solidFill>
                  <a:srgbClr val="800000"/>
                </a:solidFill>
                <a:prstDash val="solid"/>
              </a:ln>
            </c:spPr>
          </c:marker>
          <c:dPt>
            <c:idx val="0"/>
            <c:marker>
              <c:symbol val="none"/>
            </c:marker>
            <c:bubble3D val="0"/>
            <c:extLst>
              <c:ext xmlns:c16="http://schemas.microsoft.com/office/drawing/2014/chart" uri="{C3380CC4-5D6E-409C-BE32-E72D297353CC}">
                <c16:uniqueId val="{00000011-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Risikomatrise'!$P$19:$P$20</c:f>
              <c:numCache>
                <c:formatCode>General</c:formatCode>
                <c:ptCount val="2"/>
                <c:pt idx="0">
                  <c:v>0</c:v>
                </c:pt>
                <c:pt idx="1">
                  <c:v>0</c:v>
                </c:pt>
              </c:numCache>
            </c:numRef>
          </c:xVal>
          <c:yVal>
            <c:numRef>
              <c:f>'P1 Risikomatrise'!$Q$19:$Q$20</c:f>
              <c:numCache>
                <c:formatCode>General</c:formatCode>
                <c:ptCount val="2"/>
                <c:pt idx="0">
                  <c:v>0</c:v>
                </c:pt>
                <c:pt idx="1">
                  <c:v>0</c:v>
                </c:pt>
              </c:numCache>
            </c:numRef>
          </c:yVal>
          <c:smooth val="0"/>
          <c:extLst>
            <c:ext xmlns:c16="http://schemas.microsoft.com/office/drawing/2014/chart" uri="{C3380CC4-5D6E-409C-BE32-E72D297353CC}">
              <c16:uniqueId val="{00000014-EFFA-4B61-8B06-307CEDA07C61}"/>
            </c:ext>
          </c:extLst>
        </c:ser>
        <c:ser>
          <c:idx val="6"/>
          <c:order val="6"/>
          <c:tx>
            <c:strRef>
              <c:f>'Risiko elementer'!#REF!</c:f>
              <c:strCache>
                <c:ptCount val="1"/>
                <c:pt idx="0">
                  <c:v>#REF!</c:v>
                </c:pt>
              </c:strCache>
            </c:strRef>
          </c:tx>
          <c:spPr>
            <a:ln w="12700">
              <a:solidFill>
                <a:srgbClr val="008080"/>
              </a:solidFill>
              <a:prstDash val="solid"/>
            </a:ln>
          </c:spPr>
          <c:marker>
            <c:symbol val="plus"/>
            <c:size val="5"/>
            <c:spPr>
              <a:noFill/>
              <a:ln>
                <a:solidFill>
                  <a:srgbClr val="008080"/>
                </a:solidFill>
                <a:prstDash val="solid"/>
              </a:ln>
            </c:spPr>
          </c:marker>
          <c:dPt>
            <c:idx val="0"/>
            <c:marker>
              <c:symbol val="none"/>
            </c:marker>
            <c:bubble3D val="0"/>
            <c:extLst>
              <c:ext xmlns:c16="http://schemas.microsoft.com/office/drawing/2014/chart" uri="{C3380CC4-5D6E-409C-BE32-E72D297353CC}">
                <c16:uniqueId val="{0000001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Risikomatrise'!$P$21:$P$22</c:f>
              <c:numCache>
                <c:formatCode>General</c:formatCode>
                <c:ptCount val="2"/>
                <c:pt idx="0">
                  <c:v>0</c:v>
                </c:pt>
                <c:pt idx="1">
                  <c:v>0</c:v>
                </c:pt>
              </c:numCache>
            </c:numRef>
          </c:xVal>
          <c:yVal>
            <c:numRef>
              <c:f>'P1 Risikomatrise'!$Q$21:$Q$22</c:f>
              <c:numCache>
                <c:formatCode>General</c:formatCode>
                <c:ptCount val="2"/>
                <c:pt idx="0">
                  <c:v>0</c:v>
                </c:pt>
                <c:pt idx="1">
                  <c:v>0</c:v>
                </c:pt>
              </c:numCache>
            </c:numRef>
          </c:yVal>
          <c:smooth val="0"/>
          <c:extLst>
            <c:ext xmlns:c16="http://schemas.microsoft.com/office/drawing/2014/chart" uri="{C3380CC4-5D6E-409C-BE32-E72D297353CC}">
              <c16:uniqueId val="{00000018-EFFA-4B61-8B06-307CEDA07C61}"/>
            </c:ext>
          </c:extLst>
        </c:ser>
        <c:ser>
          <c:idx val="7"/>
          <c:order val="7"/>
          <c:tx>
            <c:strRef>
              <c:f>'Risiko elementer'!$A$12</c:f>
              <c:strCache>
                <c:ptCount val="1"/>
                <c:pt idx="0">
                  <c:v>1</c:v>
                </c:pt>
              </c:strCache>
            </c:strRef>
          </c:tx>
          <c:spPr>
            <a:ln w="12700">
              <a:solidFill>
                <a:srgbClr val="0000FF"/>
              </a:solidFill>
              <a:prstDash val="solid"/>
            </a:ln>
          </c:spPr>
          <c:marker>
            <c:symbol val="none"/>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A-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Risikomatrise'!$P$23:$P$24</c:f>
              <c:numCache>
                <c:formatCode>General</c:formatCode>
                <c:ptCount val="2"/>
                <c:pt idx="0">
                  <c:v>0</c:v>
                </c:pt>
                <c:pt idx="1">
                  <c:v>0</c:v>
                </c:pt>
              </c:numCache>
            </c:numRef>
          </c:xVal>
          <c:yVal>
            <c:numRef>
              <c:f>'P1 Risikomatrise'!$Q$23:$Q$24</c:f>
              <c:numCache>
                <c:formatCode>General</c:formatCode>
                <c:ptCount val="2"/>
                <c:pt idx="0">
                  <c:v>0</c:v>
                </c:pt>
                <c:pt idx="1">
                  <c:v>0</c:v>
                </c:pt>
              </c:numCache>
            </c:numRef>
          </c:yVal>
          <c:smooth val="0"/>
          <c:extLst>
            <c:ext xmlns:c16="http://schemas.microsoft.com/office/drawing/2014/chart" uri="{C3380CC4-5D6E-409C-BE32-E72D297353CC}">
              <c16:uniqueId val="{0000001B-EFFA-4B61-8B06-307CEDA07C61}"/>
            </c:ext>
          </c:extLst>
        </c:ser>
        <c:ser>
          <c:idx val="8"/>
          <c:order val="8"/>
          <c:tx>
            <c:strRef>
              <c:f>'Risiko elementer'!$A$13</c:f>
              <c:strCache>
                <c:ptCount val="1"/>
                <c:pt idx="0">
                  <c:v>2</c:v>
                </c:pt>
              </c:strCache>
            </c:strRef>
          </c:tx>
          <c:spPr>
            <a:ln w="12700">
              <a:solidFill>
                <a:srgbClr val="00CCFF"/>
              </a:solidFill>
              <a:prstDash val="solid"/>
            </a:ln>
          </c:spPr>
          <c:marker>
            <c:symbol val="dash"/>
            <c:size val="5"/>
            <c:spPr>
              <a:noFill/>
              <a:ln>
                <a:solidFill>
                  <a:srgbClr val="00CCFF"/>
                </a:solidFill>
                <a:prstDash val="solid"/>
              </a:ln>
            </c:spPr>
          </c:marker>
          <c:dPt>
            <c:idx val="0"/>
            <c:marker>
              <c:symbol val="none"/>
            </c:marker>
            <c:bubble3D val="0"/>
            <c:extLst>
              <c:ext xmlns:c16="http://schemas.microsoft.com/office/drawing/2014/chart" uri="{C3380CC4-5D6E-409C-BE32-E72D297353CC}">
                <c16:uniqueId val="{0000001C-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E-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Risikomatrise'!$P$25:$P$26</c:f>
              <c:numCache>
                <c:formatCode>General</c:formatCode>
                <c:ptCount val="2"/>
                <c:pt idx="0">
                  <c:v>3.5</c:v>
                </c:pt>
                <c:pt idx="1">
                  <c:v>3.5</c:v>
                </c:pt>
              </c:numCache>
            </c:numRef>
          </c:xVal>
          <c:yVal>
            <c:numRef>
              <c:f>'P1 Risikomatrise'!$Q$25:$Q$26</c:f>
              <c:numCache>
                <c:formatCode>General</c:formatCode>
                <c:ptCount val="2"/>
                <c:pt idx="0">
                  <c:v>0.26</c:v>
                </c:pt>
                <c:pt idx="1">
                  <c:v>0.26</c:v>
                </c:pt>
              </c:numCache>
            </c:numRef>
          </c:yVal>
          <c:smooth val="0"/>
          <c:extLst>
            <c:ext xmlns:c16="http://schemas.microsoft.com/office/drawing/2014/chart" uri="{C3380CC4-5D6E-409C-BE32-E72D297353CC}">
              <c16:uniqueId val="{0000001F-EFFA-4B61-8B06-307CEDA07C61}"/>
            </c:ext>
          </c:extLst>
        </c:ser>
        <c:ser>
          <c:idx val="9"/>
          <c:order val="9"/>
          <c:tx>
            <c:strRef>
              <c:f>'Risiko elementer'!$A$14</c:f>
              <c:strCache>
                <c:ptCount val="1"/>
                <c:pt idx="0">
                  <c:v>3</c:v>
                </c:pt>
              </c:strCache>
            </c:strRef>
          </c:tx>
          <c:spPr>
            <a:ln w="12700">
              <a:solidFill>
                <a:srgbClr val="CCFFFF"/>
              </a:solidFill>
              <a:prstDash val="solid"/>
            </a:ln>
          </c:spPr>
          <c:marker>
            <c:symbol val="diamond"/>
            <c:size val="5"/>
            <c:spPr>
              <a:solidFill>
                <a:srgbClr val="CCFFFF"/>
              </a:solidFill>
              <a:ln>
                <a:solidFill>
                  <a:srgbClr val="CCFFFF"/>
                </a:solidFill>
                <a:prstDash val="solid"/>
              </a:ln>
            </c:spPr>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1-EFFA-4B61-8B06-307CEDA07C61}"/>
              </c:ext>
            </c:extLst>
          </c:dPt>
          <c:dLbls>
            <c:dLbl>
              <c:idx val="1"/>
              <c:layout>
                <c:manualLayout>
                  <c:x val="-8.9988751406074249E-3"/>
                  <c:y val="-2.751031636863824E-3"/>
                </c:manualLayout>
              </c:layout>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1-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Risikomatrise'!$P$27:$P$28</c:f>
              <c:numCache>
                <c:formatCode>General</c:formatCode>
                <c:ptCount val="2"/>
                <c:pt idx="0">
                  <c:v>2.5</c:v>
                </c:pt>
                <c:pt idx="1">
                  <c:v>2.5</c:v>
                </c:pt>
              </c:numCache>
            </c:numRef>
          </c:xVal>
          <c:yVal>
            <c:numRef>
              <c:f>'P1 Risikomatrise'!$Q$27:$Q$28</c:f>
              <c:numCache>
                <c:formatCode>General</c:formatCode>
                <c:ptCount val="2"/>
                <c:pt idx="0">
                  <c:v>1.25</c:v>
                </c:pt>
                <c:pt idx="1">
                  <c:v>1.25</c:v>
                </c:pt>
              </c:numCache>
            </c:numRef>
          </c:yVal>
          <c:smooth val="0"/>
          <c:extLst>
            <c:ext xmlns:c16="http://schemas.microsoft.com/office/drawing/2014/chart" uri="{C3380CC4-5D6E-409C-BE32-E72D297353CC}">
              <c16:uniqueId val="{00000022-EFFA-4B61-8B06-307CEDA07C61}"/>
            </c:ext>
          </c:extLst>
        </c:ser>
        <c:ser>
          <c:idx val="10"/>
          <c:order val="10"/>
          <c:tx>
            <c:strRef>
              <c:f>'Risiko elementer'!$A$15</c:f>
              <c:strCache>
                <c:ptCount val="1"/>
                <c:pt idx="0">
                  <c:v>4</c:v>
                </c:pt>
              </c:strCache>
            </c:strRef>
          </c:tx>
          <c:spPr>
            <a:ln w="12700">
              <a:solidFill>
                <a:srgbClr val="CCFFCC"/>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2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Risikomatrise'!$P$29:$P$30</c:f>
              <c:numCache>
                <c:formatCode>General</c:formatCode>
                <c:ptCount val="2"/>
                <c:pt idx="0">
                  <c:v>2.75</c:v>
                </c:pt>
                <c:pt idx="1">
                  <c:v>2.75</c:v>
                </c:pt>
              </c:numCache>
            </c:numRef>
          </c:xVal>
          <c:yVal>
            <c:numRef>
              <c:f>'P1 Risikomatrise'!$Q$29:$Q$30</c:f>
              <c:numCache>
                <c:formatCode>General</c:formatCode>
                <c:ptCount val="2"/>
                <c:pt idx="0">
                  <c:v>1.25</c:v>
                </c:pt>
                <c:pt idx="1">
                  <c:v>1.25</c:v>
                </c:pt>
              </c:numCache>
            </c:numRef>
          </c:yVal>
          <c:smooth val="0"/>
          <c:extLst>
            <c:ext xmlns:c16="http://schemas.microsoft.com/office/drawing/2014/chart" uri="{C3380CC4-5D6E-409C-BE32-E72D297353CC}">
              <c16:uniqueId val="{00000024-EFFA-4B61-8B06-307CEDA07C61}"/>
            </c:ext>
          </c:extLst>
        </c:ser>
        <c:ser>
          <c:idx val="11"/>
          <c:order val="11"/>
          <c:tx>
            <c:strRef>
              <c:f>'Risiko elementer'!$A$16</c:f>
              <c:strCache>
                <c:ptCount val="1"/>
                <c:pt idx="0">
                  <c:v>5</c:v>
                </c:pt>
              </c:strCache>
            </c:strRef>
          </c:tx>
          <c:spPr>
            <a:ln w="12700">
              <a:solidFill>
                <a:srgbClr val="FFFF99"/>
              </a:solidFill>
              <a:prstDash val="solid"/>
            </a:ln>
          </c:spPr>
          <c:marker>
            <c:symbol val="triangle"/>
            <c:size val="5"/>
            <c:spPr>
              <a:solidFill>
                <a:srgbClr val="FFFF99"/>
              </a:solidFill>
              <a:ln>
                <a:solidFill>
                  <a:srgbClr val="FFFF99"/>
                </a:solidFill>
                <a:prstDash val="solid"/>
              </a:ln>
            </c:spPr>
          </c:marker>
          <c:dPt>
            <c:idx val="0"/>
            <c:marker>
              <c:symbol val="none"/>
            </c:marker>
            <c:bubble3D val="0"/>
            <c:extLst>
              <c:ext xmlns:c16="http://schemas.microsoft.com/office/drawing/2014/chart" uri="{C3380CC4-5D6E-409C-BE32-E72D297353CC}">
                <c16:uniqueId val="{0000002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Risikomatrise'!$P$31:$P$32</c:f>
              <c:numCache>
                <c:formatCode>General</c:formatCode>
                <c:ptCount val="2"/>
                <c:pt idx="0">
                  <c:v>2.5</c:v>
                </c:pt>
                <c:pt idx="1">
                  <c:v>2.5</c:v>
                </c:pt>
              </c:numCache>
            </c:numRef>
          </c:xVal>
          <c:yVal>
            <c:numRef>
              <c:f>'P1 Risikomatrise'!$Q$31:$Q$32</c:f>
              <c:numCache>
                <c:formatCode>General</c:formatCode>
                <c:ptCount val="2"/>
                <c:pt idx="0">
                  <c:v>2.25</c:v>
                </c:pt>
                <c:pt idx="1">
                  <c:v>2.25</c:v>
                </c:pt>
              </c:numCache>
            </c:numRef>
          </c:yVal>
          <c:smooth val="0"/>
          <c:extLst>
            <c:ext xmlns:c16="http://schemas.microsoft.com/office/drawing/2014/chart" uri="{C3380CC4-5D6E-409C-BE32-E72D297353CC}">
              <c16:uniqueId val="{00000028-EFFA-4B61-8B06-307CEDA07C61}"/>
            </c:ext>
          </c:extLst>
        </c:ser>
        <c:ser>
          <c:idx val="12"/>
          <c:order val="12"/>
          <c:tx>
            <c:strRef>
              <c:f>'Risiko elementer'!#REF!</c:f>
              <c:strCache>
                <c:ptCount val="1"/>
                <c:pt idx="0">
                  <c:v>#REF!</c:v>
                </c:pt>
              </c:strCache>
            </c:strRef>
          </c:tx>
          <c:spPr>
            <a:ln w="12700">
              <a:solidFill>
                <a:srgbClr val="99CCFF"/>
              </a:solidFill>
              <a:prstDash val="solid"/>
            </a:ln>
          </c:spPr>
          <c:marker>
            <c:symbol val="x"/>
            <c:size val="5"/>
            <c:spPr>
              <a:noFill/>
              <a:ln>
                <a:solidFill>
                  <a:srgbClr val="99CCFF"/>
                </a:solidFill>
                <a:prstDash val="solid"/>
              </a:ln>
            </c:spPr>
          </c:marker>
          <c:dPt>
            <c:idx val="0"/>
            <c:marker>
              <c:symbol val="none"/>
            </c:marker>
            <c:bubble3D val="0"/>
            <c:extLst>
              <c:ext xmlns:c16="http://schemas.microsoft.com/office/drawing/2014/chart" uri="{C3380CC4-5D6E-409C-BE32-E72D297353CC}">
                <c16:uniqueId val="{00000029-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B-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Risikomatrise'!$P$33:$P$34</c:f>
              <c:numCache>
                <c:formatCode>General</c:formatCode>
                <c:ptCount val="2"/>
                <c:pt idx="0">
                  <c:v>0</c:v>
                </c:pt>
                <c:pt idx="1">
                  <c:v>0</c:v>
                </c:pt>
              </c:numCache>
            </c:numRef>
          </c:xVal>
          <c:yVal>
            <c:numRef>
              <c:f>'P1 Risikomatrise'!$Q$33:$Q$34</c:f>
              <c:numCache>
                <c:formatCode>General</c:formatCode>
                <c:ptCount val="2"/>
                <c:pt idx="0">
                  <c:v>0</c:v>
                </c:pt>
                <c:pt idx="1">
                  <c:v>0</c:v>
                </c:pt>
              </c:numCache>
            </c:numRef>
          </c:yVal>
          <c:smooth val="0"/>
          <c:extLst>
            <c:ext xmlns:c16="http://schemas.microsoft.com/office/drawing/2014/chart" uri="{C3380CC4-5D6E-409C-BE32-E72D297353CC}">
              <c16:uniqueId val="{0000002C-EFFA-4B61-8B06-307CEDA07C61}"/>
            </c:ext>
          </c:extLst>
        </c:ser>
        <c:ser>
          <c:idx val="16"/>
          <c:order val="13"/>
          <c:tx>
            <c:strRef>
              <c:f>'Risiko elementer'!$A$18</c:f>
              <c:strCache>
                <c:ptCount val="1"/>
                <c:pt idx="0">
                  <c:v>7</c:v>
                </c:pt>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elementer'!$O$18</c:f>
              <c:numCache>
                <c:formatCode>General</c:formatCode>
                <c:ptCount val="1"/>
                <c:pt idx="0">
                  <c:v>1.75</c:v>
                </c:pt>
              </c:numCache>
            </c:numRef>
          </c:xVal>
          <c:yVal>
            <c:numRef>
              <c:f>'Risiko elementer'!$P$18</c:f>
              <c:numCache>
                <c:formatCode>General</c:formatCode>
                <c:ptCount val="1"/>
                <c:pt idx="0">
                  <c:v>1.25</c:v>
                </c:pt>
              </c:numCache>
            </c:numRef>
          </c:yVal>
          <c:smooth val="0"/>
          <c:extLst>
            <c:ext xmlns:c16="http://schemas.microsoft.com/office/drawing/2014/chart" uri="{C3380CC4-5D6E-409C-BE32-E72D297353CC}">
              <c16:uniqueId val="{0000002D-EFFA-4B61-8B06-307CEDA07C61}"/>
            </c:ext>
          </c:extLst>
        </c:ser>
        <c:ser>
          <c:idx val="17"/>
          <c:order val="14"/>
          <c:tx>
            <c:strRef>
              <c:f>'Risiko elementer'!$A$19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elementer'!$O$19</c:f>
              <c:numCache>
                <c:formatCode>General</c:formatCode>
                <c:ptCount val="1"/>
                <c:pt idx="0">
                  <c:v>-10</c:v>
                </c:pt>
              </c:numCache>
            </c:numRef>
          </c:xVal>
          <c:yVal>
            <c:numRef>
              <c:f>'Risiko elementer'!$P$19</c:f>
              <c:numCache>
                <c:formatCode>General</c:formatCode>
                <c:ptCount val="1"/>
                <c:pt idx="0">
                  <c:v>-10</c:v>
                </c:pt>
              </c:numCache>
            </c:numRef>
          </c:yVal>
          <c:smooth val="0"/>
          <c:extLst>
            <c:ext xmlns:c16="http://schemas.microsoft.com/office/drawing/2014/chart" uri="{C3380CC4-5D6E-409C-BE32-E72D297353CC}">
              <c16:uniqueId val="{0000002E-EFFA-4B61-8B06-307CEDA07C61}"/>
            </c:ext>
          </c:extLst>
        </c:ser>
        <c:ser>
          <c:idx val="13"/>
          <c:order val="15"/>
          <c:tx>
            <c:strRef>
              <c:f>'Risiko elementer'!$A$20</c:f>
              <c:strCache>
                <c:ptCount val="1"/>
              </c:strCache>
            </c:strRef>
          </c:tx>
          <c:spPr>
            <a:ln w="12700">
              <a:solidFill>
                <a:srgbClr val="FF99CC"/>
              </a:solidFill>
              <a:prstDash val="solid"/>
            </a:ln>
          </c:spPr>
          <c:marker>
            <c:symbol val="star"/>
            <c:size val="5"/>
            <c:spPr>
              <a:noFill/>
              <a:ln>
                <a:solidFill>
                  <a:srgbClr val="FF99CC"/>
                </a:solidFill>
                <a:prstDash val="solid"/>
              </a:ln>
            </c:spPr>
          </c:marker>
          <c:dPt>
            <c:idx val="0"/>
            <c:marker>
              <c:symbol val="none"/>
            </c:marker>
            <c:bubble3D val="0"/>
            <c:spPr>
              <a:ln w="12700">
                <a:solidFill>
                  <a:srgbClr val="FFFFFF"/>
                </a:solidFill>
                <a:prstDash val="solid"/>
              </a:ln>
            </c:spPr>
            <c:extLst>
              <c:ext xmlns:c16="http://schemas.microsoft.com/office/drawing/2014/chart" uri="{C3380CC4-5D6E-409C-BE32-E72D297353CC}">
                <c16:uniqueId val="{00000030-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3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Risikomatrise'!$P$35:$P$36</c:f>
              <c:numCache>
                <c:formatCode>General</c:formatCode>
                <c:ptCount val="2"/>
                <c:pt idx="0">
                  <c:v>-10</c:v>
                </c:pt>
                <c:pt idx="1">
                  <c:v>-10</c:v>
                </c:pt>
              </c:numCache>
            </c:numRef>
          </c:xVal>
          <c:yVal>
            <c:numRef>
              <c:f>'P1 Risikomatrise'!$Q$35:$Q$36</c:f>
              <c:numCache>
                <c:formatCode>General</c:formatCode>
                <c:ptCount val="2"/>
                <c:pt idx="0">
                  <c:v>-10</c:v>
                </c:pt>
                <c:pt idx="1">
                  <c:v>-10</c:v>
                </c:pt>
              </c:numCache>
            </c:numRef>
          </c:yVal>
          <c:smooth val="0"/>
          <c:extLst>
            <c:ext xmlns:c16="http://schemas.microsoft.com/office/drawing/2014/chart" uri="{C3380CC4-5D6E-409C-BE32-E72D297353CC}">
              <c16:uniqueId val="{00000033-EFFA-4B61-8B06-307CEDA07C61}"/>
            </c:ext>
          </c:extLst>
        </c:ser>
        <c:ser>
          <c:idx val="18"/>
          <c:order val="16"/>
          <c:tx>
            <c:strRef>
              <c:f>'Risiko elementer'!$A$21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elementer'!$O$21</c:f>
              <c:numCache>
                <c:formatCode>General</c:formatCode>
                <c:ptCount val="1"/>
                <c:pt idx="0">
                  <c:v>-10</c:v>
                </c:pt>
              </c:numCache>
            </c:numRef>
          </c:xVal>
          <c:yVal>
            <c:numRef>
              <c:f>'Risiko elementer'!$P$21</c:f>
              <c:numCache>
                <c:formatCode>General</c:formatCode>
                <c:ptCount val="1"/>
                <c:pt idx="0">
                  <c:v>-10</c:v>
                </c:pt>
              </c:numCache>
            </c:numRef>
          </c:yVal>
          <c:smooth val="0"/>
          <c:extLst>
            <c:ext xmlns:c16="http://schemas.microsoft.com/office/drawing/2014/chart" uri="{C3380CC4-5D6E-409C-BE32-E72D297353CC}">
              <c16:uniqueId val="{00000034-EFFA-4B61-8B06-307CEDA07C61}"/>
            </c:ext>
          </c:extLst>
        </c:ser>
        <c:ser>
          <c:idx val="15"/>
          <c:order val="17"/>
          <c:tx>
            <c:strRef>
              <c:f>'Risiko elementer'!$A$22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elementer'!$O$22</c:f>
              <c:numCache>
                <c:formatCode>General</c:formatCode>
                <c:ptCount val="1"/>
                <c:pt idx="0">
                  <c:v>-10</c:v>
                </c:pt>
              </c:numCache>
            </c:numRef>
          </c:xVal>
          <c:yVal>
            <c:numRef>
              <c:f>'Risiko elementer'!$P$22</c:f>
              <c:numCache>
                <c:formatCode>General</c:formatCode>
                <c:ptCount val="1"/>
                <c:pt idx="0">
                  <c:v>-10</c:v>
                </c:pt>
              </c:numCache>
            </c:numRef>
          </c:yVal>
          <c:smooth val="0"/>
          <c:extLst>
            <c:ext xmlns:c16="http://schemas.microsoft.com/office/drawing/2014/chart" uri="{C3380CC4-5D6E-409C-BE32-E72D297353CC}">
              <c16:uniqueId val="{00000035-EFFA-4B61-8B06-307CEDA07C61}"/>
            </c:ext>
          </c:extLst>
        </c:ser>
        <c:ser>
          <c:idx val="19"/>
          <c:order val="18"/>
          <c:tx>
            <c:strRef>
              <c:f>'Risiko elementer'!$A$23</c:f>
              <c:strCache>
                <c:ptCount val="1"/>
              </c:strCache>
            </c:strRef>
          </c:tx>
          <c:dPt>
            <c:idx val="0"/>
            <c:marker>
              <c:symbol val="diamond"/>
              <c:size val="10"/>
              <c:spPr>
                <a:solidFill>
                  <a:srgbClr val="000080"/>
                </a:solidFill>
              </c:spPr>
            </c:marker>
            <c:bubble3D val="0"/>
            <c:extLst>
              <c:ext xmlns:c16="http://schemas.microsoft.com/office/drawing/2014/chart" uri="{C3380CC4-5D6E-409C-BE32-E72D297353CC}">
                <c16:uniqueId val="{00000036-EFFA-4B61-8B06-307CEDA07C61}"/>
              </c:ext>
            </c:extLst>
          </c:dPt>
          <c:dLbls>
            <c:dLbl>
              <c:idx val="0"/>
              <c:layout>
                <c:manualLayout>
                  <c:x val="-1.1248593925759279E-2"/>
                  <c:y val="0"/>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6-EFFA-4B61-8B06-307CEDA07C61}"/>
                </c:ext>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elementer'!$O$23</c:f>
              <c:numCache>
                <c:formatCode>General</c:formatCode>
                <c:ptCount val="1"/>
                <c:pt idx="0">
                  <c:v>-10</c:v>
                </c:pt>
              </c:numCache>
            </c:numRef>
          </c:xVal>
          <c:yVal>
            <c:numRef>
              <c:f>'Risiko elementer'!$P$23</c:f>
              <c:numCache>
                <c:formatCode>General</c:formatCode>
                <c:ptCount val="1"/>
                <c:pt idx="0">
                  <c:v>-10</c:v>
                </c:pt>
              </c:numCache>
            </c:numRef>
          </c:yVal>
          <c:smooth val="0"/>
          <c:extLst>
            <c:ext xmlns:c16="http://schemas.microsoft.com/office/drawing/2014/chart" uri="{C3380CC4-5D6E-409C-BE32-E72D297353CC}">
              <c16:uniqueId val="{00000037-EFFA-4B61-8B06-307CEDA07C61}"/>
            </c:ext>
          </c:extLst>
        </c:ser>
        <c:ser>
          <c:idx val="20"/>
          <c:order val="19"/>
          <c:tx>
            <c:strRef>
              <c:f>'Risiko elementer'!$A$24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elementer'!$O$24</c:f>
              <c:numCache>
                <c:formatCode>General</c:formatCode>
                <c:ptCount val="1"/>
                <c:pt idx="0">
                  <c:v>-10</c:v>
                </c:pt>
              </c:numCache>
            </c:numRef>
          </c:xVal>
          <c:yVal>
            <c:numRef>
              <c:f>'Risiko elementer'!$P$24</c:f>
              <c:numCache>
                <c:formatCode>General</c:formatCode>
                <c:ptCount val="1"/>
                <c:pt idx="0">
                  <c:v>-10</c:v>
                </c:pt>
              </c:numCache>
            </c:numRef>
          </c:yVal>
          <c:smooth val="0"/>
          <c:extLst>
            <c:ext xmlns:c16="http://schemas.microsoft.com/office/drawing/2014/chart" uri="{C3380CC4-5D6E-409C-BE32-E72D297353CC}">
              <c16:uniqueId val="{00000038-EFFA-4B61-8B06-307CEDA07C61}"/>
            </c:ext>
          </c:extLst>
        </c:ser>
        <c:ser>
          <c:idx val="21"/>
          <c:order val="20"/>
          <c:tx>
            <c:strRef>
              <c:f>'Risiko elementer'!$A$25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elementer'!$O$25</c:f>
              <c:numCache>
                <c:formatCode>General</c:formatCode>
                <c:ptCount val="1"/>
                <c:pt idx="0">
                  <c:v>-10</c:v>
                </c:pt>
              </c:numCache>
            </c:numRef>
          </c:xVal>
          <c:yVal>
            <c:numRef>
              <c:f>'Risiko elementer'!$P$25</c:f>
              <c:numCache>
                <c:formatCode>General</c:formatCode>
                <c:ptCount val="1"/>
                <c:pt idx="0">
                  <c:v>-10</c:v>
                </c:pt>
              </c:numCache>
            </c:numRef>
          </c:yVal>
          <c:smooth val="0"/>
          <c:extLst>
            <c:ext xmlns:c16="http://schemas.microsoft.com/office/drawing/2014/chart" uri="{C3380CC4-5D6E-409C-BE32-E72D297353CC}">
              <c16:uniqueId val="{00000039-EFFA-4B61-8B06-307CEDA07C61}"/>
            </c:ext>
          </c:extLst>
        </c:ser>
        <c:ser>
          <c:idx val="22"/>
          <c:order val="21"/>
          <c:tx>
            <c:strRef>
              <c:f>'Risiko elementer'!$A$26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elementer'!$O$26</c:f>
              <c:numCache>
                <c:formatCode>General</c:formatCode>
                <c:ptCount val="1"/>
                <c:pt idx="0">
                  <c:v>-10</c:v>
                </c:pt>
              </c:numCache>
            </c:numRef>
          </c:xVal>
          <c:yVal>
            <c:numRef>
              <c:f>'Risiko elementer'!$P$26</c:f>
              <c:numCache>
                <c:formatCode>General</c:formatCode>
                <c:ptCount val="1"/>
                <c:pt idx="0">
                  <c:v>-10</c:v>
                </c:pt>
              </c:numCache>
            </c:numRef>
          </c:yVal>
          <c:smooth val="0"/>
          <c:extLst>
            <c:ext xmlns:c16="http://schemas.microsoft.com/office/drawing/2014/chart" uri="{C3380CC4-5D6E-409C-BE32-E72D297353CC}">
              <c16:uniqueId val="{0000003A-EFFA-4B61-8B06-307CEDA07C61}"/>
            </c:ext>
          </c:extLst>
        </c:ser>
        <c:ser>
          <c:idx val="23"/>
          <c:order val="22"/>
          <c:tx>
            <c:strRef>
              <c:f>'Risiko elementer'!$A$27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elementer'!$O$27</c:f>
              <c:numCache>
                <c:formatCode>General</c:formatCode>
                <c:ptCount val="1"/>
                <c:pt idx="0">
                  <c:v>-10</c:v>
                </c:pt>
              </c:numCache>
            </c:numRef>
          </c:xVal>
          <c:yVal>
            <c:numRef>
              <c:f>'Risiko elementer'!$P$27</c:f>
              <c:numCache>
                <c:formatCode>General</c:formatCode>
                <c:ptCount val="1"/>
                <c:pt idx="0">
                  <c:v>-10</c:v>
                </c:pt>
              </c:numCache>
            </c:numRef>
          </c:yVal>
          <c:smooth val="0"/>
          <c:extLst>
            <c:ext xmlns:c16="http://schemas.microsoft.com/office/drawing/2014/chart" uri="{C3380CC4-5D6E-409C-BE32-E72D297353CC}">
              <c16:uniqueId val="{0000003B-EFFA-4B61-8B06-307CEDA07C61}"/>
            </c:ext>
          </c:extLst>
        </c:ser>
        <c:ser>
          <c:idx val="24"/>
          <c:order val="23"/>
          <c:tx>
            <c:strRef>
              <c:f>'Risiko elementer'!$A$28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elementer'!$O$28</c:f>
              <c:numCache>
                <c:formatCode>General</c:formatCode>
                <c:ptCount val="1"/>
                <c:pt idx="0">
                  <c:v>-10</c:v>
                </c:pt>
              </c:numCache>
            </c:numRef>
          </c:xVal>
          <c:yVal>
            <c:numRef>
              <c:f>'Risiko elementer'!$P$28</c:f>
              <c:numCache>
                <c:formatCode>General</c:formatCode>
                <c:ptCount val="1"/>
                <c:pt idx="0">
                  <c:v>-10</c:v>
                </c:pt>
              </c:numCache>
            </c:numRef>
          </c:yVal>
          <c:smooth val="0"/>
          <c:extLst>
            <c:ext xmlns:c16="http://schemas.microsoft.com/office/drawing/2014/chart" uri="{C3380CC4-5D6E-409C-BE32-E72D297353CC}">
              <c16:uniqueId val="{0000003C-EFFA-4B61-8B06-307CEDA07C61}"/>
            </c:ext>
          </c:extLst>
        </c:ser>
        <c:ser>
          <c:idx val="25"/>
          <c:order val="24"/>
          <c:tx>
            <c:strRef>
              <c:f>'Risiko elementer'!$A$29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elementer'!$O$29</c:f>
              <c:numCache>
                <c:formatCode>General</c:formatCode>
                <c:ptCount val="1"/>
                <c:pt idx="0">
                  <c:v>-10</c:v>
                </c:pt>
              </c:numCache>
            </c:numRef>
          </c:xVal>
          <c:yVal>
            <c:numRef>
              <c:f>'Risiko elementer'!$P$29</c:f>
              <c:numCache>
                <c:formatCode>General</c:formatCode>
                <c:ptCount val="1"/>
                <c:pt idx="0">
                  <c:v>-10</c:v>
                </c:pt>
              </c:numCache>
            </c:numRef>
          </c:yVal>
          <c:smooth val="0"/>
          <c:extLst>
            <c:ext xmlns:c16="http://schemas.microsoft.com/office/drawing/2014/chart" uri="{C3380CC4-5D6E-409C-BE32-E72D297353CC}">
              <c16:uniqueId val="{0000003D-EFFA-4B61-8B06-307CEDA07C61}"/>
            </c:ext>
          </c:extLst>
        </c:ser>
        <c:ser>
          <c:idx val="26"/>
          <c:order val="25"/>
          <c:tx>
            <c:strRef>
              <c:f>'Risiko elementer'!$A$30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elementer'!$O$30</c:f>
              <c:numCache>
                <c:formatCode>General</c:formatCode>
                <c:ptCount val="1"/>
                <c:pt idx="0">
                  <c:v>-10</c:v>
                </c:pt>
              </c:numCache>
            </c:numRef>
          </c:xVal>
          <c:yVal>
            <c:numRef>
              <c:f>'Risiko elementer'!$P$30</c:f>
              <c:numCache>
                <c:formatCode>General</c:formatCode>
                <c:ptCount val="1"/>
                <c:pt idx="0">
                  <c:v>-10</c:v>
                </c:pt>
              </c:numCache>
            </c:numRef>
          </c:yVal>
          <c:smooth val="0"/>
          <c:extLst>
            <c:ext xmlns:c16="http://schemas.microsoft.com/office/drawing/2014/chart" uri="{C3380CC4-5D6E-409C-BE32-E72D297353CC}">
              <c16:uniqueId val="{0000003E-EFFA-4B61-8B06-307CEDA07C61}"/>
            </c:ext>
          </c:extLst>
        </c:ser>
        <c:ser>
          <c:idx val="27"/>
          <c:order val="26"/>
          <c:tx>
            <c:strRef>
              <c:f>'Risiko elementer'!$A$31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elementer'!$O$31</c:f>
              <c:numCache>
                <c:formatCode>General</c:formatCode>
                <c:ptCount val="1"/>
                <c:pt idx="0">
                  <c:v>-10</c:v>
                </c:pt>
              </c:numCache>
            </c:numRef>
          </c:xVal>
          <c:yVal>
            <c:numRef>
              <c:f>'Risiko elementer'!$P$31</c:f>
              <c:numCache>
                <c:formatCode>General</c:formatCode>
                <c:ptCount val="1"/>
                <c:pt idx="0">
                  <c:v>-10</c:v>
                </c:pt>
              </c:numCache>
            </c:numRef>
          </c:yVal>
          <c:smooth val="0"/>
          <c:extLst>
            <c:ext xmlns:c16="http://schemas.microsoft.com/office/drawing/2014/chart" uri="{C3380CC4-5D6E-409C-BE32-E72D297353CC}">
              <c16:uniqueId val="{0000003F-EFFA-4B61-8B06-307CEDA07C61}"/>
            </c:ext>
          </c:extLst>
        </c:ser>
        <c:ser>
          <c:idx val="28"/>
          <c:order val="27"/>
          <c:tx>
            <c:strRef>
              <c:f>'Risiko elementer'!$A$32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elementer'!$O$32</c:f>
              <c:numCache>
                <c:formatCode>General</c:formatCode>
                <c:ptCount val="1"/>
                <c:pt idx="0">
                  <c:v>-10</c:v>
                </c:pt>
              </c:numCache>
            </c:numRef>
          </c:xVal>
          <c:yVal>
            <c:numRef>
              <c:f>'Risiko elementer'!$P$32</c:f>
              <c:numCache>
                <c:formatCode>General</c:formatCode>
                <c:ptCount val="1"/>
                <c:pt idx="0">
                  <c:v>-10</c:v>
                </c:pt>
              </c:numCache>
            </c:numRef>
          </c:yVal>
          <c:smooth val="0"/>
          <c:extLst>
            <c:ext xmlns:c16="http://schemas.microsoft.com/office/drawing/2014/chart" uri="{C3380CC4-5D6E-409C-BE32-E72D297353CC}">
              <c16:uniqueId val="{00000040-EFFA-4B61-8B06-307CEDA07C61}"/>
            </c:ext>
          </c:extLst>
        </c:ser>
        <c:ser>
          <c:idx val="29"/>
          <c:order val="28"/>
          <c:tx>
            <c:strRef>
              <c:f>'Risiko elementer'!$A$33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elementer'!$O$33</c:f>
              <c:numCache>
                <c:formatCode>General</c:formatCode>
                <c:ptCount val="1"/>
                <c:pt idx="0">
                  <c:v>-10</c:v>
                </c:pt>
              </c:numCache>
            </c:numRef>
          </c:xVal>
          <c:yVal>
            <c:numRef>
              <c:f>'Risiko elementer'!$P$33</c:f>
              <c:numCache>
                <c:formatCode>General</c:formatCode>
                <c:ptCount val="1"/>
                <c:pt idx="0">
                  <c:v>-10</c:v>
                </c:pt>
              </c:numCache>
            </c:numRef>
          </c:yVal>
          <c:smooth val="0"/>
          <c:extLst>
            <c:ext xmlns:c16="http://schemas.microsoft.com/office/drawing/2014/chart" uri="{C3380CC4-5D6E-409C-BE32-E72D297353CC}">
              <c16:uniqueId val="{00000041-EFFA-4B61-8B06-307CEDA07C61}"/>
            </c:ext>
          </c:extLst>
        </c:ser>
        <c:ser>
          <c:idx val="30"/>
          <c:order val="29"/>
          <c:tx>
            <c:strRef>
              <c:f>'Risiko elementer'!$A$34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elementer'!$O$34</c:f>
              <c:numCache>
                <c:formatCode>General</c:formatCode>
                <c:ptCount val="1"/>
                <c:pt idx="0">
                  <c:v>-10</c:v>
                </c:pt>
              </c:numCache>
            </c:numRef>
          </c:xVal>
          <c:yVal>
            <c:numRef>
              <c:f>'Risiko elementer'!$P$34</c:f>
              <c:numCache>
                <c:formatCode>General</c:formatCode>
                <c:ptCount val="1"/>
                <c:pt idx="0">
                  <c:v>-10</c:v>
                </c:pt>
              </c:numCache>
            </c:numRef>
          </c:yVal>
          <c:smooth val="0"/>
          <c:extLst>
            <c:ext xmlns:c16="http://schemas.microsoft.com/office/drawing/2014/chart" uri="{C3380CC4-5D6E-409C-BE32-E72D297353CC}">
              <c16:uniqueId val="{00000042-EFFA-4B61-8B06-307CEDA07C61}"/>
            </c:ext>
          </c:extLst>
        </c:ser>
        <c:ser>
          <c:idx val="31"/>
          <c:order val="30"/>
          <c:tx>
            <c:strRef>
              <c:f>'Risiko elementer'!$A$35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elementer'!$O$35</c:f>
              <c:numCache>
                <c:formatCode>General</c:formatCode>
                <c:ptCount val="1"/>
                <c:pt idx="0">
                  <c:v>-10</c:v>
                </c:pt>
              </c:numCache>
            </c:numRef>
          </c:xVal>
          <c:yVal>
            <c:numRef>
              <c:f>'Risiko elementer'!$P$35</c:f>
              <c:numCache>
                <c:formatCode>General</c:formatCode>
                <c:ptCount val="1"/>
                <c:pt idx="0">
                  <c:v>-10</c:v>
                </c:pt>
              </c:numCache>
            </c:numRef>
          </c:yVal>
          <c:smooth val="0"/>
          <c:extLst>
            <c:ext xmlns:c16="http://schemas.microsoft.com/office/drawing/2014/chart" uri="{C3380CC4-5D6E-409C-BE32-E72D297353CC}">
              <c16:uniqueId val="{00000043-EFFA-4B61-8B06-307CEDA07C61}"/>
            </c:ext>
          </c:extLst>
        </c:ser>
        <c:ser>
          <c:idx val="32"/>
          <c:order val="31"/>
          <c:tx>
            <c:strRef>
              <c:f>'Risiko elementer'!$A$36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elementer'!$P$36</c:f>
              <c:numCache>
                <c:formatCode>General</c:formatCode>
                <c:ptCount val="1"/>
                <c:pt idx="0">
                  <c:v>-10</c:v>
                </c:pt>
              </c:numCache>
            </c:numRef>
          </c:yVal>
          <c:smooth val="0"/>
          <c:extLst>
            <c:ext xmlns:c16="http://schemas.microsoft.com/office/drawing/2014/chart" uri="{C3380CC4-5D6E-409C-BE32-E72D297353CC}">
              <c16:uniqueId val="{00000044-EFFA-4B61-8B06-307CEDA07C61}"/>
            </c:ext>
          </c:extLst>
        </c:ser>
        <c:ser>
          <c:idx val="14"/>
          <c:order val="32"/>
          <c:tx>
            <c:strRef>
              <c:f>'Risiko elementer'!$A$37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elementer'!$O$37</c:f>
              <c:numCache>
                <c:formatCode>General</c:formatCode>
                <c:ptCount val="1"/>
                <c:pt idx="0">
                  <c:v>-10</c:v>
                </c:pt>
              </c:numCache>
            </c:numRef>
          </c:xVal>
          <c:yVal>
            <c:numRef>
              <c:f>'Risiko elementer'!$P$37</c:f>
              <c:numCache>
                <c:formatCode>General</c:formatCode>
                <c:ptCount val="1"/>
                <c:pt idx="0">
                  <c:v>-10</c:v>
                </c:pt>
              </c:numCache>
            </c:numRef>
          </c:yVal>
          <c:smooth val="0"/>
          <c:extLst>
            <c:ext xmlns:c16="http://schemas.microsoft.com/office/drawing/2014/chart" uri="{C3380CC4-5D6E-409C-BE32-E72D297353CC}">
              <c16:uniqueId val="{00000045-EFFA-4B61-8B06-307CEDA07C61}"/>
            </c:ext>
          </c:extLst>
        </c:ser>
        <c:ser>
          <c:idx val="33"/>
          <c:order val="33"/>
          <c:tx>
            <c:strRef>
              <c:f>'Risiko elementer'!$A$38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elementer'!$O$38</c:f>
              <c:numCache>
                <c:formatCode>General</c:formatCode>
                <c:ptCount val="1"/>
                <c:pt idx="0">
                  <c:v>-10</c:v>
                </c:pt>
              </c:numCache>
            </c:numRef>
          </c:xVal>
          <c:yVal>
            <c:numRef>
              <c:f>'Risiko elementer'!$P$38</c:f>
              <c:numCache>
                <c:formatCode>General</c:formatCode>
                <c:ptCount val="1"/>
                <c:pt idx="0">
                  <c:v>-10</c:v>
                </c:pt>
              </c:numCache>
            </c:numRef>
          </c:yVal>
          <c:smooth val="0"/>
          <c:extLst>
            <c:ext xmlns:c16="http://schemas.microsoft.com/office/drawing/2014/chart" uri="{C3380CC4-5D6E-409C-BE32-E72D297353CC}">
              <c16:uniqueId val="{00000046-EFFA-4B61-8B06-307CEDA07C61}"/>
            </c:ext>
          </c:extLst>
        </c:ser>
        <c:ser>
          <c:idx val="34"/>
          <c:order val="34"/>
          <c:tx>
            <c:strRef>
              <c:f>'Risiko elementer'!$A$39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elementer'!$O$39</c:f>
              <c:numCache>
                <c:formatCode>General</c:formatCode>
                <c:ptCount val="1"/>
                <c:pt idx="0">
                  <c:v>-10</c:v>
                </c:pt>
              </c:numCache>
            </c:numRef>
          </c:xVal>
          <c:yVal>
            <c:numRef>
              <c:f>'Risiko elementer'!$P$39</c:f>
              <c:numCache>
                <c:formatCode>General</c:formatCode>
                <c:ptCount val="1"/>
                <c:pt idx="0">
                  <c:v>-10</c:v>
                </c:pt>
              </c:numCache>
            </c:numRef>
          </c:yVal>
          <c:smooth val="0"/>
          <c:extLst>
            <c:ext xmlns:c16="http://schemas.microsoft.com/office/drawing/2014/chart" uri="{C3380CC4-5D6E-409C-BE32-E72D297353CC}">
              <c16:uniqueId val="{00000047-EFFA-4B61-8B06-307CEDA07C61}"/>
            </c:ext>
          </c:extLst>
        </c:ser>
        <c:ser>
          <c:idx val="35"/>
          <c:order val="35"/>
          <c:tx>
            <c:strRef>
              <c:f>'Risiko elementer'!$A$40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elementer'!$O$40</c:f>
              <c:numCache>
                <c:formatCode>General</c:formatCode>
                <c:ptCount val="1"/>
                <c:pt idx="0">
                  <c:v>-10</c:v>
                </c:pt>
              </c:numCache>
            </c:numRef>
          </c:xVal>
          <c:yVal>
            <c:numRef>
              <c:f>'Risiko elementer'!$P$40</c:f>
              <c:numCache>
                <c:formatCode>General</c:formatCode>
                <c:ptCount val="1"/>
                <c:pt idx="0">
                  <c:v>-10</c:v>
                </c:pt>
              </c:numCache>
            </c:numRef>
          </c:yVal>
          <c:smooth val="0"/>
          <c:extLst>
            <c:ext xmlns:c16="http://schemas.microsoft.com/office/drawing/2014/chart" uri="{C3380CC4-5D6E-409C-BE32-E72D297353CC}">
              <c16:uniqueId val="{00000048-EFFA-4B61-8B06-307CEDA07C61}"/>
            </c:ext>
          </c:extLst>
        </c:ser>
        <c:ser>
          <c:idx val="36"/>
          <c:order val="36"/>
          <c:tx>
            <c:strRef>
              <c:f>'Risiko elementer'!$A$41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elementer'!$O$41</c:f>
              <c:numCache>
                <c:formatCode>General</c:formatCode>
                <c:ptCount val="1"/>
                <c:pt idx="0">
                  <c:v>-10</c:v>
                </c:pt>
              </c:numCache>
            </c:numRef>
          </c:xVal>
          <c:yVal>
            <c:numRef>
              <c:f>'Risiko elementer'!$P$41</c:f>
              <c:numCache>
                <c:formatCode>General</c:formatCode>
                <c:ptCount val="1"/>
                <c:pt idx="0">
                  <c:v>-10</c:v>
                </c:pt>
              </c:numCache>
            </c:numRef>
          </c:yVal>
          <c:smooth val="0"/>
          <c:extLst>
            <c:ext xmlns:c16="http://schemas.microsoft.com/office/drawing/2014/chart" uri="{C3380CC4-5D6E-409C-BE32-E72D297353CC}">
              <c16:uniqueId val="{00000049-EFFA-4B61-8B06-307CEDA07C61}"/>
            </c:ext>
          </c:extLst>
        </c:ser>
        <c:ser>
          <c:idx val="37"/>
          <c:order val="37"/>
          <c:tx>
            <c:strRef>
              <c:f>'Risiko elementer'!$A$42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elementer'!$O$42</c:f>
              <c:numCache>
                <c:formatCode>General</c:formatCode>
                <c:ptCount val="1"/>
                <c:pt idx="0">
                  <c:v>-10</c:v>
                </c:pt>
              </c:numCache>
            </c:numRef>
          </c:xVal>
          <c:yVal>
            <c:numRef>
              <c:f>'Risiko elementer'!$P$42</c:f>
              <c:numCache>
                <c:formatCode>General</c:formatCode>
                <c:ptCount val="1"/>
                <c:pt idx="0">
                  <c:v>-10</c:v>
                </c:pt>
              </c:numCache>
            </c:numRef>
          </c:yVal>
          <c:smooth val="0"/>
          <c:extLst>
            <c:ext xmlns:c16="http://schemas.microsoft.com/office/drawing/2014/chart" uri="{C3380CC4-5D6E-409C-BE32-E72D297353CC}">
              <c16:uniqueId val="{0000004A-EFFA-4B61-8B06-307CEDA07C61}"/>
            </c:ext>
          </c:extLst>
        </c:ser>
        <c:ser>
          <c:idx val="38"/>
          <c:order val="38"/>
          <c:tx>
            <c:strRef>
              <c:f>'Risiko elementer'!$A$43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elementer'!$P$43</c:f>
              <c:numCache>
                <c:formatCode>General</c:formatCode>
                <c:ptCount val="1"/>
                <c:pt idx="0">
                  <c:v>-10</c:v>
                </c:pt>
              </c:numCache>
            </c:numRef>
          </c:yVal>
          <c:smooth val="0"/>
          <c:extLst>
            <c:ext xmlns:c16="http://schemas.microsoft.com/office/drawing/2014/chart" uri="{C3380CC4-5D6E-409C-BE32-E72D297353CC}">
              <c16:uniqueId val="{0000004B-EFFA-4B61-8B06-307CEDA07C61}"/>
            </c:ext>
          </c:extLst>
        </c:ser>
        <c:ser>
          <c:idx val="39"/>
          <c:order val="39"/>
          <c:tx>
            <c:strRef>
              <c:f>'Risiko elementer'!$A$44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elementer'!$O$44</c:f>
              <c:numCache>
                <c:formatCode>General</c:formatCode>
                <c:ptCount val="1"/>
                <c:pt idx="0">
                  <c:v>-10</c:v>
                </c:pt>
              </c:numCache>
            </c:numRef>
          </c:xVal>
          <c:yVal>
            <c:numRef>
              <c:f>'Risiko elementer'!$P$44</c:f>
              <c:numCache>
                <c:formatCode>General</c:formatCode>
                <c:ptCount val="1"/>
                <c:pt idx="0">
                  <c:v>-10</c:v>
                </c:pt>
              </c:numCache>
            </c:numRef>
          </c:yVal>
          <c:smooth val="0"/>
          <c:extLst>
            <c:ext xmlns:c16="http://schemas.microsoft.com/office/drawing/2014/chart" uri="{C3380CC4-5D6E-409C-BE32-E72D297353CC}">
              <c16:uniqueId val="{0000004C-EFFA-4B61-8B06-307CEDA07C61}"/>
            </c:ext>
          </c:extLst>
        </c:ser>
        <c:ser>
          <c:idx val="40"/>
          <c:order val="40"/>
          <c:tx>
            <c:strRef>
              <c:f>'Risiko elementer'!$A$45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elementer'!$O$45</c:f>
              <c:numCache>
                <c:formatCode>General</c:formatCode>
                <c:ptCount val="1"/>
                <c:pt idx="0">
                  <c:v>-10</c:v>
                </c:pt>
              </c:numCache>
            </c:numRef>
          </c:xVal>
          <c:yVal>
            <c:numRef>
              <c:f>'Risiko elementer'!$P$45</c:f>
              <c:numCache>
                <c:formatCode>General</c:formatCode>
                <c:ptCount val="1"/>
                <c:pt idx="0">
                  <c:v>-10</c:v>
                </c:pt>
              </c:numCache>
            </c:numRef>
          </c:yVal>
          <c:smooth val="0"/>
          <c:extLst>
            <c:ext xmlns:c16="http://schemas.microsoft.com/office/drawing/2014/chart" uri="{C3380CC4-5D6E-409C-BE32-E72D297353CC}">
              <c16:uniqueId val="{0000004D-EFFA-4B61-8B06-307CEDA07C61}"/>
            </c:ext>
          </c:extLst>
        </c:ser>
        <c:ser>
          <c:idx val="41"/>
          <c:order val="41"/>
          <c:tx>
            <c:strRef>
              <c:f>'Risiko elementer'!$A$46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elementer'!$O$46</c:f>
              <c:numCache>
                <c:formatCode>General</c:formatCode>
                <c:ptCount val="1"/>
                <c:pt idx="0">
                  <c:v>-10</c:v>
                </c:pt>
              </c:numCache>
            </c:numRef>
          </c:xVal>
          <c:yVal>
            <c:numRef>
              <c:f>'Risiko elementer'!$P$46</c:f>
              <c:numCache>
                <c:formatCode>General</c:formatCode>
                <c:ptCount val="1"/>
                <c:pt idx="0">
                  <c:v>-10</c:v>
                </c:pt>
              </c:numCache>
            </c:numRef>
          </c:yVal>
          <c:smooth val="0"/>
          <c:extLst>
            <c:ext xmlns:c16="http://schemas.microsoft.com/office/drawing/2014/chart" uri="{C3380CC4-5D6E-409C-BE32-E72D297353CC}">
              <c16:uniqueId val="{0000004E-EFFA-4B61-8B06-307CEDA07C61}"/>
            </c:ext>
          </c:extLst>
        </c:ser>
        <c:ser>
          <c:idx val="42"/>
          <c:order val="42"/>
          <c:tx>
            <c:strRef>
              <c:f>'Risiko elementer'!$A$47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elementer'!$O$47</c:f>
              <c:numCache>
                <c:formatCode>General</c:formatCode>
                <c:ptCount val="1"/>
                <c:pt idx="0">
                  <c:v>-10</c:v>
                </c:pt>
              </c:numCache>
            </c:numRef>
          </c:xVal>
          <c:yVal>
            <c:numRef>
              <c:f>'Risiko elementer'!$P$47</c:f>
              <c:numCache>
                <c:formatCode>General</c:formatCode>
                <c:ptCount val="1"/>
                <c:pt idx="0">
                  <c:v>-10</c:v>
                </c:pt>
              </c:numCache>
            </c:numRef>
          </c:yVal>
          <c:smooth val="0"/>
          <c:extLst>
            <c:ext xmlns:c16="http://schemas.microsoft.com/office/drawing/2014/chart" uri="{C3380CC4-5D6E-409C-BE32-E72D297353CC}">
              <c16:uniqueId val="{0000004F-EFFA-4B61-8B06-307CEDA07C61}"/>
            </c:ext>
          </c:extLst>
        </c:ser>
        <c:ser>
          <c:idx val="43"/>
          <c:order val="43"/>
          <c:tx>
            <c:strRef>
              <c:f>'Risiko elementer'!$A$48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elementer'!$O$48</c:f>
              <c:numCache>
                <c:formatCode>General</c:formatCode>
                <c:ptCount val="1"/>
                <c:pt idx="0">
                  <c:v>-10</c:v>
                </c:pt>
              </c:numCache>
            </c:numRef>
          </c:xVal>
          <c:yVal>
            <c:numRef>
              <c:f>'Risiko elementer'!$P$48</c:f>
              <c:numCache>
                <c:formatCode>General</c:formatCode>
                <c:ptCount val="1"/>
                <c:pt idx="0">
                  <c:v>-10</c:v>
                </c:pt>
              </c:numCache>
            </c:numRef>
          </c:yVal>
          <c:smooth val="0"/>
          <c:extLst>
            <c:ext xmlns:c16="http://schemas.microsoft.com/office/drawing/2014/chart" uri="{C3380CC4-5D6E-409C-BE32-E72D297353CC}">
              <c16:uniqueId val="{00000050-EFFA-4B61-8B06-307CEDA07C61}"/>
            </c:ext>
          </c:extLst>
        </c:ser>
        <c:ser>
          <c:idx val="44"/>
          <c:order val="44"/>
          <c:tx>
            <c:strRef>
              <c:f>'Risiko elementer'!$A$49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elementer'!$O$49</c:f>
              <c:numCache>
                <c:formatCode>General</c:formatCode>
                <c:ptCount val="1"/>
                <c:pt idx="0">
                  <c:v>-10</c:v>
                </c:pt>
              </c:numCache>
            </c:numRef>
          </c:xVal>
          <c:yVal>
            <c:numRef>
              <c:f>'Risiko elementer'!$P$49</c:f>
              <c:numCache>
                <c:formatCode>General</c:formatCode>
                <c:ptCount val="1"/>
                <c:pt idx="0">
                  <c:v>-10</c:v>
                </c:pt>
              </c:numCache>
            </c:numRef>
          </c:yVal>
          <c:smooth val="0"/>
          <c:extLst>
            <c:ext xmlns:c16="http://schemas.microsoft.com/office/drawing/2014/chart" uri="{C3380CC4-5D6E-409C-BE32-E72D297353CC}">
              <c16:uniqueId val="{00000051-EFFA-4B61-8B06-307CEDA07C61}"/>
            </c:ext>
          </c:extLst>
        </c:ser>
        <c:ser>
          <c:idx val="45"/>
          <c:order val="45"/>
          <c:tx>
            <c:strRef>
              <c:f>'Risiko elementer'!$A$50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elementer'!$O$50</c:f>
              <c:numCache>
                <c:formatCode>General</c:formatCode>
                <c:ptCount val="1"/>
                <c:pt idx="0">
                  <c:v>-10</c:v>
                </c:pt>
              </c:numCache>
            </c:numRef>
          </c:xVal>
          <c:yVal>
            <c:numRef>
              <c:f>'Risiko elementer'!$P$50</c:f>
              <c:numCache>
                <c:formatCode>General</c:formatCode>
                <c:ptCount val="1"/>
                <c:pt idx="0">
                  <c:v>-10</c:v>
                </c:pt>
              </c:numCache>
            </c:numRef>
          </c:yVal>
          <c:smooth val="0"/>
          <c:extLst>
            <c:ext xmlns:c16="http://schemas.microsoft.com/office/drawing/2014/chart" uri="{C3380CC4-5D6E-409C-BE32-E72D297353CC}">
              <c16:uniqueId val="{00000052-EFFA-4B61-8B06-307CEDA07C61}"/>
            </c:ext>
          </c:extLst>
        </c:ser>
        <c:ser>
          <c:idx val="46"/>
          <c:order val="46"/>
          <c:tx>
            <c:strRef>
              <c:f>'Risiko elementer'!$A$51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elementer'!$O$51</c:f>
              <c:numCache>
                <c:formatCode>General</c:formatCode>
                <c:ptCount val="1"/>
                <c:pt idx="0">
                  <c:v>-10</c:v>
                </c:pt>
              </c:numCache>
            </c:numRef>
          </c:xVal>
          <c:yVal>
            <c:numRef>
              <c:f>'Risiko elementer'!$P$51</c:f>
              <c:numCache>
                <c:formatCode>General</c:formatCode>
                <c:ptCount val="1"/>
                <c:pt idx="0">
                  <c:v>-10</c:v>
                </c:pt>
              </c:numCache>
            </c:numRef>
          </c:yVal>
          <c:smooth val="0"/>
          <c:extLst>
            <c:ext xmlns:c16="http://schemas.microsoft.com/office/drawing/2014/chart" uri="{C3380CC4-5D6E-409C-BE32-E72D297353CC}">
              <c16:uniqueId val="{00000053-EFFA-4B61-8B06-307CEDA07C61}"/>
            </c:ext>
          </c:extLst>
        </c:ser>
        <c:ser>
          <c:idx val="47"/>
          <c:order val="47"/>
          <c:tx>
            <c:strRef>
              <c:f>'Risiko elementer'!$A$52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elementer'!$O$52</c:f>
              <c:numCache>
                <c:formatCode>General</c:formatCode>
                <c:ptCount val="1"/>
                <c:pt idx="0">
                  <c:v>-10</c:v>
                </c:pt>
              </c:numCache>
            </c:numRef>
          </c:xVal>
          <c:yVal>
            <c:numRef>
              <c:f>'Risiko elementer'!$P$52</c:f>
              <c:numCache>
                <c:formatCode>General</c:formatCode>
                <c:ptCount val="1"/>
                <c:pt idx="0">
                  <c:v>-10</c:v>
                </c:pt>
              </c:numCache>
            </c:numRef>
          </c:yVal>
          <c:smooth val="0"/>
          <c:extLst>
            <c:ext xmlns:c16="http://schemas.microsoft.com/office/drawing/2014/chart" uri="{C3380CC4-5D6E-409C-BE32-E72D297353CC}">
              <c16:uniqueId val="{00000054-EFFA-4B61-8B06-307CEDA07C61}"/>
            </c:ext>
          </c:extLst>
        </c:ser>
        <c:ser>
          <c:idx val="48"/>
          <c:order val="48"/>
          <c:tx>
            <c:strRef>
              <c:f>'Risiko elementer'!$A$53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elementer'!$O$53</c:f>
              <c:numCache>
                <c:formatCode>General</c:formatCode>
                <c:ptCount val="1"/>
                <c:pt idx="0">
                  <c:v>-10</c:v>
                </c:pt>
              </c:numCache>
            </c:numRef>
          </c:xVal>
          <c:yVal>
            <c:numRef>
              <c:f>'Risiko elementer'!$P$53</c:f>
              <c:numCache>
                <c:formatCode>General</c:formatCode>
                <c:ptCount val="1"/>
                <c:pt idx="0">
                  <c:v>-10</c:v>
                </c:pt>
              </c:numCache>
            </c:numRef>
          </c:yVal>
          <c:smooth val="0"/>
          <c:extLst>
            <c:ext xmlns:c16="http://schemas.microsoft.com/office/drawing/2014/chart" uri="{C3380CC4-5D6E-409C-BE32-E72D297353CC}">
              <c16:uniqueId val="{00000055-EFFA-4B61-8B06-307CEDA07C61}"/>
            </c:ext>
          </c:extLst>
        </c:ser>
        <c:ser>
          <c:idx val="49"/>
          <c:order val="49"/>
          <c:tx>
            <c:strRef>
              <c:f>'Risiko elementer'!$A$54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elementer'!$O$54</c:f>
              <c:numCache>
                <c:formatCode>General</c:formatCode>
                <c:ptCount val="1"/>
                <c:pt idx="0">
                  <c:v>-10</c:v>
                </c:pt>
              </c:numCache>
            </c:numRef>
          </c:xVal>
          <c:yVal>
            <c:numRef>
              <c:f>'Risiko elementer'!$P$54</c:f>
              <c:numCache>
                <c:formatCode>General</c:formatCode>
                <c:ptCount val="1"/>
                <c:pt idx="0">
                  <c:v>-10</c:v>
                </c:pt>
              </c:numCache>
            </c:numRef>
          </c:yVal>
          <c:smooth val="0"/>
          <c:extLst>
            <c:ext xmlns:c16="http://schemas.microsoft.com/office/drawing/2014/chart" uri="{C3380CC4-5D6E-409C-BE32-E72D297353CC}">
              <c16:uniqueId val="{00000056-EFFA-4B61-8B06-307CEDA07C61}"/>
            </c:ext>
          </c:extLst>
        </c:ser>
        <c:dLbls>
          <c:showLegendKey val="0"/>
          <c:showVal val="0"/>
          <c:showCatName val="0"/>
          <c:showSerName val="0"/>
          <c:showPercent val="0"/>
          <c:showBubbleSize val="0"/>
        </c:dLbls>
        <c:axId val="116307840"/>
        <c:axId val="116318208"/>
      </c:scatterChart>
      <c:valAx>
        <c:axId val="116307840"/>
        <c:scaling>
          <c:orientation val="minMax"/>
          <c:max val="5"/>
          <c:min val="0"/>
        </c:scaling>
        <c:delete val="0"/>
        <c:axPos val="b"/>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Konsekvensvurdering</a:t>
                </a:r>
              </a:p>
            </c:rich>
          </c:tx>
          <c:layout>
            <c:manualLayout>
              <c:xMode val="edge"/>
              <c:yMode val="edge"/>
              <c:x val="0.35985785484679583"/>
              <c:y val="0.893844878701903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18208"/>
        <c:crosses val="autoZero"/>
        <c:crossBetween val="midCat"/>
        <c:majorUnit val="1"/>
        <c:minorUnit val="1"/>
      </c:valAx>
      <c:valAx>
        <c:axId val="116318208"/>
        <c:scaling>
          <c:orientation val="minMax"/>
          <c:max val="5"/>
          <c:min val="0"/>
        </c:scaling>
        <c:delete val="0"/>
        <c:axPos val="l"/>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Sannsynlighet</a:t>
                </a:r>
              </a:p>
              <a:p>
                <a:pPr>
                  <a:defRPr sz="1100" b="0" i="0" u="none" strike="noStrike" baseline="0">
                    <a:solidFill>
                      <a:srgbClr val="000000"/>
                    </a:solidFill>
                    <a:latin typeface="Calibri"/>
                    <a:ea typeface="Calibri"/>
                    <a:cs typeface="Calibri"/>
                  </a:defRPr>
                </a:pPr>
                <a:endParaRPr lang="nb-NO" sz="1100" b="1" i="0" u="none" strike="noStrike" baseline="0">
                  <a:solidFill>
                    <a:srgbClr val="000000"/>
                  </a:solidFill>
                  <a:latin typeface="Arial"/>
                  <a:cs typeface="Arial"/>
                </a:endParaRPr>
              </a:p>
            </c:rich>
          </c:tx>
          <c:layout>
            <c:manualLayout>
              <c:xMode val="edge"/>
              <c:yMode val="edge"/>
              <c:x val="1.2389659121542773E-2"/>
              <c:y val="0.34160468199437183"/>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07840"/>
        <c:crossesAt val="0"/>
        <c:crossBetween val="midCat"/>
        <c:majorUnit val="1"/>
        <c:minorUnit val="1"/>
      </c:valAx>
      <c:spPr>
        <a:blipFill dpi="0" rotWithShape="0">
          <a:blip xmlns:r="http://schemas.openxmlformats.org/officeDocument/2006/relationships" r:embed="rId2"/>
          <a:srcRect/>
          <a:stretch>
            <a:fillRect/>
          </a:stretch>
        </a:blipFill>
        <a:ln w="12700">
          <a:solidFill>
            <a:srgbClr val="808080"/>
          </a:solidFill>
          <a:prstDash val="solid"/>
        </a:ln>
      </c:spPr>
    </c:plotArea>
    <c:plotVisOnly val="0"/>
    <c:dispBlanksAs val="gap"/>
    <c:showDLblsOverMax val="0"/>
  </c:chart>
  <c:spPr>
    <a:solidFill>
      <a:srgbClr val="FFFFFF"/>
    </a:solidFill>
    <a:ln w="3175">
      <a:solidFill>
        <a:sysClr val="window" lastClr="FFFFFF"/>
      </a:solidFill>
      <a:prstDash val="solid"/>
    </a:ln>
  </c:spPr>
  <c:txPr>
    <a:bodyPr/>
    <a:lstStyle/>
    <a:p>
      <a:pPr>
        <a:defRPr sz="1000" b="0" i="0" u="none" strike="noStrike" baseline="0">
          <a:solidFill>
            <a:srgbClr val="000000"/>
          </a:solidFill>
          <a:latin typeface="Arial"/>
          <a:ea typeface="Arial"/>
          <a:cs typeface="Aria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nb-NO"/>
              <a:t>Overordnet prosjektrisiko
</a:t>
            </a:r>
          </a:p>
        </c:rich>
      </c:tx>
      <c:layout>
        <c:manualLayout>
          <c:xMode val="edge"/>
          <c:yMode val="edge"/>
          <c:x val="0.19684716224096993"/>
          <c:y val="2.9723937186091929E-2"/>
        </c:manualLayout>
      </c:layout>
      <c:overlay val="0"/>
      <c:spPr>
        <a:noFill/>
        <a:ln w="25400">
          <a:noFill/>
        </a:ln>
      </c:spPr>
    </c:title>
    <c:autoTitleDeleted val="0"/>
    <c:plotArea>
      <c:layout>
        <c:manualLayout>
          <c:layoutTarget val="inner"/>
          <c:xMode val="edge"/>
          <c:yMode val="edge"/>
          <c:x val="0.15372670807453417"/>
          <c:y val="0.16835716471733639"/>
          <c:w val="0.83229813664596275"/>
          <c:h val="0.66328666099480715"/>
        </c:manualLayout>
      </c:layout>
      <c:scatterChart>
        <c:scatterStyle val="lineMarker"/>
        <c:varyColors val="0"/>
        <c:ser>
          <c:idx val="0"/>
          <c:order val="0"/>
          <c:tx>
            <c:strRef>
              <c:f>'Risiko elementer'!$A$12</c:f>
              <c:strCache>
                <c:ptCount val="1"/>
                <c:pt idx="0">
                  <c:v>1</c:v>
                </c:pt>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0-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Risikomatrise'!$P$9:$P$10</c:f>
              <c:numCache>
                <c:formatCode>General</c:formatCode>
                <c:ptCount val="2"/>
                <c:pt idx="0">
                  <c:v>4.5</c:v>
                </c:pt>
                <c:pt idx="1">
                  <c:v>4.5</c:v>
                </c:pt>
              </c:numCache>
            </c:numRef>
          </c:xVal>
          <c:yVal>
            <c:numRef>
              <c:f>'P1 Risikomatrise'!$Q$9:$Q$10</c:f>
              <c:numCache>
                <c:formatCode>General</c:formatCode>
                <c:ptCount val="2"/>
                <c:pt idx="0">
                  <c:v>1.5</c:v>
                </c:pt>
                <c:pt idx="1">
                  <c:v>1.5</c:v>
                </c:pt>
              </c:numCache>
            </c:numRef>
          </c:yVal>
          <c:smooth val="0"/>
          <c:extLst>
            <c:ext xmlns:c16="http://schemas.microsoft.com/office/drawing/2014/chart" uri="{C3380CC4-5D6E-409C-BE32-E72D297353CC}">
              <c16:uniqueId val="{00000003-EFFA-4B61-8B06-307CEDA07C61}"/>
            </c:ext>
          </c:extLst>
        </c:ser>
        <c:ser>
          <c:idx val="1"/>
          <c:order val="1"/>
          <c:tx>
            <c:strRef>
              <c:f>'Risiko elementer'!$A$13</c:f>
              <c:strCache>
                <c:ptCount val="1"/>
                <c:pt idx="0">
                  <c:v>2</c:v>
                </c:pt>
              </c:strCache>
            </c:strRef>
          </c:tx>
          <c:spPr>
            <a:ln w="12700">
              <a:solidFill>
                <a:srgbClr val="FFFFFF"/>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04-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Risikomatrise'!$P$11:$P$12</c:f>
              <c:numCache>
                <c:formatCode>General</c:formatCode>
                <c:ptCount val="2"/>
                <c:pt idx="0">
                  <c:v>4.5</c:v>
                </c:pt>
                <c:pt idx="1">
                  <c:v>4.5</c:v>
                </c:pt>
              </c:numCache>
            </c:numRef>
          </c:xVal>
          <c:yVal>
            <c:numRef>
              <c:f>'P1 Risikomatrise'!$Q$11:$Q$12</c:f>
              <c:numCache>
                <c:formatCode>General</c:formatCode>
                <c:ptCount val="2"/>
                <c:pt idx="0">
                  <c:v>0.51</c:v>
                </c:pt>
                <c:pt idx="1">
                  <c:v>0.51</c:v>
                </c:pt>
              </c:numCache>
            </c:numRef>
          </c:yVal>
          <c:smooth val="0"/>
          <c:extLst>
            <c:ext xmlns:c16="http://schemas.microsoft.com/office/drawing/2014/chart" uri="{C3380CC4-5D6E-409C-BE32-E72D297353CC}">
              <c16:uniqueId val="{00000005-EFFA-4B61-8B06-307CEDA07C61}"/>
            </c:ext>
          </c:extLst>
        </c:ser>
        <c:ser>
          <c:idx val="2"/>
          <c:order val="2"/>
          <c:tx>
            <c:strRef>
              <c:f>'Risiko elementer'!$A$14</c:f>
              <c:strCache>
                <c:ptCount val="1"/>
                <c:pt idx="0">
                  <c:v>3</c:v>
                </c:pt>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6-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8-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Risikomatrise'!$P$13:$P$14</c:f>
              <c:numCache>
                <c:formatCode>General</c:formatCode>
                <c:ptCount val="2"/>
                <c:pt idx="0">
                  <c:v>3.5</c:v>
                </c:pt>
                <c:pt idx="1">
                  <c:v>3.5</c:v>
                </c:pt>
              </c:numCache>
            </c:numRef>
          </c:xVal>
          <c:yVal>
            <c:numRef>
              <c:f>'P1 Risikomatrise'!$Q$13:$Q$14</c:f>
              <c:numCache>
                <c:formatCode>General</c:formatCode>
                <c:ptCount val="2"/>
                <c:pt idx="0">
                  <c:v>2.5</c:v>
                </c:pt>
                <c:pt idx="1">
                  <c:v>2.5</c:v>
                </c:pt>
              </c:numCache>
            </c:numRef>
          </c:yVal>
          <c:smooth val="0"/>
          <c:extLst>
            <c:ext xmlns:c16="http://schemas.microsoft.com/office/drawing/2014/chart" uri="{C3380CC4-5D6E-409C-BE32-E72D297353CC}">
              <c16:uniqueId val="{00000009-EFFA-4B61-8B06-307CEDA07C61}"/>
            </c:ext>
          </c:extLst>
        </c:ser>
        <c:ser>
          <c:idx val="3"/>
          <c:order val="3"/>
          <c:tx>
            <c:strRef>
              <c:f>'Risiko elementer'!$A$15</c:f>
              <c:strCache>
                <c:ptCount val="1"/>
                <c:pt idx="0">
                  <c:v>4</c:v>
                </c:pt>
              </c:strCache>
            </c:strRef>
          </c:tx>
          <c:spPr>
            <a:ln w="12700">
              <a:solidFill>
                <a:srgbClr val="FFFFFF"/>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Risikomatrise'!$P$15:$P$16</c:f>
              <c:numCache>
                <c:formatCode>General</c:formatCode>
                <c:ptCount val="2"/>
                <c:pt idx="0">
                  <c:v>2.5</c:v>
                </c:pt>
                <c:pt idx="1">
                  <c:v>2.5</c:v>
                </c:pt>
              </c:numCache>
            </c:numRef>
          </c:xVal>
          <c:yVal>
            <c:numRef>
              <c:f>'P1 Risikomatrise'!$Q$15:$Q$16</c:f>
              <c:numCache>
                <c:formatCode>General</c:formatCode>
                <c:ptCount val="2"/>
                <c:pt idx="0">
                  <c:v>1.5</c:v>
                </c:pt>
                <c:pt idx="1">
                  <c:v>1.5</c:v>
                </c:pt>
              </c:numCache>
            </c:numRef>
          </c:yVal>
          <c:smooth val="0"/>
          <c:extLst>
            <c:ext xmlns:c16="http://schemas.microsoft.com/office/drawing/2014/chart" uri="{C3380CC4-5D6E-409C-BE32-E72D297353CC}">
              <c16:uniqueId val="{0000000C-EFFA-4B61-8B06-307CEDA07C61}"/>
            </c:ext>
          </c:extLst>
        </c:ser>
        <c:ser>
          <c:idx val="4"/>
          <c:order val="4"/>
          <c:tx>
            <c:strRef>
              <c:f>'Risiko elementer'!$A$16</c:f>
              <c:strCache>
                <c:ptCount val="1"/>
              </c:strCache>
            </c:strRef>
          </c:tx>
          <c:spPr>
            <a:ln w="12700">
              <a:solidFill>
                <a:srgbClr val="800080"/>
              </a:solidFill>
              <a:prstDash val="solid"/>
            </a:ln>
          </c:spPr>
          <c:marker>
            <c:symbol val="star"/>
            <c:size val="5"/>
            <c:spPr>
              <a:noFill/>
              <a:ln>
                <a:solidFill>
                  <a:srgbClr val="800080"/>
                </a:solidFill>
                <a:prstDash val="solid"/>
              </a:ln>
            </c:spPr>
          </c:marker>
          <c:dPt>
            <c:idx val="0"/>
            <c:marker>
              <c:symbol val="none"/>
            </c:marker>
            <c:bubble3D val="0"/>
            <c:extLst>
              <c:ext xmlns:c16="http://schemas.microsoft.com/office/drawing/2014/chart" uri="{C3380CC4-5D6E-409C-BE32-E72D297353CC}">
                <c16:uniqueId val="{0000000D-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0F-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F-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Risikomatrise'!$P$17:$P$18</c:f>
              <c:numCache>
                <c:formatCode>General</c:formatCode>
                <c:ptCount val="2"/>
                <c:pt idx="0">
                  <c:v>-10</c:v>
                </c:pt>
                <c:pt idx="1">
                  <c:v>-10</c:v>
                </c:pt>
              </c:numCache>
            </c:numRef>
          </c:xVal>
          <c:yVal>
            <c:numRef>
              <c:f>'P1 Risikomatrise'!$Q$17:$Q$18</c:f>
              <c:numCache>
                <c:formatCode>General</c:formatCode>
                <c:ptCount val="2"/>
                <c:pt idx="0">
                  <c:v>-10</c:v>
                </c:pt>
                <c:pt idx="1">
                  <c:v>-10</c:v>
                </c:pt>
              </c:numCache>
            </c:numRef>
          </c:yVal>
          <c:smooth val="0"/>
          <c:extLst>
            <c:ext xmlns:c16="http://schemas.microsoft.com/office/drawing/2014/chart" uri="{C3380CC4-5D6E-409C-BE32-E72D297353CC}">
              <c16:uniqueId val="{00000010-EFFA-4B61-8B06-307CEDA07C61}"/>
            </c:ext>
          </c:extLst>
        </c:ser>
        <c:ser>
          <c:idx val="5"/>
          <c:order val="5"/>
          <c:tx>
            <c:strRef>
              <c:f>'Risiko elementer'!$A$17</c:f>
              <c:strCache>
                <c:ptCount val="1"/>
              </c:strCache>
            </c:strRef>
          </c:tx>
          <c:spPr>
            <a:ln w="12700">
              <a:solidFill>
                <a:srgbClr val="800000"/>
              </a:solidFill>
              <a:prstDash val="solid"/>
            </a:ln>
          </c:spPr>
          <c:marker>
            <c:symbol val="circle"/>
            <c:size val="5"/>
            <c:spPr>
              <a:solidFill>
                <a:srgbClr val="800000"/>
              </a:solidFill>
              <a:ln>
                <a:solidFill>
                  <a:srgbClr val="800000"/>
                </a:solidFill>
                <a:prstDash val="solid"/>
              </a:ln>
            </c:spPr>
          </c:marker>
          <c:dPt>
            <c:idx val="0"/>
            <c:marker>
              <c:symbol val="none"/>
            </c:marker>
            <c:bubble3D val="0"/>
            <c:extLst>
              <c:ext xmlns:c16="http://schemas.microsoft.com/office/drawing/2014/chart" uri="{C3380CC4-5D6E-409C-BE32-E72D297353CC}">
                <c16:uniqueId val="{00000011-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Risikomatrise'!$P$19:$P$20</c:f>
              <c:numCache>
                <c:formatCode>General</c:formatCode>
                <c:ptCount val="2"/>
                <c:pt idx="0">
                  <c:v>-10</c:v>
                </c:pt>
                <c:pt idx="1">
                  <c:v>-10</c:v>
                </c:pt>
              </c:numCache>
            </c:numRef>
          </c:xVal>
          <c:yVal>
            <c:numRef>
              <c:f>'P1 Risikomatrise'!$Q$19:$Q$20</c:f>
              <c:numCache>
                <c:formatCode>General</c:formatCode>
                <c:ptCount val="2"/>
                <c:pt idx="0">
                  <c:v>-10</c:v>
                </c:pt>
                <c:pt idx="1">
                  <c:v>-10</c:v>
                </c:pt>
              </c:numCache>
            </c:numRef>
          </c:yVal>
          <c:smooth val="0"/>
          <c:extLst>
            <c:ext xmlns:c16="http://schemas.microsoft.com/office/drawing/2014/chart" uri="{C3380CC4-5D6E-409C-BE32-E72D297353CC}">
              <c16:uniqueId val="{00000014-EFFA-4B61-8B06-307CEDA07C61}"/>
            </c:ext>
          </c:extLst>
        </c:ser>
        <c:ser>
          <c:idx val="6"/>
          <c:order val="6"/>
          <c:tx>
            <c:strRef>
              <c:f>'Risiko elementer'!$A$18</c:f>
              <c:strCache>
                <c:ptCount val="1"/>
              </c:strCache>
            </c:strRef>
          </c:tx>
          <c:spPr>
            <a:ln w="12700">
              <a:solidFill>
                <a:srgbClr val="008080"/>
              </a:solidFill>
              <a:prstDash val="solid"/>
            </a:ln>
          </c:spPr>
          <c:marker>
            <c:symbol val="plus"/>
            <c:size val="5"/>
            <c:spPr>
              <a:noFill/>
              <a:ln>
                <a:solidFill>
                  <a:srgbClr val="008080"/>
                </a:solidFill>
                <a:prstDash val="solid"/>
              </a:ln>
            </c:spPr>
          </c:marker>
          <c:dPt>
            <c:idx val="0"/>
            <c:marker>
              <c:symbol val="none"/>
            </c:marker>
            <c:bubble3D val="0"/>
            <c:extLst>
              <c:ext xmlns:c16="http://schemas.microsoft.com/office/drawing/2014/chart" uri="{C3380CC4-5D6E-409C-BE32-E72D297353CC}">
                <c16:uniqueId val="{0000001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Risikomatrise'!$P$21:$P$22</c:f>
              <c:numCache>
                <c:formatCode>General</c:formatCode>
                <c:ptCount val="2"/>
                <c:pt idx="0">
                  <c:v>-10</c:v>
                </c:pt>
                <c:pt idx="1">
                  <c:v>-10</c:v>
                </c:pt>
              </c:numCache>
            </c:numRef>
          </c:xVal>
          <c:yVal>
            <c:numRef>
              <c:f>'P1 Risikomatrise'!$Q$21:$Q$22</c:f>
              <c:numCache>
                <c:formatCode>General</c:formatCode>
                <c:ptCount val="2"/>
                <c:pt idx="0">
                  <c:v>-10</c:v>
                </c:pt>
                <c:pt idx="1">
                  <c:v>-10</c:v>
                </c:pt>
              </c:numCache>
            </c:numRef>
          </c:yVal>
          <c:smooth val="0"/>
          <c:extLst>
            <c:ext xmlns:c16="http://schemas.microsoft.com/office/drawing/2014/chart" uri="{C3380CC4-5D6E-409C-BE32-E72D297353CC}">
              <c16:uniqueId val="{00000018-EFFA-4B61-8B06-307CEDA07C61}"/>
            </c:ext>
          </c:extLst>
        </c:ser>
        <c:ser>
          <c:idx val="7"/>
          <c:order val="7"/>
          <c:tx>
            <c:strRef>
              <c:f>'Risiko elementer'!$A$19</c:f>
              <c:strCache>
                <c:ptCount val="1"/>
              </c:strCache>
            </c:strRef>
          </c:tx>
          <c:spPr>
            <a:ln w="12700">
              <a:solidFill>
                <a:srgbClr val="0000FF"/>
              </a:solidFill>
              <a:prstDash val="solid"/>
            </a:ln>
          </c:spPr>
          <c:marker>
            <c:symbol val="none"/>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A-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Risikomatrise'!$P$23:$P$24</c:f>
              <c:numCache>
                <c:formatCode>General</c:formatCode>
                <c:ptCount val="2"/>
                <c:pt idx="0">
                  <c:v>-10</c:v>
                </c:pt>
                <c:pt idx="1">
                  <c:v>-10</c:v>
                </c:pt>
              </c:numCache>
            </c:numRef>
          </c:xVal>
          <c:yVal>
            <c:numRef>
              <c:f>'P1 Risikomatrise'!$Q$23:$Q$24</c:f>
              <c:numCache>
                <c:formatCode>General</c:formatCode>
                <c:ptCount val="2"/>
                <c:pt idx="0">
                  <c:v>-10</c:v>
                </c:pt>
                <c:pt idx="1">
                  <c:v>-10</c:v>
                </c:pt>
              </c:numCache>
            </c:numRef>
          </c:yVal>
          <c:smooth val="0"/>
          <c:extLst>
            <c:ext xmlns:c16="http://schemas.microsoft.com/office/drawing/2014/chart" uri="{C3380CC4-5D6E-409C-BE32-E72D297353CC}">
              <c16:uniqueId val="{0000001B-EFFA-4B61-8B06-307CEDA07C61}"/>
            </c:ext>
          </c:extLst>
        </c:ser>
        <c:ser>
          <c:idx val="8"/>
          <c:order val="8"/>
          <c:tx>
            <c:strRef>
              <c:f>'Risiko elementer'!$A$20</c:f>
              <c:strCache>
                <c:ptCount val="1"/>
              </c:strCache>
            </c:strRef>
          </c:tx>
          <c:spPr>
            <a:ln w="12700">
              <a:solidFill>
                <a:srgbClr val="00CCFF"/>
              </a:solidFill>
              <a:prstDash val="solid"/>
            </a:ln>
          </c:spPr>
          <c:marker>
            <c:symbol val="dash"/>
            <c:size val="5"/>
            <c:spPr>
              <a:noFill/>
              <a:ln>
                <a:solidFill>
                  <a:srgbClr val="00CCFF"/>
                </a:solidFill>
                <a:prstDash val="solid"/>
              </a:ln>
            </c:spPr>
          </c:marker>
          <c:dPt>
            <c:idx val="0"/>
            <c:marker>
              <c:symbol val="none"/>
            </c:marker>
            <c:bubble3D val="0"/>
            <c:extLst>
              <c:ext xmlns:c16="http://schemas.microsoft.com/office/drawing/2014/chart" uri="{C3380CC4-5D6E-409C-BE32-E72D297353CC}">
                <c16:uniqueId val="{0000001C-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E-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Risikomatrise'!$P$25:$P$26</c:f>
              <c:numCache>
                <c:formatCode>General</c:formatCode>
                <c:ptCount val="2"/>
                <c:pt idx="0">
                  <c:v>-10</c:v>
                </c:pt>
                <c:pt idx="1">
                  <c:v>-10</c:v>
                </c:pt>
              </c:numCache>
            </c:numRef>
          </c:xVal>
          <c:yVal>
            <c:numRef>
              <c:f>'P1 Risikomatrise'!$Q$25:$Q$26</c:f>
              <c:numCache>
                <c:formatCode>General</c:formatCode>
                <c:ptCount val="2"/>
                <c:pt idx="0">
                  <c:v>-10</c:v>
                </c:pt>
                <c:pt idx="1">
                  <c:v>-10</c:v>
                </c:pt>
              </c:numCache>
            </c:numRef>
          </c:yVal>
          <c:smooth val="0"/>
          <c:extLst>
            <c:ext xmlns:c16="http://schemas.microsoft.com/office/drawing/2014/chart" uri="{C3380CC4-5D6E-409C-BE32-E72D297353CC}">
              <c16:uniqueId val="{0000001F-EFFA-4B61-8B06-307CEDA07C61}"/>
            </c:ext>
          </c:extLst>
        </c:ser>
        <c:ser>
          <c:idx val="9"/>
          <c:order val="9"/>
          <c:tx>
            <c:strRef>
              <c:f>'Risiko elementer'!$A$21</c:f>
              <c:strCache>
                <c:ptCount val="1"/>
              </c:strCache>
            </c:strRef>
          </c:tx>
          <c:spPr>
            <a:ln w="12700">
              <a:solidFill>
                <a:srgbClr val="CCFFFF"/>
              </a:solidFill>
              <a:prstDash val="solid"/>
            </a:ln>
          </c:spPr>
          <c:marker>
            <c:symbol val="diamond"/>
            <c:size val="5"/>
            <c:spPr>
              <a:solidFill>
                <a:srgbClr val="CCFFFF"/>
              </a:solidFill>
              <a:ln>
                <a:solidFill>
                  <a:srgbClr val="CCFFFF"/>
                </a:solidFill>
                <a:prstDash val="solid"/>
              </a:ln>
            </c:spPr>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1-EFFA-4B61-8B06-307CEDA07C61}"/>
              </c:ext>
            </c:extLst>
          </c:dPt>
          <c:dLbls>
            <c:dLbl>
              <c:idx val="1"/>
              <c:layout>
                <c:manualLayout>
                  <c:x val="-8.9988751406074249E-3"/>
                  <c:y val="-2.751031636863824E-3"/>
                </c:manualLayout>
              </c:layout>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1-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Risikomatrise'!$P$27:$P$28</c:f>
              <c:numCache>
                <c:formatCode>General</c:formatCode>
                <c:ptCount val="2"/>
                <c:pt idx="0">
                  <c:v>-10</c:v>
                </c:pt>
                <c:pt idx="1">
                  <c:v>-10</c:v>
                </c:pt>
              </c:numCache>
            </c:numRef>
          </c:xVal>
          <c:yVal>
            <c:numRef>
              <c:f>'P1 Risikomatrise'!$Q$27:$Q$28</c:f>
              <c:numCache>
                <c:formatCode>General</c:formatCode>
                <c:ptCount val="2"/>
                <c:pt idx="0">
                  <c:v>-10</c:v>
                </c:pt>
                <c:pt idx="1">
                  <c:v>-10</c:v>
                </c:pt>
              </c:numCache>
            </c:numRef>
          </c:yVal>
          <c:smooth val="0"/>
          <c:extLst>
            <c:ext xmlns:c16="http://schemas.microsoft.com/office/drawing/2014/chart" uri="{C3380CC4-5D6E-409C-BE32-E72D297353CC}">
              <c16:uniqueId val="{00000022-EFFA-4B61-8B06-307CEDA07C61}"/>
            </c:ext>
          </c:extLst>
        </c:ser>
        <c:ser>
          <c:idx val="10"/>
          <c:order val="10"/>
          <c:tx>
            <c:strRef>
              <c:f>'Risiko elementer'!$A$22</c:f>
              <c:strCache>
                <c:ptCount val="1"/>
              </c:strCache>
            </c:strRef>
          </c:tx>
          <c:spPr>
            <a:ln w="12700">
              <a:solidFill>
                <a:srgbClr val="CCFFCC"/>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2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Risikomatrise'!$P$29:$P$30</c:f>
              <c:numCache>
                <c:formatCode>General</c:formatCode>
                <c:ptCount val="2"/>
                <c:pt idx="0">
                  <c:v>-10</c:v>
                </c:pt>
                <c:pt idx="1">
                  <c:v>-10</c:v>
                </c:pt>
              </c:numCache>
            </c:numRef>
          </c:xVal>
          <c:yVal>
            <c:numRef>
              <c:f>'P1 Risikomatrise'!$Q$29:$Q$30</c:f>
              <c:numCache>
                <c:formatCode>General</c:formatCode>
                <c:ptCount val="2"/>
                <c:pt idx="0">
                  <c:v>-10</c:v>
                </c:pt>
                <c:pt idx="1">
                  <c:v>-10</c:v>
                </c:pt>
              </c:numCache>
            </c:numRef>
          </c:yVal>
          <c:smooth val="0"/>
          <c:extLst>
            <c:ext xmlns:c16="http://schemas.microsoft.com/office/drawing/2014/chart" uri="{C3380CC4-5D6E-409C-BE32-E72D297353CC}">
              <c16:uniqueId val="{00000024-EFFA-4B61-8B06-307CEDA07C61}"/>
            </c:ext>
          </c:extLst>
        </c:ser>
        <c:ser>
          <c:idx val="11"/>
          <c:order val="11"/>
          <c:tx>
            <c:strRef>
              <c:f>'Risiko elementer'!$A$23</c:f>
              <c:strCache>
                <c:ptCount val="1"/>
              </c:strCache>
            </c:strRef>
          </c:tx>
          <c:spPr>
            <a:ln w="12700">
              <a:solidFill>
                <a:srgbClr val="FFFF99"/>
              </a:solidFill>
              <a:prstDash val="solid"/>
            </a:ln>
          </c:spPr>
          <c:marker>
            <c:symbol val="triangle"/>
            <c:size val="5"/>
            <c:spPr>
              <a:solidFill>
                <a:srgbClr val="FFFF99"/>
              </a:solidFill>
              <a:ln>
                <a:solidFill>
                  <a:srgbClr val="FFFF99"/>
                </a:solidFill>
                <a:prstDash val="solid"/>
              </a:ln>
            </c:spPr>
          </c:marker>
          <c:dPt>
            <c:idx val="0"/>
            <c:marker>
              <c:symbol val="none"/>
            </c:marker>
            <c:bubble3D val="0"/>
            <c:extLst>
              <c:ext xmlns:c16="http://schemas.microsoft.com/office/drawing/2014/chart" uri="{C3380CC4-5D6E-409C-BE32-E72D297353CC}">
                <c16:uniqueId val="{0000002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Risikomatrise'!$P$31:$P$32</c:f>
              <c:numCache>
                <c:formatCode>General</c:formatCode>
                <c:ptCount val="2"/>
                <c:pt idx="0">
                  <c:v>-10</c:v>
                </c:pt>
                <c:pt idx="1">
                  <c:v>-10</c:v>
                </c:pt>
              </c:numCache>
            </c:numRef>
          </c:xVal>
          <c:yVal>
            <c:numRef>
              <c:f>'P1 Risikomatrise'!$Q$31:$Q$32</c:f>
              <c:numCache>
                <c:formatCode>General</c:formatCode>
                <c:ptCount val="2"/>
                <c:pt idx="0">
                  <c:v>-10</c:v>
                </c:pt>
                <c:pt idx="1">
                  <c:v>-10</c:v>
                </c:pt>
              </c:numCache>
            </c:numRef>
          </c:yVal>
          <c:smooth val="0"/>
          <c:extLst>
            <c:ext xmlns:c16="http://schemas.microsoft.com/office/drawing/2014/chart" uri="{C3380CC4-5D6E-409C-BE32-E72D297353CC}">
              <c16:uniqueId val="{00000028-EFFA-4B61-8B06-307CEDA07C61}"/>
            </c:ext>
          </c:extLst>
        </c:ser>
        <c:ser>
          <c:idx val="12"/>
          <c:order val="12"/>
          <c:tx>
            <c:strRef>
              <c:f>'Risiko elementer'!$A$24</c:f>
              <c:strCache>
                <c:ptCount val="1"/>
              </c:strCache>
            </c:strRef>
          </c:tx>
          <c:spPr>
            <a:ln w="12700">
              <a:solidFill>
                <a:srgbClr val="99CCFF"/>
              </a:solidFill>
              <a:prstDash val="solid"/>
            </a:ln>
          </c:spPr>
          <c:marker>
            <c:symbol val="x"/>
            <c:size val="5"/>
            <c:spPr>
              <a:noFill/>
              <a:ln>
                <a:solidFill>
                  <a:srgbClr val="99CCFF"/>
                </a:solidFill>
                <a:prstDash val="solid"/>
              </a:ln>
            </c:spPr>
          </c:marker>
          <c:dPt>
            <c:idx val="0"/>
            <c:marker>
              <c:symbol val="none"/>
            </c:marker>
            <c:bubble3D val="0"/>
            <c:extLst>
              <c:ext xmlns:c16="http://schemas.microsoft.com/office/drawing/2014/chart" uri="{C3380CC4-5D6E-409C-BE32-E72D297353CC}">
                <c16:uniqueId val="{00000029-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B-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Risikomatrise'!$P$33:$P$34</c:f>
              <c:numCache>
                <c:formatCode>General</c:formatCode>
                <c:ptCount val="2"/>
                <c:pt idx="0">
                  <c:v>-10</c:v>
                </c:pt>
                <c:pt idx="1">
                  <c:v>-10</c:v>
                </c:pt>
              </c:numCache>
            </c:numRef>
          </c:xVal>
          <c:yVal>
            <c:numRef>
              <c:f>'P1 Risikomatrise'!$Q$33:$Q$34</c:f>
              <c:numCache>
                <c:formatCode>General</c:formatCode>
                <c:ptCount val="2"/>
                <c:pt idx="0">
                  <c:v>-10</c:v>
                </c:pt>
                <c:pt idx="1">
                  <c:v>-10</c:v>
                </c:pt>
              </c:numCache>
            </c:numRef>
          </c:yVal>
          <c:smooth val="0"/>
          <c:extLst>
            <c:ext xmlns:c16="http://schemas.microsoft.com/office/drawing/2014/chart" uri="{C3380CC4-5D6E-409C-BE32-E72D297353CC}">
              <c16:uniqueId val="{0000002C-EFFA-4B61-8B06-307CEDA07C61}"/>
            </c:ext>
          </c:extLst>
        </c:ser>
        <c:ser>
          <c:idx val="16"/>
          <c:order val="13"/>
          <c:tx>
            <c:strRef>
              <c:f>'Risiko elementer'!$A$25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elementer'!$O$25</c:f>
              <c:numCache>
                <c:formatCode>General</c:formatCode>
                <c:ptCount val="1"/>
                <c:pt idx="0">
                  <c:v>-10</c:v>
                </c:pt>
              </c:numCache>
            </c:numRef>
          </c:xVal>
          <c:yVal>
            <c:numRef>
              <c:f>'Risiko elementer'!$P$25</c:f>
              <c:numCache>
                <c:formatCode>General</c:formatCode>
                <c:ptCount val="1"/>
                <c:pt idx="0">
                  <c:v>-10</c:v>
                </c:pt>
              </c:numCache>
            </c:numRef>
          </c:yVal>
          <c:smooth val="0"/>
          <c:extLst>
            <c:ext xmlns:c16="http://schemas.microsoft.com/office/drawing/2014/chart" uri="{C3380CC4-5D6E-409C-BE32-E72D297353CC}">
              <c16:uniqueId val="{0000002D-EFFA-4B61-8B06-307CEDA07C61}"/>
            </c:ext>
          </c:extLst>
        </c:ser>
        <c:ser>
          <c:idx val="17"/>
          <c:order val="14"/>
          <c:tx>
            <c:strRef>
              <c:f>'Risiko elementer'!$A$26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elementer'!$O$26</c:f>
              <c:numCache>
                <c:formatCode>General</c:formatCode>
                <c:ptCount val="1"/>
                <c:pt idx="0">
                  <c:v>-10</c:v>
                </c:pt>
              </c:numCache>
            </c:numRef>
          </c:xVal>
          <c:yVal>
            <c:numRef>
              <c:f>'Risiko elementer'!$P$26</c:f>
              <c:numCache>
                <c:formatCode>General</c:formatCode>
                <c:ptCount val="1"/>
                <c:pt idx="0">
                  <c:v>-10</c:v>
                </c:pt>
              </c:numCache>
            </c:numRef>
          </c:yVal>
          <c:smooth val="0"/>
          <c:extLst>
            <c:ext xmlns:c16="http://schemas.microsoft.com/office/drawing/2014/chart" uri="{C3380CC4-5D6E-409C-BE32-E72D297353CC}">
              <c16:uniqueId val="{0000002E-EFFA-4B61-8B06-307CEDA07C61}"/>
            </c:ext>
          </c:extLst>
        </c:ser>
        <c:ser>
          <c:idx val="13"/>
          <c:order val="15"/>
          <c:tx>
            <c:strRef>
              <c:f>'Risiko elementer'!$A$27</c:f>
              <c:strCache>
                <c:ptCount val="1"/>
              </c:strCache>
            </c:strRef>
          </c:tx>
          <c:spPr>
            <a:ln w="12700">
              <a:solidFill>
                <a:srgbClr val="FF99CC"/>
              </a:solidFill>
              <a:prstDash val="solid"/>
            </a:ln>
          </c:spPr>
          <c:marker>
            <c:symbol val="star"/>
            <c:size val="5"/>
            <c:spPr>
              <a:noFill/>
              <a:ln>
                <a:solidFill>
                  <a:srgbClr val="FF99CC"/>
                </a:solidFill>
                <a:prstDash val="solid"/>
              </a:ln>
            </c:spPr>
          </c:marker>
          <c:dPt>
            <c:idx val="0"/>
            <c:marker>
              <c:symbol val="none"/>
            </c:marker>
            <c:bubble3D val="0"/>
            <c:spPr>
              <a:ln w="12700">
                <a:solidFill>
                  <a:srgbClr val="FFFFFF"/>
                </a:solidFill>
                <a:prstDash val="solid"/>
              </a:ln>
            </c:spPr>
            <c:extLst>
              <c:ext xmlns:c16="http://schemas.microsoft.com/office/drawing/2014/chart" uri="{C3380CC4-5D6E-409C-BE32-E72D297353CC}">
                <c16:uniqueId val="{00000030-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3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Risikomatrise'!$P$35:$P$36</c:f>
              <c:numCache>
                <c:formatCode>General</c:formatCode>
                <c:ptCount val="2"/>
                <c:pt idx="0">
                  <c:v>-10</c:v>
                </c:pt>
                <c:pt idx="1">
                  <c:v>-10</c:v>
                </c:pt>
              </c:numCache>
            </c:numRef>
          </c:xVal>
          <c:yVal>
            <c:numRef>
              <c:f>'P1 Risikomatrise'!$Q$35:$Q$36</c:f>
              <c:numCache>
                <c:formatCode>General</c:formatCode>
                <c:ptCount val="2"/>
                <c:pt idx="0">
                  <c:v>-10</c:v>
                </c:pt>
                <c:pt idx="1">
                  <c:v>-10</c:v>
                </c:pt>
              </c:numCache>
            </c:numRef>
          </c:yVal>
          <c:smooth val="0"/>
          <c:extLst>
            <c:ext xmlns:c16="http://schemas.microsoft.com/office/drawing/2014/chart" uri="{C3380CC4-5D6E-409C-BE32-E72D297353CC}">
              <c16:uniqueId val="{00000033-EFFA-4B61-8B06-307CEDA07C61}"/>
            </c:ext>
          </c:extLst>
        </c:ser>
        <c:ser>
          <c:idx val="18"/>
          <c:order val="16"/>
          <c:tx>
            <c:strRef>
              <c:f>'Risiko elementer'!$A$28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elementer'!$O$28</c:f>
              <c:numCache>
                <c:formatCode>General</c:formatCode>
                <c:ptCount val="1"/>
                <c:pt idx="0">
                  <c:v>-10</c:v>
                </c:pt>
              </c:numCache>
            </c:numRef>
          </c:xVal>
          <c:yVal>
            <c:numRef>
              <c:f>'Risiko elementer'!$P$28</c:f>
              <c:numCache>
                <c:formatCode>General</c:formatCode>
                <c:ptCount val="1"/>
                <c:pt idx="0">
                  <c:v>-10</c:v>
                </c:pt>
              </c:numCache>
            </c:numRef>
          </c:yVal>
          <c:smooth val="0"/>
          <c:extLst>
            <c:ext xmlns:c16="http://schemas.microsoft.com/office/drawing/2014/chart" uri="{C3380CC4-5D6E-409C-BE32-E72D297353CC}">
              <c16:uniqueId val="{00000034-EFFA-4B61-8B06-307CEDA07C61}"/>
            </c:ext>
          </c:extLst>
        </c:ser>
        <c:ser>
          <c:idx val="15"/>
          <c:order val="17"/>
          <c:tx>
            <c:strRef>
              <c:f>'Risiko elementer'!$A$29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elementer'!$O$29</c:f>
              <c:numCache>
                <c:formatCode>General</c:formatCode>
                <c:ptCount val="1"/>
                <c:pt idx="0">
                  <c:v>-10</c:v>
                </c:pt>
              </c:numCache>
            </c:numRef>
          </c:xVal>
          <c:yVal>
            <c:numRef>
              <c:f>'Risiko elementer'!$P$29</c:f>
              <c:numCache>
                <c:formatCode>General</c:formatCode>
                <c:ptCount val="1"/>
                <c:pt idx="0">
                  <c:v>-10</c:v>
                </c:pt>
              </c:numCache>
            </c:numRef>
          </c:yVal>
          <c:smooth val="0"/>
          <c:extLst>
            <c:ext xmlns:c16="http://schemas.microsoft.com/office/drawing/2014/chart" uri="{C3380CC4-5D6E-409C-BE32-E72D297353CC}">
              <c16:uniqueId val="{00000035-EFFA-4B61-8B06-307CEDA07C61}"/>
            </c:ext>
          </c:extLst>
        </c:ser>
        <c:ser>
          <c:idx val="19"/>
          <c:order val="18"/>
          <c:tx>
            <c:strRef>
              <c:f>'Risiko elementer'!$A$30</c:f>
              <c:strCache>
                <c:ptCount val="1"/>
              </c:strCache>
            </c:strRef>
          </c:tx>
          <c:dPt>
            <c:idx val="0"/>
            <c:marker>
              <c:symbol val="diamond"/>
              <c:size val="10"/>
              <c:spPr>
                <a:solidFill>
                  <a:srgbClr val="000080"/>
                </a:solidFill>
              </c:spPr>
            </c:marker>
            <c:bubble3D val="0"/>
            <c:extLst>
              <c:ext xmlns:c16="http://schemas.microsoft.com/office/drawing/2014/chart" uri="{C3380CC4-5D6E-409C-BE32-E72D297353CC}">
                <c16:uniqueId val="{00000036-EFFA-4B61-8B06-307CEDA07C61}"/>
              </c:ext>
            </c:extLst>
          </c:dPt>
          <c:dLbls>
            <c:dLbl>
              <c:idx val="0"/>
              <c:layout>
                <c:manualLayout>
                  <c:x val="-1.1248593925759279E-2"/>
                  <c:y val="0"/>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6-EFFA-4B61-8B06-307CEDA07C61}"/>
                </c:ext>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elementer'!$O$30</c:f>
              <c:numCache>
                <c:formatCode>General</c:formatCode>
                <c:ptCount val="1"/>
                <c:pt idx="0">
                  <c:v>-10</c:v>
                </c:pt>
              </c:numCache>
            </c:numRef>
          </c:xVal>
          <c:yVal>
            <c:numRef>
              <c:f>'Risiko elementer'!$P$30</c:f>
              <c:numCache>
                <c:formatCode>General</c:formatCode>
                <c:ptCount val="1"/>
                <c:pt idx="0">
                  <c:v>-10</c:v>
                </c:pt>
              </c:numCache>
            </c:numRef>
          </c:yVal>
          <c:smooth val="0"/>
          <c:extLst>
            <c:ext xmlns:c16="http://schemas.microsoft.com/office/drawing/2014/chart" uri="{C3380CC4-5D6E-409C-BE32-E72D297353CC}">
              <c16:uniqueId val="{00000037-EFFA-4B61-8B06-307CEDA07C61}"/>
            </c:ext>
          </c:extLst>
        </c:ser>
        <c:ser>
          <c:idx val="20"/>
          <c:order val="19"/>
          <c:tx>
            <c:strRef>
              <c:f>'Risiko elementer'!$A$31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elementer'!$O$31</c:f>
              <c:numCache>
                <c:formatCode>General</c:formatCode>
                <c:ptCount val="1"/>
                <c:pt idx="0">
                  <c:v>-10</c:v>
                </c:pt>
              </c:numCache>
            </c:numRef>
          </c:xVal>
          <c:yVal>
            <c:numRef>
              <c:f>'Risiko elementer'!$P$31</c:f>
              <c:numCache>
                <c:formatCode>General</c:formatCode>
                <c:ptCount val="1"/>
                <c:pt idx="0">
                  <c:v>-10</c:v>
                </c:pt>
              </c:numCache>
            </c:numRef>
          </c:yVal>
          <c:smooth val="0"/>
          <c:extLst>
            <c:ext xmlns:c16="http://schemas.microsoft.com/office/drawing/2014/chart" uri="{C3380CC4-5D6E-409C-BE32-E72D297353CC}">
              <c16:uniqueId val="{00000038-EFFA-4B61-8B06-307CEDA07C61}"/>
            </c:ext>
          </c:extLst>
        </c:ser>
        <c:ser>
          <c:idx val="21"/>
          <c:order val="20"/>
          <c:tx>
            <c:strRef>
              <c:f>'Risiko elementer'!$A$32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elementer'!$O$32</c:f>
              <c:numCache>
                <c:formatCode>General</c:formatCode>
                <c:ptCount val="1"/>
                <c:pt idx="0">
                  <c:v>-10</c:v>
                </c:pt>
              </c:numCache>
            </c:numRef>
          </c:xVal>
          <c:yVal>
            <c:numRef>
              <c:f>'Risiko elementer'!$P$32</c:f>
              <c:numCache>
                <c:formatCode>General</c:formatCode>
                <c:ptCount val="1"/>
                <c:pt idx="0">
                  <c:v>-10</c:v>
                </c:pt>
              </c:numCache>
            </c:numRef>
          </c:yVal>
          <c:smooth val="0"/>
          <c:extLst>
            <c:ext xmlns:c16="http://schemas.microsoft.com/office/drawing/2014/chart" uri="{C3380CC4-5D6E-409C-BE32-E72D297353CC}">
              <c16:uniqueId val="{00000039-EFFA-4B61-8B06-307CEDA07C61}"/>
            </c:ext>
          </c:extLst>
        </c:ser>
        <c:ser>
          <c:idx val="22"/>
          <c:order val="21"/>
          <c:tx>
            <c:strRef>
              <c:f>'Risiko elementer'!$A$33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elementer'!$O$33</c:f>
              <c:numCache>
                <c:formatCode>General</c:formatCode>
                <c:ptCount val="1"/>
                <c:pt idx="0">
                  <c:v>-10</c:v>
                </c:pt>
              </c:numCache>
            </c:numRef>
          </c:xVal>
          <c:yVal>
            <c:numRef>
              <c:f>'Risiko elementer'!$P$33</c:f>
              <c:numCache>
                <c:formatCode>General</c:formatCode>
                <c:ptCount val="1"/>
                <c:pt idx="0">
                  <c:v>-10</c:v>
                </c:pt>
              </c:numCache>
            </c:numRef>
          </c:yVal>
          <c:smooth val="0"/>
          <c:extLst>
            <c:ext xmlns:c16="http://schemas.microsoft.com/office/drawing/2014/chart" uri="{C3380CC4-5D6E-409C-BE32-E72D297353CC}">
              <c16:uniqueId val="{0000003A-EFFA-4B61-8B06-307CEDA07C61}"/>
            </c:ext>
          </c:extLst>
        </c:ser>
        <c:ser>
          <c:idx val="23"/>
          <c:order val="22"/>
          <c:tx>
            <c:strRef>
              <c:f>'Risiko elementer'!$A$34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elementer'!$O$34</c:f>
              <c:numCache>
                <c:formatCode>General</c:formatCode>
                <c:ptCount val="1"/>
                <c:pt idx="0">
                  <c:v>-10</c:v>
                </c:pt>
              </c:numCache>
            </c:numRef>
          </c:xVal>
          <c:yVal>
            <c:numRef>
              <c:f>'Risiko elementer'!$P$34</c:f>
              <c:numCache>
                <c:formatCode>General</c:formatCode>
                <c:ptCount val="1"/>
                <c:pt idx="0">
                  <c:v>-10</c:v>
                </c:pt>
              </c:numCache>
            </c:numRef>
          </c:yVal>
          <c:smooth val="0"/>
          <c:extLst>
            <c:ext xmlns:c16="http://schemas.microsoft.com/office/drawing/2014/chart" uri="{C3380CC4-5D6E-409C-BE32-E72D297353CC}">
              <c16:uniqueId val="{0000003B-EFFA-4B61-8B06-307CEDA07C61}"/>
            </c:ext>
          </c:extLst>
        </c:ser>
        <c:ser>
          <c:idx val="24"/>
          <c:order val="23"/>
          <c:tx>
            <c:strRef>
              <c:f>'Risiko elementer'!$A$35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elementer'!$O$35</c:f>
              <c:numCache>
                <c:formatCode>General</c:formatCode>
                <c:ptCount val="1"/>
                <c:pt idx="0">
                  <c:v>-10</c:v>
                </c:pt>
              </c:numCache>
            </c:numRef>
          </c:xVal>
          <c:yVal>
            <c:numRef>
              <c:f>'Risiko elementer'!$P$35</c:f>
              <c:numCache>
                <c:formatCode>General</c:formatCode>
                <c:ptCount val="1"/>
                <c:pt idx="0">
                  <c:v>-10</c:v>
                </c:pt>
              </c:numCache>
            </c:numRef>
          </c:yVal>
          <c:smooth val="0"/>
          <c:extLst>
            <c:ext xmlns:c16="http://schemas.microsoft.com/office/drawing/2014/chart" uri="{C3380CC4-5D6E-409C-BE32-E72D297353CC}">
              <c16:uniqueId val="{0000003C-EFFA-4B61-8B06-307CEDA07C61}"/>
            </c:ext>
          </c:extLst>
        </c:ser>
        <c:ser>
          <c:idx val="25"/>
          <c:order val="24"/>
          <c:tx>
            <c:strRef>
              <c:f>'Risiko elementer'!$A$36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elementer'!$O$36</c:f>
              <c:numCache>
                <c:formatCode>General</c:formatCode>
                <c:ptCount val="1"/>
                <c:pt idx="0">
                  <c:v>-10</c:v>
                </c:pt>
              </c:numCache>
            </c:numRef>
          </c:xVal>
          <c:yVal>
            <c:numRef>
              <c:f>'Risiko elementer'!$P$36</c:f>
              <c:numCache>
                <c:formatCode>General</c:formatCode>
                <c:ptCount val="1"/>
                <c:pt idx="0">
                  <c:v>-10</c:v>
                </c:pt>
              </c:numCache>
            </c:numRef>
          </c:yVal>
          <c:smooth val="0"/>
          <c:extLst>
            <c:ext xmlns:c16="http://schemas.microsoft.com/office/drawing/2014/chart" uri="{C3380CC4-5D6E-409C-BE32-E72D297353CC}">
              <c16:uniqueId val="{0000003D-EFFA-4B61-8B06-307CEDA07C61}"/>
            </c:ext>
          </c:extLst>
        </c:ser>
        <c:ser>
          <c:idx val="26"/>
          <c:order val="25"/>
          <c:tx>
            <c:strRef>
              <c:f>'Risiko elementer'!$A$37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elementer'!$O$37</c:f>
              <c:numCache>
                <c:formatCode>General</c:formatCode>
                <c:ptCount val="1"/>
                <c:pt idx="0">
                  <c:v>-10</c:v>
                </c:pt>
              </c:numCache>
            </c:numRef>
          </c:xVal>
          <c:yVal>
            <c:numRef>
              <c:f>'Risiko elementer'!$P$37</c:f>
              <c:numCache>
                <c:formatCode>General</c:formatCode>
                <c:ptCount val="1"/>
                <c:pt idx="0">
                  <c:v>-10</c:v>
                </c:pt>
              </c:numCache>
            </c:numRef>
          </c:yVal>
          <c:smooth val="0"/>
          <c:extLst>
            <c:ext xmlns:c16="http://schemas.microsoft.com/office/drawing/2014/chart" uri="{C3380CC4-5D6E-409C-BE32-E72D297353CC}">
              <c16:uniqueId val="{0000003E-EFFA-4B61-8B06-307CEDA07C61}"/>
            </c:ext>
          </c:extLst>
        </c:ser>
        <c:ser>
          <c:idx val="27"/>
          <c:order val="26"/>
          <c:tx>
            <c:strRef>
              <c:f>'Risiko elementer'!$A$38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elementer'!$O$38</c:f>
              <c:numCache>
                <c:formatCode>General</c:formatCode>
                <c:ptCount val="1"/>
                <c:pt idx="0">
                  <c:v>-10</c:v>
                </c:pt>
              </c:numCache>
            </c:numRef>
          </c:xVal>
          <c:yVal>
            <c:numRef>
              <c:f>'Risiko elementer'!$P$38</c:f>
              <c:numCache>
                <c:formatCode>General</c:formatCode>
                <c:ptCount val="1"/>
                <c:pt idx="0">
                  <c:v>-10</c:v>
                </c:pt>
              </c:numCache>
            </c:numRef>
          </c:yVal>
          <c:smooth val="0"/>
          <c:extLst>
            <c:ext xmlns:c16="http://schemas.microsoft.com/office/drawing/2014/chart" uri="{C3380CC4-5D6E-409C-BE32-E72D297353CC}">
              <c16:uniqueId val="{0000003F-EFFA-4B61-8B06-307CEDA07C61}"/>
            </c:ext>
          </c:extLst>
        </c:ser>
        <c:ser>
          <c:idx val="28"/>
          <c:order val="27"/>
          <c:tx>
            <c:strRef>
              <c:f>'Risiko elementer'!$A$39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elementer'!$O$39</c:f>
              <c:numCache>
                <c:formatCode>General</c:formatCode>
                <c:ptCount val="1"/>
                <c:pt idx="0">
                  <c:v>-10</c:v>
                </c:pt>
              </c:numCache>
            </c:numRef>
          </c:xVal>
          <c:yVal>
            <c:numRef>
              <c:f>'Risiko elementer'!$P$39</c:f>
              <c:numCache>
                <c:formatCode>General</c:formatCode>
                <c:ptCount val="1"/>
                <c:pt idx="0">
                  <c:v>-10</c:v>
                </c:pt>
              </c:numCache>
            </c:numRef>
          </c:yVal>
          <c:smooth val="0"/>
          <c:extLst>
            <c:ext xmlns:c16="http://schemas.microsoft.com/office/drawing/2014/chart" uri="{C3380CC4-5D6E-409C-BE32-E72D297353CC}">
              <c16:uniqueId val="{00000040-EFFA-4B61-8B06-307CEDA07C61}"/>
            </c:ext>
          </c:extLst>
        </c:ser>
        <c:ser>
          <c:idx val="29"/>
          <c:order val="28"/>
          <c:tx>
            <c:strRef>
              <c:f>'Risiko elementer'!$A$40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elementer'!$O$40</c:f>
              <c:numCache>
                <c:formatCode>General</c:formatCode>
                <c:ptCount val="1"/>
                <c:pt idx="0">
                  <c:v>-10</c:v>
                </c:pt>
              </c:numCache>
            </c:numRef>
          </c:xVal>
          <c:yVal>
            <c:numRef>
              <c:f>'Risiko elementer'!$P$40</c:f>
              <c:numCache>
                <c:formatCode>General</c:formatCode>
                <c:ptCount val="1"/>
                <c:pt idx="0">
                  <c:v>-10</c:v>
                </c:pt>
              </c:numCache>
            </c:numRef>
          </c:yVal>
          <c:smooth val="0"/>
          <c:extLst>
            <c:ext xmlns:c16="http://schemas.microsoft.com/office/drawing/2014/chart" uri="{C3380CC4-5D6E-409C-BE32-E72D297353CC}">
              <c16:uniqueId val="{00000041-EFFA-4B61-8B06-307CEDA07C61}"/>
            </c:ext>
          </c:extLst>
        </c:ser>
        <c:ser>
          <c:idx val="30"/>
          <c:order val="29"/>
          <c:tx>
            <c:strRef>
              <c:f>'Risiko elementer'!$A$41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elementer'!$O$41</c:f>
              <c:numCache>
                <c:formatCode>General</c:formatCode>
                <c:ptCount val="1"/>
                <c:pt idx="0">
                  <c:v>-10</c:v>
                </c:pt>
              </c:numCache>
            </c:numRef>
          </c:xVal>
          <c:yVal>
            <c:numRef>
              <c:f>'Risiko elementer'!$P$41</c:f>
              <c:numCache>
                <c:formatCode>General</c:formatCode>
                <c:ptCount val="1"/>
                <c:pt idx="0">
                  <c:v>-10</c:v>
                </c:pt>
              </c:numCache>
            </c:numRef>
          </c:yVal>
          <c:smooth val="0"/>
          <c:extLst>
            <c:ext xmlns:c16="http://schemas.microsoft.com/office/drawing/2014/chart" uri="{C3380CC4-5D6E-409C-BE32-E72D297353CC}">
              <c16:uniqueId val="{00000042-EFFA-4B61-8B06-307CEDA07C61}"/>
            </c:ext>
          </c:extLst>
        </c:ser>
        <c:ser>
          <c:idx val="31"/>
          <c:order val="30"/>
          <c:tx>
            <c:strRef>
              <c:f>'Risiko elementer'!$A$42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elementer'!$O$42</c:f>
              <c:numCache>
                <c:formatCode>General</c:formatCode>
                <c:ptCount val="1"/>
                <c:pt idx="0">
                  <c:v>-10</c:v>
                </c:pt>
              </c:numCache>
            </c:numRef>
          </c:xVal>
          <c:yVal>
            <c:numRef>
              <c:f>'Risiko elementer'!$P$42</c:f>
              <c:numCache>
                <c:formatCode>General</c:formatCode>
                <c:ptCount val="1"/>
                <c:pt idx="0">
                  <c:v>-10</c:v>
                </c:pt>
              </c:numCache>
            </c:numRef>
          </c:yVal>
          <c:smooth val="0"/>
          <c:extLst>
            <c:ext xmlns:c16="http://schemas.microsoft.com/office/drawing/2014/chart" uri="{C3380CC4-5D6E-409C-BE32-E72D297353CC}">
              <c16:uniqueId val="{00000043-EFFA-4B61-8B06-307CEDA07C61}"/>
            </c:ext>
          </c:extLst>
        </c:ser>
        <c:ser>
          <c:idx val="32"/>
          <c:order val="31"/>
          <c:tx>
            <c:strRef>
              <c:f>'Risiko elementer'!$A$43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elementer'!$P$43</c:f>
              <c:numCache>
                <c:formatCode>General</c:formatCode>
                <c:ptCount val="1"/>
                <c:pt idx="0">
                  <c:v>-10</c:v>
                </c:pt>
              </c:numCache>
            </c:numRef>
          </c:yVal>
          <c:smooth val="0"/>
          <c:extLst>
            <c:ext xmlns:c16="http://schemas.microsoft.com/office/drawing/2014/chart" uri="{C3380CC4-5D6E-409C-BE32-E72D297353CC}">
              <c16:uniqueId val="{00000044-EFFA-4B61-8B06-307CEDA07C61}"/>
            </c:ext>
          </c:extLst>
        </c:ser>
        <c:ser>
          <c:idx val="14"/>
          <c:order val="32"/>
          <c:tx>
            <c:strRef>
              <c:f>'Risiko elementer'!$A$44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elementer'!$O$44</c:f>
              <c:numCache>
                <c:formatCode>General</c:formatCode>
                <c:ptCount val="1"/>
                <c:pt idx="0">
                  <c:v>-10</c:v>
                </c:pt>
              </c:numCache>
            </c:numRef>
          </c:xVal>
          <c:yVal>
            <c:numRef>
              <c:f>'Risiko elementer'!$P$44</c:f>
              <c:numCache>
                <c:formatCode>General</c:formatCode>
                <c:ptCount val="1"/>
                <c:pt idx="0">
                  <c:v>-10</c:v>
                </c:pt>
              </c:numCache>
            </c:numRef>
          </c:yVal>
          <c:smooth val="0"/>
          <c:extLst>
            <c:ext xmlns:c16="http://schemas.microsoft.com/office/drawing/2014/chart" uri="{C3380CC4-5D6E-409C-BE32-E72D297353CC}">
              <c16:uniqueId val="{00000045-EFFA-4B61-8B06-307CEDA07C61}"/>
            </c:ext>
          </c:extLst>
        </c:ser>
        <c:ser>
          <c:idx val="33"/>
          <c:order val="33"/>
          <c:tx>
            <c:strRef>
              <c:f>'Risiko elementer'!$A$45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elementer'!$O$45</c:f>
              <c:numCache>
                <c:formatCode>General</c:formatCode>
                <c:ptCount val="1"/>
                <c:pt idx="0">
                  <c:v>-10</c:v>
                </c:pt>
              </c:numCache>
            </c:numRef>
          </c:xVal>
          <c:yVal>
            <c:numRef>
              <c:f>'Risiko elementer'!$P$45</c:f>
              <c:numCache>
                <c:formatCode>General</c:formatCode>
                <c:ptCount val="1"/>
                <c:pt idx="0">
                  <c:v>-10</c:v>
                </c:pt>
              </c:numCache>
            </c:numRef>
          </c:yVal>
          <c:smooth val="0"/>
          <c:extLst>
            <c:ext xmlns:c16="http://schemas.microsoft.com/office/drawing/2014/chart" uri="{C3380CC4-5D6E-409C-BE32-E72D297353CC}">
              <c16:uniqueId val="{00000046-EFFA-4B61-8B06-307CEDA07C61}"/>
            </c:ext>
          </c:extLst>
        </c:ser>
        <c:ser>
          <c:idx val="34"/>
          <c:order val="34"/>
          <c:tx>
            <c:strRef>
              <c:f>'Risiko elementer'!$A$46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elementer'!$O$46</c:f>
              <c:numCache>
                <c:formatCode>General</c:formatCode>
                <c:ptCount val="1"/>
                <c:pt idx="0">
                  <c:v>-10</c:v>
                </c:pt>
              </c:numCache>
            </c:numRef>
          </c:xVal>
          <c:yVal>
            <c:numRef>
              <c:f>'Risiko elementer'!$P$46</c:f>
              <c:numCache>
                <c:formatCode>General</c:formatCode>
                <c:ptCount val="1"/>
                <c:pt idx="0">
                  <c:v>-10</c:v>
                </c:pt>
              </c:numCache>
            </c:numRef>
          </c:yVal>
          <c:smooth val="0"/>
          <c:extLst>
            <c:ext xmlns:c16="http://schemas.microsoft.com/office/drawing/2014/chart" uri="{C3380CC4-5D6E-409C-BE32-E72D297353CC}">
              <c16:uniqueId val="{00000047-EFFA-4B61-8B06-307CEDA07C61}"/>
            </c:ext>
          </c:extLst>
        </c:ser>
        <c:ser>
          <c:idx val="35"/>
          <c:order val="35"/>
          <c:tx>
            <c:strRef>
              <c:f>'Risiko elementer'!$A$47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elementer'!$O$47</c:f>
              <c:numCache>
                <c:formatCode>General</c:formatCode>
                <c:ptCount val="1"/>
                <c:pt idx="0">
                  <c:v>-10</c:v>
                </c:pt>
              </c:numCache>
            </c:numRef>
          </c:xVal>
          <c:yVal>
            <c:numRef>
              <c:f>'Risiko elementer'!$P$47</c:f>
              <c:numCache>
                <c:formatCode>General</c:formatCode>
                <c:ptCount val="1"/>
                <c:pt idx="0">
                  <c:v>-10</c:v>
                </c:pt>
              </c:numCache>
            </c:numRef>
          </c:yVal>
          <c:smooth val="0"/>
          <c:extLst>
            <c:ext xmlns:c16="http://schemas.microsoft.com/office/drawing/2014/chart" uri="{C3380CC4-5D6E-409C-BE32-E72D297353CC}">
              <c16:uniqueId val="{00000048-EFFA-4B61-8B06-307CEDA07C61}"/>
            </c:ext>
          </c:extLst>
        </c:ser>
        <c:ser>
          <c:idx val="36"/>
          <c:order val="36"/>
          <c:tx>
            <c:strRef>
              <c:f>'Risiko elementer'!$A$48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elementer'!$O$48</c:f>
              <c:numCache>
                <c:formatCode>General</c:formatCode>
                <c:ptCount val="1"/>
                <c:pt idx="0">
                  <c:v>-10</c:v>
                </c:pt>
              </c:numCache>
            </c:numRef>
          </c:xVal>
          <c:yVal>
            <c:numRef>
              <c:f>'Risiko elementer'!$P$48</c:f>
              <c:numCache>
                <c:formatCode>General</c:formatCode>
                <c:ptCount val="1"/>
                <c:pt idx="0">
                  <c:v>-10</c:v>
                </c:pt>
              </c:numCache>
            </c:numRef>
          </c:yVal>
          <c:smooth val="0"/>
          <c:extLst>
            <c:ext xmlns:c16="http://schemas.microsoft.com/office/drawing/2014/chart" uri="{C3380CC4-5D6E-409C-BE32-E72D297353CC}">
              <c16:uniqueId val="{00000049-EFFA-4B61-8B06-307CEDA07C61}"/>
            </c:ext>
          </c:extLst>
        </c:ser>
        <c:ser>
          <c:idx val="37"/>
          <c:order val="37"/>
          <c:tx>
            <c:strRef>
              <c:f>'Risiko elementer'!$A$49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elementer'!$O$49</c:f>
              <c:numCache>
                <c:formatCode>General</c:formatCode>
                <c:ptCount val="1"/>
                <c:pt idx="0">
                  <c:v>-10</c:v>
                </c:pt>
              </c:numCache>
            </c:numRef>
          </c:xVal>
          <c:yVal>
            <c:numRef>
              <c:f>'Risiko elementer'!$P$49</c:f>
              <c:numCache>
                <c:formatCode>General</c:formatCode>
                <c:ptCount val="1"/>
                <c:pt idx="0">
                  <c:v>-10</c:v>
                </c:pt>
              </c:numCache>
            </c:numRef>
          </c:yVal>
          <c:smooth val="0"/>
          <c:extLst>
            <c:ext xmlns:c16="http://schemas.microsoft.com/office/drawing/2014/chart" uri="{C3380CC4-5D6E-409C-BE32-E72D297353CC}">
              <c16:uniqueId val="{0000004A-EFFA-4B61-8B06-307CEDA07C61}"/>
            </c:ext>
          </c:extLst>
        </c:ser>
        <c:ser>
          <c:idx val="38"/>
          <c:order val="38"/>
          <c:tx>
            <c:strRef>
              <c:f>'Risiko elementer'!$A$50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elementer'!$P$50</c:f>
              <c:numCache>
                <c:formatCode>General</c:formatCode>
                <c:ptCount val="1"/>
                <c:pt idx="0">
                  <c:v>-10</c:v>
                </c:pt>
              </c:numCache>
            </c:numRef>
          </c:yVal>
          <c:smooth val="0"/>
          <c:extLst>
            <c:ext xmlns:c16="http://schemas.microsoft.com/office/drawing/2014/chart" uri="{C3380CC4-5D6E-409C-BE32-E72D297353CC}">
              <c16:uniqueId val="{0000004B-EFFA-4B61-8B06-307CEDA07C61}"/>
            </c:ext>
          </c:extLst>
        </c:ser>
        <c:ser>
          <c:idx val="39"/>
          <c:order val="39"/>
          <c:tx>
            <c:strRef>
              <c:f>'Risiko elementer'!$A$51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elementer'!$O$51</c:f>
              <c:numCache>
                <c:formatCode>General</c:formatCode>
                <c:ptCount val="1"/>
                <c:pt idx="0">
                  <c:v>-10</c:v>
                </c:pt>
              </c:numCache>
            </c:numRef>
          </c:xVal>
          <c:yVal>
            <c:numRef>
              <c:f>'Risiko elementer'!$P$51</c:f>
              <c:numCache>
                <c:formatCode>General</c:formatCode>
                <c:ptCount val="1"/>
                <c:pt idx="0">
                  <c:v>-10</c:v>
                </c:pt>
              </c:numCache>
            </c:numRef>
          </c:yVal>
          <c:smooth val="0"/>
          <c:extLst>
            <c:ext xmlns:c16="http://schemas.microsoft.com/office/drawing/2014/chart" uri="{C3380CC4-5D6E-409C-BE32-E72D297353CC}">
              <c16:uniqueId val="{0000004C-EFFA-4B61-8B06-307CEDA07C61}"/>
            </c:ext>
          </c:extLst>
        </c:ser>
        <c:ser>
          <c:idx val="40"/>
          <c:order val="40"/>
          <c:tx>
            <c:strRef>
              <c:f>'Risiko elementer'!$A$52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elementer'!$O$52</c:f>
              <c:numCache>
                <c:formatCode>General</c:formatCode>
                <c:ptCount val="1"/>
                <c:pt idx="0">
                  <c:v>-10</c:v>
                </c:pt>
              </c:numCache>
            </c:numRef>
          </c:xVal>
          <c:yVal>
            <c:numRef>
              <c:f>'Risiko elementer'!$P$52</c:f>
              <c:numCache>
                <c:formatCode>General</c:formatCode>
                <c:ptCount val="1"/>
                <c:pt idx="0">
                  <c:v>-10</c:v>
                </c:pt>
              </c:numCache>
            </c:numRef>
          </c:yVal>
          <c:smooth val="0"/>
          <c:extLst>
            <c:ext xmlns:c16="http://schemas.microsoft.com/office/drawing/2014/chart" uri="{C3380CC4-5D6E-409C-BE32-E72D297353CC}">
              <c16:uniqueId val="{0000004D-EFFA-4B61-8B06-307CEDA07C61}"/>
            </c:ext>
          </c:extLst>
        </c:ser>
        <c:ser>
          <c:idx val="41"/>
          <c:order val="41"/>
          <c:tx>
            <c:strRef>
              <c:f>'Risiko elementer'!$A$53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elementer'!$O$53</c:f>
              <c:numCache>
                <c:formatCode>General</c:formatCode>
                <c:ptCount val="1"/>
                <c:pt idx="0">
                  <c:v>-10</c:v>
                </c:pt>
              </c:numCache>
            </c:numRef>
          </c:xVal>
          <c:yVal>
            <c:numRef>
              <c:f>'Risiko elementer'!$P$53</c:f>
              <c:numCache>
                <c:formatCode>General</c:formatCode>
                <c:ptCount val="1"/>
                <c:pt idx="0">
                  <c:v>-10</c:v>
                </c:pt>
              </c:numCache>
            </c:numRef>
          </c:yVal>
          <c:smooth val="0"/>
          <c:extLst>
            <c:ext xmlns:c16="http://schemas.microsoft.com/office/drawing/2014/chart" uri="{C3380CC4-5D6E-409C-BE32-E72D297353CC}">
              <c16:uniqueId val="{0000004E-EFFA-4B61-8B06-307CEDA07C61}"/>
            </c:ext>
          </c:extLst>
        </c:ser>
        <c:ser>
          <c:idx val="42"/>
          <c:order val="42"/>
          <c:tx>
            <c:strRef>
              <c:f>'Risiko elementer'!$A$54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elementer'!$O$54</c:f>
              <c:numCache>
                <c:formatCode>General</c:formatCode>
                <c:ptCount val="1"/>
                <c:pt idx="0">
                  <c:v>-10</c:v>
                </c:pt>
              </c:numCache>
            </c:numRef>
          </c:xVal>
          <c:yVal>
            <c:numRef>
              <c:f>'Risiko elementer'!$P$54</c:f>
              <c:numCache>
                <c:formatCode>General</c:formatCode>
                <c:ptCount val="1"/>
                <c:pt idx="0">
                  <c:v>-10</c:v>
                </c:pt>
              </c:numCache>
            </c:numRef>
          </c:yVal>
          <c:smooth val="0"/>
          <c:extLst>
            <c:ext xmlns:c16="http://schemas.microsoft.com/office/drawing/2014/chart" uri="{C3380CC4-5D6E-409C-BE32-E72D297353CC}">
              <c16:uniqueId val="{0000004F-EFFA-4B61-8B06-307CEDA07C61}"/>
            </c:ext>
          </c:extLst>
        </c:ser>
        <c:ser>
          <c:idx val="43"/>
          <c:order val="43"/>
          <c:tx>
            <c:strRef>
              <c:f>'Risiko elementer'!$A$55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elementer'!$O$55</c:f>
              <c:numCache>
                <c:formatCode>General</c:formatCode>
                <c:ptCount val="1"/>
                <c:pt idx="0">
                  <c:v>-10</c:v>
                </c:pt>
              </c:numCache>
            </c:numRef>
          </c:xVal>
          <c:yVal>
            <c:numRef>
              <c:f>'Risiko elementer'!$P$55</c:f>
              <c:numCache>
                <c:formatCode>General</c:formatCode>
                <c:ptCount val="1"/>
                <c:pt idx="0">
                  <c:v>-10</c:v>
                </c:pt>
              </c:numCache>
            </c:numRef>
          </c:yVal>
          <c:smooth val="0"/>
          <c:extLst>
            <c:ext xmlns:c16="http://schemas.microsoft.com/office/drawing/2014/chart" uri="{C3380CC4-5D6E-409C-BE32-E72D297353CC}">
              <c16:uniqueId val="{00000050-EFFA-4B61-8B06-307CEDA07C61}"/>
            </c:ext>
          </c:extLst>
        </c:ser>
        <c:ser>
          <c:idx val="44"/>
          <c:order val="44"/>
          <c:tx>
            <c:strRef>
              <c:f>'Risiko elementer'!$A$56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elementer'!$O$56</c:f>
              <c:numCache>
                <c:formatCode>General</c:formatCode>
                <c:ptCount val="1"/>
                <c:pt idx="0">
                  <c:v>-10</c:v>
                </c:pt>
              </c:numCache>
            </c:numRef>
          </c:xVal>
          <c:yVal>
            <c:numRef>
              <c:f>'Risiko elementer'!$P$56</c:f>
              <c:numCache>
                <c:formatCode>General</c:formatCode>
                <c:ptCount val="1"/>
                <c:pt idx="0">
                  <c:v>-10</c:v>
                </c:pt>
              </c:numCache>
            </c:numRef>
          </c:yVal>
          <c:smooth val="0"/>
          <c:extLst>
            <c:ext xmlns:c16="http://schemas.microsoft.com/office/drawing/2014/chart" uri="{C3380CC4-5D6E-409C-BE32-E72D297353CC}">
              <c16:uniqueId val="{00000051-EFFA-4B61-8B06-307CEDA07C61}"/>
            </c:ext>
          </c:extLst>
        </c:ser>
        <c:ser>
          <c:idx val="45"/>
          <c:order val="45"/>
          <c:tx>
            <c:strRef>
              <c:f>'Risiko elementer'!$A$57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elementer'!$O$57</c:f>
              <c:numCache>
                <c:formatCode>General</c:formatCode>
                <c:ptCount val="1"/>
                <c:pt idx="0">
                  <c:v>-10</c:v>
                </c:pt>
              </c:numCache>
            </c:numRef>
          </c:xVal>
          <c:yVal>
            <c:numRef>
              <c:f>'Risiko elementer'!$P$57</c:f>
              <c:numCache>
                <c:formatCode>General</c:formatCode>
                <c:ptCount val="1"/>
                <c:pt idx="0">
                  <c:v>-10</c:v>
                </c:pt>
              </c:numCache>
            </c:numRef>
          </c:yVal>
          <c:smooth val="0"/>
          <c:extLst>
            <c:ext xmlns:c16="http://schemas.microsoft.com/office/drawing/2014/chart" uri="{C3380CC4-5D6E-409C-BE32-E72D297353CC}">
              <c16:uniqueId val="{00000052-EFFA-4B61-8B06-307CEDA07C61}"/>
            </c:ext>
          </c:extLst>
        </c:ser>
        <c:ser>
          <c:idx val="46"/>
          <c:order val="46"/>
          <c:tx>
            <c:strRef>
              <c:f>'Risiko elementer'!$A$58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elementer'!$O$58</c:f>
              <c:numCache>
                <c:formatCode>General</c:formatCode>
                <c:ptCount val="1"/>
                <c:pt idx="0">
                  <c:v>-10</c:v>
                </c:pt>
              </c:numCache>
            </c:numRef>
          </c:xVal>
          <c:yVal>
            <c:numRef>
              <c:f>'Risiko elementer'!$P$58</c:f>
              <c:numCache>
                <c:formatCode>General</c:formatCode>
                <c:ptCount val="1"/>
                <c:pt idx="0">
                  <c:v>-10</c:v>
                </c:pt>
              </c:numCache>
            </c:numRef>
          </c:yVal>
          <c:smooth val="0"/>
          <c:extLst>
            <c:ext xmlns:c16="http://schemas.microsoft.com/office/drawing/2014/chart" uri="{C3380CC4-5D6E-409C-BE32-E72D297353CC}">
              <c16:uniqueId val="{00000053-EFFA-4B61-8B06-307CEDA07C61}"/>
            </c:ext>
          </c:extLst>
        </c:ser>
        <c:ser>
          <c:idx val="47"/>
          <c:order val="47"/>
          <c:tx>
            <c:strRef>
              <c:f>'Risiko elementer'!$A$59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elementer'!$O$59</c:f>
              <c:numCache>
                <c:formatCode>General</c:formatCode>
                <c:ptCount val="1"/>
                <c:pt idx="0">
                  <c:v>-10</c:v>
                </c:pt>
              </c:numCache>
            </c:numRef>
          </c:xVal>
          <c:yVal>
            <c:numRef>
              <c:f>'Risiko elementer'!$P$59</c:f>
              <c:numCache>
                <c:formatCode>General</c:formatCode>
                <c:ptCount val="1"/>
                <c:pt idx="0">
                  <c:v>-10</c:v>
                </c:pt>
              </c:numCache>
            </c:numRef>
          </c:yVal>
          <c:smooth val="0"/>
          <c:extLst>
            <c:ext xmlns:c16="http://schemas.microsoft.com/office/drawing/2014/chart" uri="{C3380CC4-5D6E-409C-BE32-E72D297353CC}">
              <c16:uniqueId val="{00000054-EFFA-4B61-8B06-307CEDA07C61}"/>
            </c:ext>
          </c:extLst>
        </c:ser>
        <c:ser>
          <c:idx val="48"/>
          <c:order val="48"/>
          <c:tx>
            <c:strRef>
              <c:f>'Risiko elementer'!$A$60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elementer'!$O$60</c:f>
              <c:numCache>
                <c:formatCode>General</c:formatCode>
                <c:ptCount val="1"/>
                <c:pt idx="0">
                  <c:v>-10</c:v>
                </c:pt>
              </c:numCache>
            </c:numRef>
          </c:xVal>
          <c:yVal>
            <c:numRef>
              <c:f>'Risiko elementer'!$P$60</c:f>
              <c:numCache>
                <c:formatCode>General</c:formatCode>
                <c:ptCount val="1"/>
                <c:pt idx="0">
                  <c:v>-10</c:v>
                </c:pt>
              </c:numCache>
            </c:numRef>
          </c:yVal>
          <c:smooth val="0"/>
          <c:extLst>
            <c:ext xmlns:c16="http://schemas.microsoft.com/office/drawing/2014/chart" uri="{C3380CC4-5D6E-409C-BE32-E72D297353CC}">
              <c16:uniqueId val="{00000055-EFFA-4B61-8B06-307CEDA07C61}"/>
            </c:ext>
          </c:extLst>
        </c:ser>
        <c:ser>
          <c:idx val="49"/>
          <c:order val="49"/>
          <c:tx>
            <c:strRef>
              <c:f>'Risiko elementer'!$A$61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elementer'!$O$61</c:f>
              <c:numCache>
                <c:formatCode>General</c:formatCode>
                <c:ptCount val="1"/>
                <c:pt idx="0">
                  <c:v>-10</c:v>
                </c:pt>
              </c:numCache>
            </c:numRef>
          </c:xVal>
          <c:yVal>
            <c:numRef>
              <c:f>'Risiko elementer'!$P$61</c:f>
              <c:numCache>
                <c:formatCode>General</c:formatCode>
                <c:ptCount val="1"/>
                <c:pt idx="0">
                  <c:v>-10</c:v>
                </c:pt>
              </c:numCache>
            </c:numRef>
          </c:yVal>
          <c:smooth val="0"/>
          <c:extLst>
            <c:ext xmlns:c16="http://schemas.microsoft.com/office/drawing/2014/chart" uri="{C3380CC4-5D6E-409C-BE32-E72D297353CC}">
              <c16:uniqueId val="{00000056-EFFA-4B61-8B06-307CEDA07C61}"/>
            </c:ext>
          </c:extLst>
        </c:ser>
        <c:dLbls>
          <c:showLegendKey val="0"/>
          <c:showVal val="0"/>
          <c:showCatName val="0"/>
          <c:showSerName val="0"/>
          <c:showPercent val="0"/>
          <c:showBubbleSize val="0"/>
        </c:dLbls>
        <c:axId val="116307840"/>
        <c:axId val="116318208"/>
      </c:scatterChart>
      <c:valAx>
        <c:axId val="116307840"/>
        <c:scaling>
          <c:orientation val="minMax"/>
          <c:max val="5"/>
          <c:min val="0"/>
        </c:scaling>
        <c:delete val="0"/>
        <c:axPos val="b"/>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Konsekvensvurdering</a:t>
                </a:r>
              </a:p>
            </c:rich>
          </c:tx>
          <c:layout>
            <c:manualLayout>
              <c:xMode val="edge"/>
              <c:yMode val="edge"/>
              <c:x val="0.35985785484679583"/>
              <c:y val="0.893844878701903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18208"/>
        <c:crosses val="autoZero"/>
        <c:crossBetween val="midCat"/>
        <c:majorUnit val="1"/>
        <c:minorUnit val="1"/>
      </c:valAx>
      <c:valAx>
        <c:axId val="116318208"/>
        <c:scaling>
          <c:orientation val="minMax"/>
          <c:max val="5"/>
          <c:min val="0"/>
        </c:scaling>
        <c:delete val="0"/>
        <c:axPos val="l"/>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Sannsynlighet</a:t>
                </a:r>
              </a:p>
              <a:p>
                <a:pPr>
                  <a:defRPr sz="1100" b="0" i="0" u="none" strike="noStrike" baseline="0">
                    <a:solidFill>
                      <a:srgbClr val="000000"/>
                    </a:solidFill>
                    <a:latin typeface="Calibri"/>
                    <a:ea typeface="Calibri"/>
                    <a:cs typeface="Calibri"/>
                  </a:defRPr>
                </a:pPr>
                <a:endParaRPr lang="nb-NO" sz="1100" b="1" i="0" u="none" strike="noStrike" baseline="0">
                  <a:solidFill>
                    <a:srgbClr val="000000"/>
                  </a:solidFill>
                  <a:latin typeface="Arial"/>
                  <a:cs typeface="Arial"/>
                </a:endParaRPr>
              </a:p>
            </c:rich>
          </c:tx>
          <c:layout>
            <c:manualLayout>
              <c:xMode val="edge"/>
              <c:yMode val="edge"/>
              <c:x val="1.2389659121542773E-2"/>
              <c:y val="0.34160468199437183"/>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07840"/>
        <c:crossesAt val="0"/>
        <c:crossBetween val="midCat"/>
        <c:majorUnit val="1"/>
        <c:minorUnit val="1"/>
      </c:valAx>
      <c:spPr>
        <a:blipFill dpi="0" rotWithShape="0">
          <a:blip xmlns:r="http://schemas.openxmlformats.org/officeDocument/2006/relationships" r:embed="rId2"/>
          <a:srcRect/>
          <a:stretch>
            <a:fillRect/>
          </a:stretch>
        </a:blipFill>
        <a:ln w="12700">
          <a:solidFill>
            <a:srgbClr val="808080"/>
          </a:solidFill>
          <a:prstDash val="solid"/>
        </a:ln>
      </c:spPr>
    </c:plotArea>
    <c:plotVisOnly val="0"/>
    <c:dispBlanksAs val="gap"/>
    <c:showDLblsOverMax val="0"/>
  </c:chart>
  <c:spPr>
    <a:solidFill>
      <a:srgbClr val="FFFFFF"/>
    </a:solidFill>
    <a:ln w="3175">
      <a:solidFill>
        <a:sysClr val="window" lastClr="FFFFFF"/>
      </a:solidFill>
      <a:prstDash val="solid"/>
    </a:ln>
  </c:spPr>
  <c:txPr>
    <a:bodyPr/>
    <a:lstStyle/>
    <a:p>
      <a:pPr>
        <a:defRPr sz="1000" b="0" i="0" u="none" strike="noStrike" baseline="0">
          <a:solidFill>
            <a:srgbClr val="000000"/>
          </a:solidFill>
          <a:latin typeface="Arial"/>
          <a:ea typeface="Arial"/>
          <a:cs typeface="Arial"/>
        </a:defRPr>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nb-NO"/>
              <a:t>Overordnet prosjektrisiko
</a:t>
            </a:r>
          </a:p>
        </c:rich>
      </c:tx>
      <c:layout>
        <c:manualLayout>
          <c:xMode val="edge"/>
          <c:yMode val="edge"/>
          <c:x val="0.19684716224096993"/>
          <c:y val="2.9723937186091929E-2"/>
        </c:manualLayout>
      </c:layout>
      <c:overlay val="0"/>
      <c:spPr>
        <a:noFill/>
        <a:ln w="25400">
          <a:noFill/>
        </a:ln>
      </c:spPr>
    </c:title>
    <c:autoTitleDeleted val="0"/>
    <c:plotArea>
      <c:layout>
        <c:manualLayout>
          <c:layoutTarget val="inner"/>
          <c:xMode val="edge"/>
          <c:yMode val="edge"/>
          <c:x val="0.15372670807453417"/>
          <c:y val="0.16835716471733639"/>
          <c:w val="0.83229813664596275"/>
          <c:h val="0.66328666099480715"/>
        </c:manualLayout>
      </c:layout>
      <c:scatterChart>
        <c:scatterStyle val="lineMarker"/>
        <c:varyColors val="0"/>
        <c:ser>
          <c:idx val="0"/>
          <c:order val="0"/>
          <c:tx>
            <c:strRef>
              <c:f>'Risiko elementer'!$A$12</c:f>
              <c:strCache>
                <c:ptCount val="1"/>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0-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Risikomatrise'!$P$9:$P$10</c:f>
              <c:numCache>
                <c:formatCode>General</c:formatCode>
                <c:ptCount val="2"/>
                <c:pt idx="0">
                  <c:v>-10</c:v>
                </c:pt>
                <c:pt idx="1">
                  <c:v>-10</c:v>
                </c:pt>
              </c:numCache>
            </c:numRef>
          </c:xVal>
          <c:yVal>
            <c:numRef>
              <c:f>'P1 Risikomatrise'!$Q$9:$Q$10</c:f>
              <c:numCache>
                <c:formatCode>General</c:formatCode>
                <c:ptCount val="2"/>
                <c:pt idx="0">
                  <c:v>-10</c:v>
                </c:pt>
                <c:pt idx="1">
                  <c:v>-10</c:v>
                </c:pt>
              </c:numCache>
            </c:numRef>
          </c:yVal>
          <c:smooth val="0"/>
          <c:extLst>
            <c:ext xmlns:c16="http://schemas.microsoft.com/office/drawing/2014/chart" uri="{C3380CC4-5D6E-409C-BE32-E72D297353CC}">
              <c16:uniqueId val="{00000003-EFFA-4B61-8B06-307CEDA07C61}"/>
            </c:ext>
          </c:extLst>
        </c:ser>
        <c:ser>
          <c:idx val="1"/>
          <c:order val="1"/>
          <c:tx>
            <c:strRef>
              <c:f>'Risiko elementer'!$A$13</c:f>
              <c:strCache>
                <c:ptCount val="1"/>
              </c:strCache>
            </c:strRef>
          </c:tx>
          <c:spPr>
            <a:ln w="12700">
              <a:solidFill>
                <a:srgbClr val="FFFFFF"/>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04-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Risikomatrise'!$P$11:$P$12</c:f>
              <c:numCache>
                <c:formatCode>General</c:formatCode>
                <c:ptCount val="2"/>
                <c:pt idx="0">
                  <c:v>-10</c:v>
                </c:pt>
                <c:pt idx="1">
                  <c:v>-10</c:v>
                </c:pt>
              </c:numCache>
            </c:numRef>
          </c:xVal>
          <c:yVal>
            <c:numRef>
              <c:f>'P1 Risikomatrise'!$Q$11:$Q$12</c:f>
              <c:numCache>
                <c:formatCode>General</c:formatCode>
                <c:ptCount val="2"/>
                <c:pt idx="0">
                  <c:v>-10</c:v>
                </c:pt>
                <c:pt idx="1">
                  <c:v>-10</c:v>
                </c:pt>
              </c:numCache>
            </c:numRef>
          </c:yVal>
          <c:smooth val="0"/>
          <c:extLst>
            <c:ext xmlns:c16="http://schemas.microsoft.com/office/drawing/2014/chart" uri="{C3380CC4-5D6E-409C-BE32-E72D297353CC}">
              <c16:uniqueId val="{00000005-EFFA-4B61-8B06-307CEDA07C61}"/>
            </c:ext>
          </c:extLst>
        </c:ser>
        <c:ser>
          <c:idx val="2"/>
          <c:order val="2"/>
          <c:tx>
            <c:strRef>
              <c:f>'Risiko elementer'!$A$14</c:f>
              <c:strCache>
                <c:ptCount val="1"/>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6-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8-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Risikomatrise'!$P$13:$P$14</c:f>
              <c:numCache>
                <c:formatCode>General</c:formatCode>
                <c:ptCount val="2"/>
                <c:pt idx="0">
                  <c:v>-10</c:v>
                </c:pt>
                <c:pt idx="1">
                  <c:v>-10</c:v>
                </c:pt>
              </c:numCache>
            </c:numRef>
          </c:xVal>
          <c:yVal>
            <c:numRef>
              <c:f>'P1 Risikomatrise'!$Q$13:$Q$14</c:f>
              <c:numCache>
                <c:formatCode>General</c:formatCode>
                <c:ptCount val="2"/>
                <c:pt idx="0">
                  <c:v>-10</c:v>
                </c:pt>
                <c:pt idx="1">
                  <c:v>-10</c:v>
                </c:pt>
              </c:numCache>
            </c:numRef>
          </c:yVal>
          <c:smooth val="0"/>
          <c:extLst>
            <c:ext xmlns:c16="http://schemas.microsoft.com/office/drawing/2014/chart" uri="{C3380CC4-5D6E-409C-BE32-E72D297353CC}">
              <c16:uniqueId val="{00000009-EFFA-4B61-8B06-307CEDA07C61}"/>
            </c:ext>
          </c:extLst>
        </c:ser>
        <c:ser>
          <c:idx val="3"/>
          <c:order val="3"/>
          <c:tx>
            <c:strRef>
              <c:f>'Risiko elementer'!$A$15</c:f>
              <c:strCache>
                <c:ptCount val="1"/>
              </c:strCache>
            </c:strRef>
          </c:tx>
          <c:spPr>
            <a:ln w="12700">
              <a:solidFill>
                <a:srgbClr val="FFFFFF"/>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Risikomatrise'!$P$15:$P$16</c:f>
              <c:numCache>
                <c:formatCode>General</c:formatCode>
                <c:ptCount val="2"/>
                <c:pt idx="0">
                  <c:v>-10</c:v>
                </c:pt>
                <c:pt idx="1">
                  <c:v>-10</c:v>
                </c:pt>
              </c:numCache>
            </c:numRef>
          </c:xVal>
          <c:yVal>
            <c:numRef>
              <c:f>'P1 Risikomatrise'!$Q$15:$Q$16</c:f>
              <c:numCache>
                <c:formatCode>General</c:formatCode>
                <c:ptCount val="2"/>
                <c:pt idx="0">
                  <c:v>-10</c:v>
                </c:pt>
                <c:pt idx="1">
                  <c:v>-10</c:v>
                </c:pt>
              </c:numCache>
            </c:numRef>
          </c:yVal>
          <c:smooth val="0"/>
          <c:extLst>
            <c:ext xmlns:c16="http://schemas.microsoft.com/office/drawing/2014/chart" uri="{C3380CC4-5D6E-409C-BE32-E72D297353CC}">
              <c16:uniqueId val="{0000000C-EFFA-4B61-8B06-307CEDA07C61}"/>
            </c:ext>
          </c:extLst>
        </c:ser>
        <c:ser>
          <c:idx val="4"/>
          <c:order val="4"/>
          <c:tx>
            <c:strRef>
              <c:f>'Risiko elementer'!$A$16</c:f>
              <c:strCache>
                <c:ptCount val="1"/>
              </c:strCache>
            </c:strRef>
          </c:tx>
          <c:spPr>
            <a:ln w="12700">
              <a:solidFill>
                <a:srgbClr val="800080"/>
              </a:solidFill>
              <a:prstDash val="solid"/>
            </a:ln>
          </c:spPr>
          <c:marker>
            <c:symbol val="star"/>
            <c:size val="5"/>
            <c:spPr>
              <a:noFill/>
              <a:ln>
                <a:solidFill>
                  <a:srgbClr val="800080"/>
                </a:solidFill>
                <a:prstDash val="solid"/>
              </a:ln>
            </c:spPr>
          </c:marker>
          <c:dPt>
            <c:idx val="0"/>
            <c:marker>
              <c:symbol val="none"/>
            </c:marker>
            <c:bubble3D val="0"/>
            <c:extLst>
              <c:ext xmlns:c16="http://schemas.microsoft.com/office/drawing/2014/chart" uri="{C3380CC4-5D6E-409C-BE32-E72D297353CC}">
                <c16:uniqueId val="{0000000D-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0F-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F-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Risikomatrise'!$P$17:$P$18</c:f>
              <c:numCache>
                <c:formatCode>General</c:formatCode>
                <c:ptCount val="2"/>
                <c:pt idx="0">
                  <c:v>-10</c:v>
                </c:pt>
                <c:pt idx="1">
                  <c:v>-10</c:v>
                </c:pt>
              </c:numCache>
            </c:numRef>
          </c:xVal>
          <c:yVal>
            <c:numRef>
              <c:f>'P1 Risikomatrise'!$Q$17:$Q$18</c:f>
              <c:numCache>
                <c:formatCode>General</c:formatCode>
                <c:ptCount val="2"/>
                <c:pt idx="0">
                  <c:v>-10</c:v>
                </c:pt>
                <c:pt idx="1">
                  <c:v>-10</c:v>
                </c:pt>
              </c:numCache>
            </c:numRef>
          </c:yVal>
          <c:smooth val="0"/>
          <c:extLst>
            <c:ext xmlns:c16="http://schemas.microsoft.com/office/drawing/2014/chart" uri="{C3380CC4-5D6E-409C-BE32-E72D297353CC}">
              <c16:uniqueId val="{00000010-EFFA-4B61-8B06-307CEDA07C61}"/>
            </c:ext>
          </c:extLst>
        </c:ser>
        <c:ser>
          <c:idx val="5"/>
          <c:order val="5"/>
          <c:tx>
            <c:strRef>
              <c:f>'Risiko elementer'!$A$17</c:f>
              <c:strCache>
                <c:ptCount val="1"/>
              </c:strCache>
            </c:strRef>
          </c:tx>
          <c:spPr>
            <a:ln w="12700">
              <a:solidFill>
                <a:srgbClr val="800000"/>
              </a:solidFill>
              <a:prstDash val="solid"/>
            </a:ln>
          </c:spPr>
          <c:marker>
            <c:symbol val="circle"/>
            <c:size val="5"/>
            <c:spPr>
              <a:solidFill>
                <a:srgbClr val="800000"/>
              </a:solidFill>
              <a:ln>
                <a:solidFill>
                  <a:srgbClr val="800000"/>
                </a:solidFill>
                <a:prstDash val="solid"/>
              </a:ln>
            </c:spPr>
          </c:marker>
          <c:dPt>
            <c:idx val="0"/>
            <c:marker>
              <c:symbol val="none"/>
            </c:marker>
            <c:bubble3D val="0"/>
            <c:extLst>
              <c:ext xmlns:c16="http://schemas.microsoft.com/office/drawing/2014/chart" uri="{C3380CC4-5D6E-409C-BE32-E72D297353CC}">
                <c16:uniqueId val="{00000011-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Risikomatrise'!$P$19:$P$20</c:f>
              <c:numCache>
                <c:formatCode>General</c:formatCode>
                <c:ptCount val="2"/>
                <c:pt idx="0">
                  <c:v>-10</c:v>
                </c:pt>
                <c:pt idx="1">
                  <c:v>-10</c:v>
                </c:pt>
              </c:numCache>
            </c:numRef>
          </c:xVal>
          <c:yVal>
            <c:numRef>
              <c:f>'P1 Risikomatrise'!$Q$19:$Q$20</c:f>
              <c:numCache>
                <c:formatCode>General</c:formatCode>
                <c:ptCount val="2"/>
                <c:pt idx="0">
                  <c:v>-10</c:v>
                </c:pt>
                <c:pt idx="1">
                  <c:v>-10</c:v>
                </c:pt>
              </c:numCache>
            </c:numRef>
          </c:yVal>
          <c:smooth val="0"/>
          <c:extLst>
            <c:ext xmlns:c16="http://schemas.microsoft.com/office/drawing/2014/chart" uri="{C3380CC4-5D6E-409C-BE32-E72D297353CC}">
              <c16:uniqueId val="{00000014-EFFA-4B61-8B06-307CEDA07C61}"/>
            </c:ext>
          </c:extLst>
        </c:ser>
        <c:ser>
          <c:idx val="6"/>
          <c:order val="6"/>
          <c:tx>
            <c:strRef>
              <c:f>'Risiko elementer'!$A$18</c:f>
              <c:strCache>
                <c:ptCount val="1"/>
              </c:strCache>
            </c:strRef>
          </c:tx>
          <c:spPr>
            <a:ln w="12700">
              <a:solidFill>
                <a:srgbClr val="008080"/>
              </a:solidFill>
              <a:prstDash val="solid"/>
            </a:ln>
          </c:spPr>
          <c:marker>
            <c:symbol val="plus"/>
            <c:size val="5"/>
            <c:spPr>
              <a:noFill/>
              <a:ln>
                <a:solidFill>
                  <a:srgbClr val="008080"/>
                </a:solidFill>
                <a:prstDash val="solid"/>
              </a:ln>
            </c:spPr>
          </c:marker>
          <c:dPt>
            <c:idx val="0"/>
            <c:marker>
              <c:symbol val="none"/>
            </c:marker>
            <c:bubble3D val="0"/>
            <c:extLst>
              <c:ext xmlns:c16="http://schemas.microsoft.com/office/drawing/2014/chart" uri="{C3380CC4-5D6E-409C-BE32-E72D297353CC}">
                <c16:uniqueId val="{0000001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Risikomatrise'!$P$21:$P$22</c:f>
              <c:numCache>
                <c:formatCode>General</c:formatCode>
                <c:ptCount val="2"/>
                <c:pt idx="0">
                  <c:v>-10</c:v>
                </c:pt>
                <c:pt idx="1">
                  <c:v>-10</c:v>
                </c:pt>
              </c:numCache>
            </c:numRef>
          </c:xVal>
          <c:yVal>
            <c:numRef>
              <c:f>'P1 Risikomatrise'!$Q$21:$Q$22</c:f>
              <c:numCache>
                <c:formatCode>General</c:formatCode>
                <c:ptCount val="2"/>
                <c:pt idx="0">
                  <c:v>-10</c:v>
                </c:pt>
                <c:pt idx="1">
                  <c:v>-10</c:v>
                </c:pt>
              </c:numCache>
            </c:numRef>
          </c:yVal>
          <c:smooth val="0"/>
          <c:extLst>
            <c:ext xmlns:c16="http://schemas.microsoft.com/office/drawing/2014/chart" uri="{C3380CC4-5D6E-409C-BE32-E72D297353CC}">
              <c16:uniqueId val="{00000018-EFFA-4B61-8B06-307CEDA07C61}"/>
            </c:ext>
          </c:extLst>
        </c:ser>
        <c:ser>
          <c:idx val="7"/>
          <c:order val="7"/>
          <c:tx>
            <c:strRef>
              <c:f>'Risiko elementer'!$A$19</c:f>
              <c:strCache>
                <c:ptCount val="1"/>
              </c:strCache>
            </c:strRef>
          </c:tx>
          <c:spPr>
            <a:ln w="12700">
              <a:solidFill>
                <a:srgbClr val="0000FF"/>
              </a:solidFill>
              <a:prstDash val="solid"/>
            </a:ln>
          </c:spPr>
          <c:marker>
            <c:symbol val="none"/>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A-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Risikomatrise'!$P$23:$P$24</c:f>
              <c:numCache>
                <c:formatCode>General</c:formatCode>
                <c:ptCount val="2"/>
                <c:pt idx="0">
                  <c:v>-10</c:v>
                </c:pt>
                <c:pt idx="1">
                  <c:v>-10</c:v>
                </c:pt>
              </c:numCache>
            </c:numRef>
          </c:xVal>
          <c:yVal>
            <c:numRef>
              <c:f>'P1 Risikomatrise'!$Q$23:$Q$24</c:f>
              <c:numCache>
                <c:formatCode>General</c:formatCode>
                <c:ptCount val="2"/>
                <c:pt idx="0">
                  <c:v>-10</c:v>
                </c:pt>
                <c:pt idx="1">
                  <c:v>-10</c:v>
                </c:pt>
              </c:numCache>
            </c:numRef>
          </c:yVal>
          <c:smooth val="0"/>
          <c:extLst>
            <c:ext xmlns:c16="http://schemas.microsoft.com/office/drawing/2014/chart" uri="{C3380CC4-5D6E-409C-BE32-E72D297353CC}">
              <c16:uniqueId val="{0000001B-EFFA-4B61-8B06-307CEDA07C61}"/>
            </c:ext>
          </c:extLst>
        </c:ser>
        <c:ser>
          <c:idx val="8"/>
          <c:order val="8"/>
          <c:tx>
            <c:strRef>
              <c:f>'Risiko elementer'!$A$20</c:f>
              <c:strCache>
                <c:ptCount val="1"/>
              </c:strCache>
            </c:strRef>
          </c:tx>
          <c:spPr>
            <a:ln w="12700">
              <a:solidFill>
                <a:srgbClr val="00CCFF"/>
              </a:solidFill>
              <a:prstDash val="solid"/>
            </a:ln>
          </c:spPr>
          <c:marker>
            <c:symbol val="dash"/>
            <c:size val="5"/>
            <c:spPr>
              <a:noFill/>
              <a:ln>
                <a:solidFill>
                  <a:srgbClr val="00CCFF"/>
                </a:solidFill>
                <a:prstDash val="solid"/>
              </a:ln>
            </c:spPr>
          </c:marker>
          <c:dPt>
            <c:idx val="0"/>
            <c:marker>
              <c:symbol val="none"/>
            </c:marker>
            <c:bubble3D val="0"/>
            <c:extLst>
              <c:ext xmlns:c16="http://schemas.microsoft.com/office/drawing/2014/chart" uri="{C3380CC4-5D6E-409C-BE32-E72D297353CC}">
                <c16:uniqueId val="{0000001C-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E-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Risikomatrise'!$P$25:$P$26</c:f>
              <c:numCache>
                <c:formatCode>General</c:formatCode>
                <c:ptCount val="2"/>
                <c:pt idx="0">
                  <c:v>-10</c:v>
                </c:pt>
                <c:pt idx="1">
                  <c:v>-10</c:v>
                </c:pt>
              </c:numCache>
            </c:numRef>
          </c:xVal>
          <c:yVal>
            <c:numRef>
              <c:f>'P1 Risikomatrise'!$Q$25:$Q$26</c:f>
              <c:numCache>
                <c:formatCode>General</c:formatCode>
                <c:ptCount val="2"/>
                <c:pt idx="0">
                  <c:v>-10</c:v>
                </c:pt>
                <c:pt idx="1">
                  <c:v>-10</c:v>
                </c:pt>
              </c:numCache>
            </c:numRef>
          </c:yVal>
          <c:smooth val="0"/>
          <c:extLst>
            <c:ext xmlns:c16="http://schemas.microsoft.com/office/drawing/2014/chart" uri="{C3380CC4-5D6E-409C-BE32-E72D297353CC}">
              <c16:uniqueId val="{0000001F-EFFA-4B61-8B06-307CEDA07C61}"/>
            </c:ext>
          </c:extLst>
        </c:ser>
        <c:ser>
          <c:idx val="9"/>
          <c:order val="9"/>
          <c:tx>
            <c:strRef>
              <c:f>'Risiko elementer'!$A$21</c:f>
              <c:strCache>
                <c:ptCount val="1"/>
              </c:strCache>
            </c:strRef>
          </c:tx>
          <c:spPr>
            <a:ln w="12700">
              <a:solidFill>
                <a:srgbClr val="CCFFFF"/>
              </a:solidFill>
              <a:prstDash val="solid"/>
            </a:ln>
          </c:spPr>
          <c:marker>
            <c:symbol val="diamond"/>
            <c:size val="5"/>
            <c:spPr>
              <a:solidFill>
                <a:srgbClr val="CCFFFF"/>
              </a:solidFill>
              <a:ln>
                <a:solidFill>
                  <a:srgbClr val="CCFFFF"/>
                </a:solidFill>
                <a:prstDash val="solid"/>
              </a:ln>
            </c:spPr>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1-EFFA-4B61-8B06-307CEDA07C61}"/>
              </c:ext>
            </c:extLst>
          </c:dPt>
          <c:dLbls>
            <c:dLbl>
              <c:idx val="1"/>
              <c:layout>
                <c:manualLayout>
                  <c:x val="-8.9988751406074249E-3"/>
                  <c:y val="-2.751031636863824E-3"/>
                </c:manualLayout>
              </c:layout>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1-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Risikomatrise'!$P$27:$P$28</c:f>
              <c:numCache>
                <c:formatCode>General</c:formatCode>
                <c:ptCount val="2"/>
                <c:pt idx="0">
                  <c:v>-10</c:v>
                </c:pt>
                <c:pt idx="1">
                  <c:v>-10</c:v>
                </c:pt>
              </c:numCache>
            </c:numRef>
          </c:xVal>
          <c:yVal>
            <c:numRef>
              <c:f>'P1 Risikomatrise'!$Q$27:$Q$28</c:f>
              <c:numCache>
                <c:formatCode>General</c:formatCode>
                <c:ptCount val="2"/>
                <c:pt idx="0">
                  <c:v>-10</c:v>
                </c:pt>
                <c:pt idx="1">
                  <c:v>-10</c:v>
                </c:pt>
              </c:numCache>
            </c:numRef>
          </c:yVal>
          <c:smooth val="0"/>
          <c:extLst>
            <c:ext xmlns:c16="http://schemas.microsoft.com/office/drawing/2014/chart" uri="{C3380CC4-5D6E-409C-BE32-E72D297353CC}">
              <c16:uniqueId val="{00000022-EFFA-4B61-8B06-307CEDA07C61}"/>
            </c:ext>
          </c:extLst>
        </c:ser>
        <c:ser>
          <c:idx val="10"/>
          <c:order val="10"/>
          <c:tx>
            <c:strRef>
              <c:f>'Risiko elementer'!$A$22</c:f>
              <c:strCache>
                <c:ptCount val="1"/>
              </c:strCache>
            </c:strRef>
          </c:tx>
          <c:spPr>
            <a:ln w="12700">
              <a:solidFill>
                <a:srgbClr val="CCFFCC"/>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2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Risikomatrise'!$P$29:$P$30</c:f>
              <c:numCache>
                <c:formatCode>General</c:formatCode>
                <c:ptCount val="2"/>
                <c:pt idx="0">
                  <c:v>-10</c:v>
                </c:pt>
                <c:pt idx="1">
                  <c:v>-10</c:v>
                </c:pt>
              </c:numCache>
            </c:numRef>
          </c:xVal>
          <c:yVal>
            <c:numRef>
              <c:f>'P1 Risikomatrise'!$Q$29:$Q$30</c:f>
              <c:numCache>
                <c:formatCode>General</c:formatCode>
                <c:ptCount val="2"/>
                <c:pt idx="0">
                  <c:v>-10</c:v>
                </c:pt>
                <c:pt idx="1">
                  <c:v>-10</c:v>
                </c:pt>
              </c:numCache>
            </c:numRef>
          </c:yVal>
          <c:smooth val="0"/>
          <c:extLst>
            <c:ext xmlns:c16="http://schemas.microsoft.com/office/drawing/2014/chart" uri="{C3380CC4-5D6E-409C-BE32-E72D297353CC}">
              <c16:uniqueId val="{00000024-EFFA-4B61-8B06-307CEDA07C61}"/>
            </c:ext>
          </c:extLst>
        </c:ser>
        <c:ser>
          <c:idx val="11"/>
          <c:order val="11"/>
          <c:tx>
            <c:strRef>
              <c:f>'Risiko elementer'!$A$23</c:f>
              <c:strCache>
                <c:ptCount val="1"/>
              </c:strCache>
            </c:strRef>
          </c:tx>
          <c:spPr>
            <a:ln w="12700">
              <a:solidFill>
                <a:srgbClr val="FFFF99"/>
              </a:solidFill>
              <a:prstDash val="solid"/>
            </a:ln>
          </c:spPr>
          <c:marker>
            <c:symbol val="triangle"/>
            <c:size val="5"/>
            <c:spPr>
              <a:solidFill>
                <a:srgbClr val="FFFF99"/>
              </a:solidFill>
              <a:ln>
                <a:solidFill>
                  <a:srgbClr val="FFFF99"/>
                </a:solidFill>
                <a:prstDash val="solid"/>
              </a:ln>
            </c:spPr>
          </c:marker>
          <c:dPt>
            <c:idx val="0"/>
            <c:marker>
              <c:symbol val="none"/>
            </c:marker>
            <c:bubble3D val="0"/>
            <c:extLst>
              <c:ext xmlns:c16="http://schemas.microsoft.com/office/drawing/2014/chart" uri="{C3380CC4-5D6E-409C-BE32-E72D297353CC}">
                <c16:uniqueId val="{0000002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Risikomatrise'!$P$31:$P$32</c:f>
              <c:numCache>
                <c:formatCode>General</c:formatCode>
                <c:ptCount val="2"/>
                <c:pt idx="0">
                  <c:v>-10</c:v>
                </c:pt>
                <c:pt idx="1">
                  <c:v>-10</c:v>
                </c:pt>
              </c:numCache>
            </c:numRef>
          </c:xVal>
          <c:yVal>
            <c:numRef>
              <c:f>'P1 Risikomatrise'!$Q$31:$Q$32</c:f>
              <c:numCache>
                <c:formatCode>General</c:formatCode>
                <c:ptCount val="2"/>
                <c:pt idx="0">
                  <c:v>-10</c:v>
                </c:pt>
                <c:pt idx="1">
                  <c:v>-10</c:v>
                </c:pt>
              </c:numCache>
            </c:numRef>
          </c:yVal>
          <c:smooth val="0"/>
          <c:extLst>
            <c:ext xmlns:c16="http://schemas.microsoft.com/office/drawing/2014/chart" uri="{C3380CC4-5D6E-409C-BE32-E72D297353CC}">
              <c16:uniqueId val="{00000028-EFFA-4B61-8B06-307CEDA07C61}"/>
            </c:ext>
          </c:extLst>
        </c:ser>
        <c:ser>
          <c:idx val="12"/>
          <c:order val="12"/>
          <c:tx>
            <c:strRef>
              <c:f>'Risiko elementer'!$A$24</c:f>
              <c:strCache>
                <c:ptCount val="1"/>
              </c:strCache>
            </c:strRef>
          </c:tx>
          <c:spPr>
            <a:ln w="12700">
              <a:solidFill>
                <a:srgbClr val="99CCFF"/>
              </a:solidFill>
              <a:prstDash val="solid"/>
            </a:ln>
          </c:spPr>
          <c:marker>
            <c:symbol val="x"/>
            <c:size val="5"/>
            <c:spPr>
              <a:noFill/>
              <a:ln>
                <a:solidFill>
                  <a:srgbClr val="99CCFF"/>
                </a:solidFill>
                <a:prstDash val="solid"/>
              </a:ln>
            </c:spPr>
          </c:marker>
          <c:dPt>
            <c:idx val="0"/>
            <c:marker>
              <c:symbol val="none"/>
            </c:marker>
            <c:bubble3D val="0"/>
            <c:extLst>
              <c:ext xmlns:c16="http://schemas.microsoft.com/office/drawing/2014/chart" uri="{C3380CC4-5D6E-409C-BE32-E72D297353CC}">
                <c16:uniqueId val="{00000029-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B-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Risikomatrise'!$P$33:$P$34</c:f>
              <c:numCache>
                <c:formatCode>General</c:formatCode>
                <c:ptCount val="2"/>
                <c:pt idx="0">
                  <c:v>-10</c:v>
                </c:pt>
                <c:pt idx="1">
                  <c:v>-10</c:v>
                </c:pt>
              </c:numCache>
            </c:numRef>
          </c:xVal>
          <c:yVal>
            <c:numRef>
              <c:f>'P1 Risikomatrise'!$Q$33:$Q$34</c:f>
              <c:numCache>
                <c:formatCode>General</c:formatCode>
                <c:ptCount val="2"/>
                <c:pt idx="0">
                  <c:v>-10</c:v>
                </c:pt>
                <c:pt idx="1">
                  <c:v>-10</c:v>
                </c:pt>
              </c:numCache>
            </c:numRef>
          </c:yVal>
          <c:smooth val="0"/>
          <c:extLst>
            <c:ext xmlns:c16="http://schemas.microsoft.com/office/drawing/2014/chart" uri="{C3380CC4-5D6E-409C-BE32-E72D297353CC}">
              <c16:uniqueId val="{0000002C-EFFA-4B61-8B06-307CEDA07C61}"/>
            </c:ext>
          </c:extLst>
        </c:ser>
        <c:ser>
          <c:idx val="16"/>
          <c:order val="13"/>
          <c:tx>
            <c:strRef>
              <c:f>'Risiko elementer'!$A$25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elementer'!$O$25</c:f>
              <c:numCache>
                <c:formatCode>General</c:formatCode>
                <c:ptCount val="1"/>
                <c:pt idx="0">
                  <c:v>-10</c:v>
                </c:pt>
              </c:numCache>
            </c:numRef>
          </c:xVal>
          <c:yVal>
            <c:numRef>
              <c:f>'Risiko elementer'!$P$25</c:f>
              <c:numCache>
                <c:formatCode>General</c:formatCode>
                <c:ptCount val="1"/>
                <c:pt idx="0">
                  <c:v>-10</c:v>
                </c:pt>
              </c:numCache>
            </c:numRef>
          </c:yVal>
          <c:smooth val="0"/>
          <c:extLst>
            <c:ext xmlns:c16="http://schemas.microsoft.com/office/drawing/2014/chart" uri="{C3380CC4-5D6E-409C-BE32-E72D297353CC}">
              <c16:uniqueId val="{0000002D-EFFA-4B61-8B06-307CEDA07C61}"/>
            </c:ext>
          </c:extLst>
        </c:ser>
        <c:ser>
          <c:idx val="17"/>
          <c:order val="14"/>
          <c:tx>
            <c:strRef>
              <c:f>'Risiko elementer'!$A$26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elementer'!$O$26</c:f>
              <c:numCache>
                <c:formatCode>General</c:formatCode>
                <c:ptCount val="1"/>
                <c:pt idx="0">
                  <c:v>-10</c:v>
                </c:pt>
              </c:numCache>
            </c:numRef>
          </c:xVal>
          <c:yVal>
            <c:numRef>
              <c:f>'Risiko elementer'!$P$26</c:f>
              <c:numCache>
                <c:formatCode>General</c:formatCode>
                <c:ptCount val="1"/>
                <c:pt idx="0">
                  <c:v>-10</c:v>
                </c:pt>
              </c:numCache>
            </c:numRef>
          </c:yVal>
          <c:smooth val="0"/>
          <c:extLst>
            <c:ext xmlns:c16="http://schemas.microsoft.com/office/drawing/2014/chart" uri="{C3380CC4-5D6E-409C-BE32-E72D297353CC}">
              <c16:uniqueId val="{0000002E-EFFA-4B61-8B06-307CEDA07C61}"/>
            </c:ext>
          </c:extLst>
        </c:ser>
        <c:ser>
          <c:idx val="13"/>
          <c:order val="15"/>
          <c:tx>
            <c:strRef>
              <c:f>'Risiko elementer'!$A$27</c:f>
              <c:strCache>
                <c:ptCount val="1"/>
              </c:strCache>
            </c:strRef>
          </c:tx>
          <c:spPr>
            <a:ln w="12700">
              <a:solidFill>
                <a:srgbClr val="FF99CC"/>
              </a:solidFill>
              <a:prstDash val="solid"/>
            </a:ln>
          </c:spPr>
          <c:marker>
            <c:symbol val="star"/>
            <c:size val="5"/>
            <c:spPr>
              <a:noFill/>
              <a:ln>
                <a:solidFill>
                  <a:srgbClr val="FF99CC"/>
                </a:solidFill>
                <a:prstDash val="solid"/>
              </a:ln>
            </c:spPr>
          </c:marker>
          <c:dPt>
            <c:idx val="0"/>
            <c:marker>
              <c:symbol val="none"/>
            </c:marker>
            <c:bubble3D val="0"/>
            <c:spPr>
              <a:ln w="12700">
                <a:solidFill>
                  <a:srgbClr val="FFFFFF"/>
                </a:solidFill>
                <a:prstDash val="solid"/>
              </a:ln>
            </c:spPr>
            <c:extLst>
              <c:ext xmlns:c16="http://schemas.microsoft.com/office/drawing/2014/chart" uri="{C3380CC4-5D6E-409C-BE32-E72D297353CC}">
                <c16:uniqueId val="{00000030-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3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Risikomatrise'!$P$35:$P$36</c:f>
              <c:numCache>
                <c:formatCode>General</c:formatCode>
                <c:ptCount val="2"/>
                <c:pt idx="0">
                  <c:v>-10</c:v>
                </c:pt>
                <c:pt idx="1">
                  <c:v>-10</c:v>
                </c:pt>
              </c:numCache>
            </c:numRef>
          </c:xVal>
          <c:yVal>
            <c:numRef>
              <c:f>'P1 Risikomatrise'!$Q$35:$Q$36</c:f>
              <c:numCache>
                <c:formatCode>General</c:formatCode>
                <c:ptCount val="2"/>
                <c:pt idx="0">
                  <c:v>-10</c:v>
                </c:pt>
                <c:pt idx="1">
                  <c:v>-10</c:v>
                </c:pt>
              </c:numCache>
            </c:numRef>
          </c:yVal>
          <c:smooth val="0"/>
          <c:extLst>
            <c:ext xmlns:c16="http://schemas.microsoft.com/office/drawing/2014/chart" uri="{C3380CC4-5D6E-409C-BE32-E72D297353CC}">
              <c16:uniqueId val="{00000033-EFFA-4B61-8B06-307CEDA07C61}"/>
            </c:ext>
          </c:extLst>
        </c:ser>
        <c:ser>
          <c:idx val="18"/>
          <c:order val="16"/>
          <c:tx>
            <c:strRef>
              <c:f>'Risiko elementer'!$A$28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elementer'!$O$28</c:f>
              <c:numCache>
                <c:formatCode>General</c:formatCode>
                <c:ptCount val="1"/>
                <c:pt idx="0">
                  <c:v>-10</c:v>
                </c:pt>
              </c:numCache>
            </c:numRef>
          </c:xVal>
          <c:yVal>
            <c:numRef>
              <c:f>'Risiko elementer'!$P$28</c:f>
              <c:numCache>
                <c:formatCode>General</c:formatCode>
                <c:ptCount val="1"/>
                <c:pt idx="0">
                  <c:v>-10</c:v>
                </c:pt>
              </c:numCache>
            </c:numRef>
          </c:yVal>
          <c:smooth val="0"/>
          <c:extLst>
            <c:ext xmlns:c16="http://schemas.microsoft.com/office/drawing/2014/chart" uri="{C3380CC4-5D6E-409C-BE32-E72D297353CC}">
              <c16:uniqueId val="{00000034-EFFA-4B61-8B06-307CEDA07C61}"/>
            </c:ext>
          </c:extLst>
        </c:ser>
        <c:ser>
          <c:idx val="15"/>
          <c:order val="17"/>
          <c:tx>
            <c:strRef>
              <c:f>'Risiko elementer'!$A$29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elementer'!$O$29</c:f>
              <c:numCache>
                <c:formatCode>General</c:formatCode>
                <c:ptCount val="1"/>
                <c:pt idx="0">
                  <c:v>-10</c:v>
                </c:pt>
              </c:numCache>
            </c:numRef>
          </c:xVal>
          <c:yVal>
            <c:numRef>
              <c:f>'Risiko elementer'!$P$29</c:f>
              <c:numCache>
                <c:formatCode>General</c:formatCode>
                <c:ptCount val="1"/>
                <c:pt idx="0">
                  <c:v>-10</c:v>
                </c:pt>
              </c:numCache>
            </c:numRef>
          </c:yVal>
          <c:smooth val="0"/>
          <c:extLst>
            <c:ext xmlns:c16="http://schemas.microsoft.com/office/drawing/2014/chart" uri="{C3380CC4-5D6E-409C-BE32-E72D297353CC}">
              <c16:uniqueId val="{00000035-EFFA-4B61-8B06-307CEDA07C61}"/>
            </c:ext>
          </c:extLst>
        </c:ser>
        <c:ser>
          <c:idx val="19"/>
          <c:order val="18"/>
          <c:tx>
            <c:strRef>
              <c:f>'Risiko elementer'!$A$30</c:f>
              <c:strCache>
                <c:ptCount val="1"/>
              </c:strCache>
            </c:strRef>
          </c:tx>
          <c:dPt>
            <c:idx val="0"/>
            <c:marker>
              <c:symbol val="diamond"/>
              <c:size val="10"/>
              <c:spPr>
                <a:solidFill>
                  <a:srgbClr val="000080"/>
                </a:solidFill>
              </c:spPr>
            </c:marker>
            <c:bubble3D val="0"/>
            <c:extLst>
              <c:ext xmlns:c16="http://schemas.microsoft.com/office/drawing/2014/chart" uri="{C3380CC4-5D6E-409C-BE32-E72D297353CC}">
                <c16:uniqueId val="{00000036-EFFA-4B61-8B06-307CEDA07C61}"/>
              </c:ext>
            </c:extLst>
          </c:dPt>
          <c:dLbls>
            <c:dLbl>
              <c:idx val="0"/>
              <c:layout>
                <c:manualLayout>
                  <c:x val="-1.1248593925759279E-2"/>
                  <c:y val="0"/>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6-EFFA-4B61-8B06-307CEDA07C61}"/>
                </c:ext>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elementer'!$O$30</c:f>
              <c:numCache>
                <c:formatCode>General</c:formatCode>
                <c:ptCount val="1"/>
                <c:pt idx="0">
                  <c:v>-10</c:v>
                </c:pt>
              </c:numCache>
            </c:numRef>
          </c:xVal>
          <c:yVal>
            <c:numRef>
              <c:f>'Risiko elementer'!$P$30</c:f>
              <c:numCache>
                <c:formatCode>General</c:formatCode>
                <c:ptCount val="1"/>
                <c:pt idx="0">
                  <c:v>-10</c:v>
                </c:pt>
              </c:numCache>
            </c:numRef>
          </c:yVal>
          <c:smooth val="0"/>
          <c:extLst>
            <c:ext xmlns:c16="http://schemas.microsoft.com/office/drawing/2014/chart" uri="{C3380CC4-5D6E-409C-BE32-E72D297353CC}">
              <c16:uniqueId val="{00000037-EFFA-4B61-8B06-307CEDA07C61}"/>
            </c:ext>
          </c:extLst>
        </c:ser>
        <c:ser>
          <c:idx val="20"/>
          <c:order val="19"/>
          <c:tx>
            <c:strRef>
              <c:f>'Risiko elementer'!$A$31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elementer'!$O$31</c:f>
              <c:numCache>
                <c:formatCode>General</c:formatCode>
                <c:ptCount val="1"/>
                <c:pt idx="0">
                  <c:v>-10</c:v>
                </c:pt>
              </c:numCache>
            </c:numRef>
          </c:xVal>
          <c:yVal>
            <c:numRef>
              <c:f>'Risiko elementer'!$P$31</c:f>
              <c:numCache>
                <c:formatCode>General</c:formatCode>
                <c:ptCount val="1"/>
                <c:pt idx="0">
                  <c:v>-10</c:v>
                </c:pt>
              </c:numCache>
            </c:numRef>
          </c:yVal>
          <c:smooth val="0"/>
          <c:extLst>
            <c:ext xmlns:c16="http://schemas.microsoft.com/office/drawing/2014/chart" uri="{C3380CC4-5D6E-409C-BE32-E72D297353CC}">
              <c16:uniqueId val="{00000038-EFFA-4B61-8B06-307CEDA07C61}"/>
            </c:ext>
          </c:extLst>
        </c:ser>
        <c:ser>
          <c:idx val="21"/>
          <c:order val="20"/>
          <c:tx>
            <c:strRef>
              <c:f>'Risiko elementer'!$A$32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elementer'!$O$32</c:f>
              <c:numCache>
                <c:formatCode>General</c:formatCode>
                <c:ptCount val="1"/>
                <c:pt idx="0">
                  <c:v>-10</c:v>
                </c:pt>
              </c:numCache>
            </c:numRef>
          </c:xVal>
          <c:yVal>
            <c:numRef>
              <c:f>'Risiko elementer'!$P$32</c:f>
              <c:numCache>
                <c:formatCode>General</c:formatCode>
                <c:ptCount val="1"/>
                <c:pt idx="0">
                  <c:v>-10</c:v>
                </c:pt>
              </c:numCache>
            </c:numRef>
          </c:yVal>
          <c:smooth val="0"/>
          <c:extLst>
            <c:ext xmlns:c16="http://schemas.microsoft.com/office/drawing/2014/chart" uri="{C3380CC4-5D6E-409C-BE32-E72D297353CC}">
              <c16:uniqueId val="{00000039-EFFA-4B61-8B06-307CEDA07C61}"/>
            </c:ext>
          </c:extLst>
        </c:ser>
        <c:ser>
          <c:idx val="22"/>
          <c:order val="21"/>
          <c:tx>
            <c:strRef>
              <c:f>'Risiko elementer'!$A$33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elementer'!$O$33</c:f>
              <c:numCache>
                <c:formatCode>General</c:formatCode>
                <c:ptCount val="1"/>
                <c:pt idx="0">
                  <c:v>-10</c:v>
                </c:pt>
              </c:numCache>
            </c:numRef>
          </c:xVal>
          <c:yVal>
            <c:numRef>
              <c:f>'Risiko elementer'!$P$33</c:f>
              <c:numCache>
                <c:formatCode>General</c:formatCode>
                <c:ptCount val="1"/>
                <c:pt idx="0">
                  <c:v>-10</c:v>
                </c:pt>
              </c:numCache>
            </c:numRef>
          </c:yVal>
          <c:smooth val="0"/>
          <c:extLst>
            <c:ext xmlns:c16="http://schemas.microsoft.com/office/drawing/2014/chart" uri="{C3380CC4-5D6E-409C-BE32-E72D297353CC}">
              <c16:uniqueId val="{0000003A-EFFA-4B61-8B06-307CEDA07C61}"/>
            </c:ext>
          </c:extLst>
        </c:ser>
        <c:ser>
          <c:idx val="23"/>
          <c:order val="22"/>
          <c:tx>
            <c:strRef>
              <c:f>'Risiko elementer'!$A$34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elementer'!$O$34</c:f>
              <c:numCache>
                <c:formatCode>General</c:formatCode>
                <c:ptCount val="1"/>
                <c:pt idx="0">
                  <c:v>-10</c:v>
                </c:pt>
              </c:numCache>
            </c:numRef>
          </c:xVal>
          <c:yVal>
            <c:numRef>
              <c:f>'Risiko elementer'!$P$34</c:f>
              <c:numCache>
                <c:formatCode>General</c:formatCode>
                <c:ptCount val="1"/>
                <c:pt idx="0">
                  <c:v>-10</c:v>
                </c:pt>
              </c:numCache>
            </c:numRef>
          </c:yVal>
          <c:smooth val="0"/>
          <c:extLst>
            <c:ext xmlns:c16="http://schemas.microsoft.com/office/drawing/2014/chart" uri="{C3380CC4-5D6E-409C-BE32-E72D297353CC}">
              <c16:uniqueId val="{0000003B-EFFA-4B61-8B06-307CEDA07C61}"/>
            </c:ext>
          </c:extLst>
        </c:ser>
        <c:ser>
          <c:idx val="24"/>
          <c:order val="23"/>
          <c:tx>
            <c:strRef>
              <c:f>'Risiko elementer'!$A$35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elementer'!$O$35</c:f>
              <c:numCache>
                <c:formatCode>General</c:formatCode>
                <c:ptCount val="1"/>
                <c:pt idx="0">
                  <c:v>-10</c:v>
                </c:pt>
              </c:numCache>
            </c:numRef>
          </c:xVal>
          <c:yVal>
            <c:numRef>
              <c:f>'Risiko elementer'!$P$35</c:f>
              <c:numCache>
                <c:formatCode>General</c:formatCode>
                <c:ptCount val="1"/>
                <c:pt idx="0">
                  <c:v>-10</c:v>
                </c:pt>
              </c:numCache>
            </c:numRef>
          </c:yVal>
          <c:smooth val="0"/>
          <c:extLst>
            <c:ext xmlns:c16="http://schemas.microsoft.com/office/drawing/2014/chart" uri="{C3380CC4-5D6E-409C-BE32-E72D297353CC}">
              <c16:uniqueId val="{0000003C-EFFA-4B61-8B06-307CEDA07C61}"/>
            </c:ext>
          </c:extLst>
        </c:ser>
        <c:ser>
          <c:idx val="25"/>
          <c:order val="24"/>
          <c:tx>
            <c:strRef>
              <c:f>'Risiko elementer'!$A$36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elementer'!$O$36</c:f>
              <c:numCache>
                <c:formatCode>General</c:formatCode>
                <c:ptCount val="1"/>
                <c:pt idx="0">
                  <c:v>-10</c:v>
                </c:pt>
              </c:numCache>
            </c:numRef>
          </c:xVal>
          <c:yVal>
            <c:numRef>
              <c:f>'Risiko elementer'!$P$36</c:f>
              <c:numCache>
                <c:formatCode>General</c:formatCode>
                <c:ptCount val="1"/>
                <c:pt idx="0">
                  <c:v>-10</c:v>
                </c:pt>
              </c:numCache>
            </c:numRef>
          </c:yVal>
          <c:smooth val="0"/>
          <c:extLst>
            <c:ext xmlns:c16="http://schemas.microsoft.com/office/drawing/2014/chart" uri="{C3380CC4-5D6E-409C-BE32-E72D297353CC}">
              <c16:uniqueId val="{0000003D-EFFA-4B61-8B06-307CEDA07C61}"/>
            </c:ext>
          </c:extLst>
        </c:ser>
        <c:ser>
          <c:idx val="26"/>
          <c:order val="25"/>
          <c:tx>
            <c:strRef>
              <c:f>'Risiko elementer'!$A$37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elementer'!$O$37</c:f>
              <c:numCache>
                <c:formatCode>General</c:formatCode>
                <c:ptCount val="1"/>
                <c:pt idx="0">
                  <c:v>-10</c:v>
                </c:pt>
              </c:numCache>
            </c:numRef>
          </c:xVal>
          <c:yVal>
            <c:numRef>
              <c:f>'Risiko elementer'!$P$37</c:f>
              <c:numCache>
                <c:formatCode>General</c:formatCode>
                <c:ptCount val="1"/>
                <c:pt idx="0">
                  <c:v>-10</c:v>
                </c:pt>
              </c:numCache>
            </c:numRef>
          </c:yVal>
          <c:smooth val="0"/>
          <c:extLst>
            <c:ext xmlns:c16="http://schemas.microsoft.com/office/drawing/2014/chart" uri="{C3380CC4-5D6E-409C-BE32-E72D297353CC}">
              <c16:uniqueId val="{0000003E-EFFA-4B61-8B06-307CEDA07C61}"/>
            </c:ext>
          </c:extLst>
        </c:ser>
        <c:ser>
          <c:idx val="27"/>
          <c:order val="26"/>
          <c:tx>
            <c:strRef>
              <c:f>'Risiko elementer'!$A$38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elementer'!$O$38</c:f>
              <c:numCache>
                <c:formatCode>General</c:formatCode>
                <c:ptCount val="1"/>
                <c:pt idx="0">
                  <c:v>-10</c:v>
                </c:pt>
              </c:numCache>
            </c:numRef>
          </c:xVal>
          <c:yVal>
            <c:numRef>
              <c:f>'Risiko elementer'!$P$38</c:f>
              <c:numCache>
                <c:formatCode>General</c:formatCode>
                <c:ptCount val="1"/>
                <c:pt idx="0">
                  <c:v>-10</c:v>
                </c:pt>
              </c:numCache>
            </c:numRef>
          </c:yVal>
          <c:smooth val="0"/>
          <c:extLst>
            <c:ext xmlns:c16="http://schemas.microsoft.com/office/drawing/2014/chart" uri="{C3380CC4-5D6E-409C-BE32-E72D297353CC}">
              <c16:uniqueId val="{0000003F-EFFA-4B61-8B06-307CEDA07C61}"/>
            </c:ext>
          </c:extLst>
        </c:ser>
        <c:ser>
          <c:idx val="28"/>
          <c:order val="27"/>
          <c:tx>
            <c:strRef>
              <c:f>'Risiko elementer'!$A$39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elementer'!$O$39</c:f>
              <c:numCache>
                <c:formatCode>General</c:formatCode>
                <c:ptCount val="1"/>
                <c:pt idx="0">
                  <c:v>-10</c:v>
                </c:pt>
              </c:numCache>
            </c:numRef>
          </c:xVal>
          <c:yVal>
            <c:numRef>
              <c:f>'Risiko elementer'!$P$39</c:f>
              <c:numCache>
                <c:formatCode>General</c:formatCode>
                <c:ptCount val="1"/>
                <c:pt idx="0">
                  <c:v>-10</c:v>
                </c:pt>
              </c:numCache>
            </c:numRef>
          </c:yVal>
          <c:smooth val="0"/>
          <c:extLst>
            <c:ext xmlns:c16="http://schemas.microsoft.com/office/drawing/2014/chart" uri="{C3380CC4-5D6E-409C-BE32-E72D297353CC}">
              <c16:uniqueId val="{00000040-EFFA-4B61-8B06-307CEDA07C61}"/>
            </c:ext>
          </c:extLst>
        </c:ser>
        <c:ser>
          <c:idx val="29"/>
          <c:order val="28"/>
          <c:tx>
            <c:strRef>
              <c:f>'Risiko elementer'!$A$40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elementer'!$O$40</c:f>
              <c:numCache>
                <c:formatCode>General</c:formatCode>
                <c:ptCount val="1"/>
                <c:pt idx="0">
                  <c:v>-10</c:v>
                </c:pt>
              </c:numCache>
            </c:numRef>
          </c:xVal>
          <c:yVal>
            <c:numRef>
              <c:f>'Risiko elementer'!$P$40</c:f>
              <c:numCache>
                <c:formatCode>General</c:formatCode>
                <c:ptCount val="1"/>
                <c:pt idx="0">
                  <c:v>-10</c:v>
                </c:pt>
              </c:numCache>
            </c:numRef>
          </c:yVal>
          <c:smooth val="0"/>
          <c:extLst>
            <c:ext xmlns:c16="http://schemas.microsoft.com/office/drawing/2014/chart" uri="{C3380CC4-5D6E-409C-BE32-E72D297353CC}">
              <c16:uniqueId val="{00000041-EFFA-4B61-8B06-307CEDA07C61}"/>
            </c:ext>
          </c:extLst>
        </c:ser>
        <c:ser>
          <c:idx val="30"/>
          <c:order val="29"/>
          <c:tx>
            <c:strRef>
              <c:f>'Risiko elementer'!$A$41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elementer'!$O$41</c:f>
              <c:numCache>
                <c:formatCode>General</c:formatCode>
                <c:ptCount val="1"/>
                <c:pt idx="0">
                  <c:v>-10</c:v>
                </c:pt>
              </c:numCache>
            </c:numRef>
          </c:xVal>
          <c:yVal>
            <c:numRef>
              <c:f>'Risiko elementer'!$P$41</c:f>
              <c:numCache>
                <c:formatCode>General</c:formatCode>
                <c:ptCount val="1"/>
                <c:pt idx="0">
                  <c:v>-10</c:v>
                </c:pt>
              </c:numCache>
            </c:numRef>
          </c:yVal>
          <c:smooth val="0"/>
          <c:extLst>
            <c:ext xmlns:c16="http://schemas.microsoft.com/office/drawing/2014/chart" uri="{C3380CC4-5D6E-409C-BE32-E72D297353CC}">
              <c16:uniqueId val="{00000042-EFFA-4B61-8B06-307CEDA07C61}"/>
            </c:ext>
          </c:extLst>
        </c:ser>
        <c:ser>
          <c:idx val="31"/>
          <c:order val="30"/>
          <c:tx>
            <c:strRef>
              <c:f>'Risiko elementer'!$A$42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elementer'!$O$42</c:f>
              <c:numCache>
                <c:formatCode>General</c:formatCode>
                <c:ptCount val="1"/>
                <c:pt idx="0">
                  <c:v>-10</c:v>
                </c:pt>
              </c:numCache>
            </c:numRef>
          </c:xVal>
          <c:yVal>
            <c:numRef>
              <c:f>'Risiko elementer'!$P$42</c:f>
              <c:numCache>
                <c:formatCode>General</c:formatCode>
                <c:ptCount val="1"/>
                <c:pt idx="0">
                  <c:v>-10</c:v>
                </c:pt>
              </c:numCache>
            </c:numRef>
          </c:yVal>
          <c:smooth val="0"/>
          <c:extLst>
            <c:ext xmlns:c16="http://schemas.microsoft.com/office/drawing/2014/chart" uri="{C3380CC4-5D6E-409C-BE32-E72D297353CC}">
              <c16:uniqueId val="{00000043-EFFA-4B61-8B06-307CEDA07C61}"/>
            </c:ext>
          </c:extLst>
        </c:ser>
        <c:ser>
          <c:idx val="32"/>
          <c:order val="31"/>
          <c:tx>
            <c:strRef>
              <c:f>'Risiko elementer'!$A$43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elementer'!$P$43</c:f>
              <c:numCache>
                <c:formatCode>General</c:formatCode>
                <c:ptCount val="1"/>
                <c:pt idx="0">
                  <c:v>-10</c:v>
                </c:pt>
              </c:numCache>
            </c:numRef>
          </c:yVal>
          <c:smooth val="0"/>
          <c:extLst>
            <c:ext xmlns:c16="http://schemas.microsoft.com/office/drawing/2014/chart" uri="{C3380CC4-5D6E-409C-BE32-E72D297353CC}">
              <c16:uniqueId val="{00000044-EFFA-4B61-8B06-307CEDA07C61}"/>
            </c:ext>
          </c:extLst>
        </c:ser>
        <c:ser>
          <c:idx val="14"/>
          <c:order val="32"/>
          <c:tx>
            <c:strRef>
              <c:f>'Risiko elementer'!$A$44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elementer'!$O$44</c:f>
              <c:numCache>
                <c:formatCode>General</c:formatCode>
                <c:ptCount val="1"/>
                <c:pt idx="0">
                  <c:v>-10</c:v>
                </c:pt>
              </c:numCache>
            </c:numRef>
          </c:xVal>
          <c:yVal>
            <c:numRef>
              <c:f>'Risiko elementer'!$P$44</c:f>
              <c:numCache>
                <c:formatCode>General</c:formatCode>
                <c:ptCount val="1"/>
                <c:pt idx="0">
                  <c:v>-10</c:v>
                </c:pt>
              </c:numCache>
            </c:numRef>
          </c:yVal>
          <c:smooth val="0"/>
          <c:extLst>
            <c:ext xmlns:c16="http://schemas.microsoft.com/office/drawing/2014/chart" uri="{C3380CC4-5D6E-409C-BE32-E72D297353CC}">
              <c16:uniqueId val="{00000045-EFFA-4B61-8B06-307CEDA07C61}"/>
            </c:ext>
          </c:extLst>
        </c:ser>
        <c:ser>
          <c:idx val="33"/>
          <c:order val="33"/>
          <c:tx>
            <c:strRef>
              <c:f>'Risiko elementer'!$A$45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elementer'!$O$45</c:f>
              <c:numCache>
                <c:formatCode>General</c:formatCode>
                <c:ptCount val="1"/>
                <c:pt idx="0">
                  <c:v>-10</c:v>
                </c:pt>
              </c:numCache>
            </c:numRef>
          </c:xVal>
          <c:yVal>
            <c:numRef>
              <c:f>'Risiko elementer'!$P$45</c:f>
              <c:numCache>
                <c:formatCode>General</c:formatCode>
                <c:ptCount val="1"/>
                <c:pt idx="0">
                  <c:v>-10</c:v>
                </c:pt>
              </c:numCache>
            </c:numRef>
          </c:yVal>
          <c:smooth val="0"/>
          <c:extLst>
            <c:ext xmlns:c16="http://schemas.microsoft.com/office/drawing/2014/chart" uri="{C3380CC4-5D6E-409C-BE32-E72D297353CC}">
              <c16:uniqueId val="{00000046-EFFA-4B61-8B06-307CEDA07C61}"/>
            </c:ext>
          </c:extLst>
        </c:ser>
        <c:ser>
          <c:idx val="34"/>
          <c:order val="34"/>
          <c:tx>
            <c:strRef>
              <c:f>'Risiko elementer'!$A$46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elementer'!$O$46</c:f>
              <c:numCache>
                <c:formatCode>General</c:formatCode>
                <c:ptCount val="1"/>
                <c:pt idx="0">
                  <c:v>-10</c:v>
                </c:pt>
              </c:numCache>
            </c:numRef>
          </c:xVal>
          <c:yVal>
            <c:numRef>
              <c:f>'Risiko elementer'!$P$46</c:f>
              <c:numCache>
                <c:formatCode>General</c:formatCode>
                <c:ptCount val="1"/>
                <c:pt idx="0">
                  <c:v>-10</c:v>
                </c:pt>
              </c:numCache>
            </c:numRef>
          </c:yVal>
          <c:smooth val="0"/>
          <c:extLst>
            <c:ext xmlns:c16="http://schemas.microsoft.com/office/drawing/2014/chart" uri="{C3380CC4-5D6E-409C-BE32-E72D297353CC}">
              <c16:uniqueId val="{00000047-EFFA-4B61-8B06-307CEDA07C61}"/>
            </c:ext>
          </c:extLst>
        </c:ser>
        <c:ser>
          <c:idx val="35"/>
          <c:order val="35"/>
          <c:tx>
            <c:strRef>
              <c:f>'Risiko elementer'!$A$47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elementer'!$O$47</c:f>
              <c:numCache>
                <c:formatCode>General</c:formatCode>
                <c:ptCount val="1"/>
                <c:pt idx="0">
                  <c:v>-10</c:v>
                </c:pt>
              </c:numCache>
            </c:numRef>
          </c:xVal>
          <c:yVal>
            <c:numRef>
              <c:f>'Risiko elementer'!$P$47</c:f>
              <c:numCache>
                <c:formatCode>General</c:formatCode>
                <c:ptCount val="1"/>
                <c:pt idx="0">
                  <c:v>-10</c:v>
                </c:pt>
              </c:numCache>
            </c:numRef>
          </c:yVal>
          <c:smooth val="0"/>
          <c:extLst>
            <c:ext xmlns:c16="http://schemas.microsoft.com/office/drawing/2014/chart" uri="{C3380CC4-5D6E-409C-BE32-E72D297353CC}">
              <c16:uniqueId val="{00000048-EFFA-4B61-8B06-307CEDA07C61}"/>
            </c:ext>
          </c:extLst>
        </c:ser>
        <c:ser>
          <c:idx val="36"/>
          <c:order val="36"/>
          <c:tx>
            <c:strRef>
              <c:f>'Risiko elementer'!$A$48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elementer'!$O$48</c:f>
              <c:numCache>
                <c:formatCode>General</c:formatCode>
                <c:ptCount val="1"/>
                <c:pt idx="0">
                  <c:v>-10</c:v>
                </c:pt>
              </c:numCache>
            </c:numRef>
          </c:xVal>
          <c:yVal>
            <c:numRef>
              <c:f>'Risiko elementer'!$P$48</c:f>
              <c:numCache>
                <c:formatCode>General</c:formatCode>
                <c:ptCount val="1"/>
                <c:pt idx="0">
                  <c:v>-10</c:v>
                </c:pt>
              </c:numCache>
            </c:numRef>
          </c:yVal>
          <c:smooth val="0"/>
          <c:extLst>
            <c:ext xmlns:c16="http://schemas.microsoft.com/office/drawing/2014/chart" uri="{C3380CC4-5D6E-409C-BE32-E72D297353CC}">
              <c16:uniqueId val="{00000049-EFFA-4B61-8B06-307CEDA07C61}"/>
            </c:ext>
          </c:extLst>
        </c:ser>
        <c:ser>
          <c:idx val="37"/>
          <c:order val="37"/>
          <c:tx>
            <c:strRef>
              <c:f>'Risiko elementer'!$A$49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elementer'!$O$49</c:f>
              <c:numCache>
                <c:formatCode>General</c:formatCode>
                <c:ptCount val="1"/>
                <c:pt idx="0">
                  <c:v>-10</c:v>
                </c:pt>
              </c:numCache>
            </c:numRef>
          </c:xVal>
          <c:yVal>
            <c:numRef>
              <c:f>'Risiko elementer'!$P$49</c:f>
              <c:numCache>
                <c:formatCode>General</c:formatCode>
                <c:ptCount val="1"/>
                <c:pt idx="0">
                  <c:v>-10</c:v>
                </c:pt>
              </c:numCache>
            </c:numRef>
          </c:yVal>
          <c:smooth val="0"/>
          <c:extLst>
            <c:ext xmlns:c16="http://schemas.microsoft.com/office/drawing/2014/chart" uri="{C3380CC4-5D6E-409C-BE32-E72D297353CC}">
              <c16:uniqueId val="{0000004A-EFFA-4B61-8B06-307CEDA07C61}"/>
            </c:ext>
          </c:extLst>
        </c:ser>
        <c:ser>
          <c:idx val="38"/>
          <c:order val="38"/>
          <c:tx>
            <c:strRef>
              <c:f>'Risiko elementer'!$A$50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elementer'!$P$50</c:f>
              <c:numCache>
                <c:formatCode>General</c:formatCode>
                <c:ptCount val="1"/>
                <c:pt idx="0">
                  <c:v>-10</c:v>
                </c:pt>
              </c:numCache>
            </c:numRef>
          </c:yVal>
          <c:smooth val="0"/>
          <c:extLst>
            <c:ext xmlns:c16="http://schemas.microsoft.com/office/drawing/2014/chart" uri="{C3380CC4-5D6E-409C-BE32-E72D297353CC}">
              <c16:uniqueId val="{0000004B-EFFA-4B61-8B06-307CEDA07C61}"/>
            </c:ext>
          </c:extLst>
        </c:ser>
        <c:ser>
          <c:idx val="39"/>
          <c:order val="39"/>
          <c:tx>
            <c:strRef>
              <c:f>'Risiko elementer'!$A$51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elementer'!$O$51</c:f>
              <c:numCache>
                <c:formatCode>General</c:formatCode>
                <c:ptCount val="1"/>
                <c:pt idx="0">
                  <c:v>-10</c:v>
                </c:pt>
              </c:numCache>
            </c:numRef>
          </c:xVal>
          <c:yVal>
            <c:numRef>
              <c:f>'Risiko elementer'!$P$51</c:f>
              <c:numCache>
                <c:formatCode>General</c:formatCode>
                <c:ptCount val="1"/>
                <c:pt idx="0">
                  <c:v>-10</c:v>
                </c:pt>
              </c:numCache>
            </c:numRef>
          </c:yVal>
          <c:smooth val="0"/>
          <c:extLst>
            <c:ext xmlns:c16="http://schemas.microsoft.com/office/drawing/2014/chart" uri="{C3380CC4-5D6E-409C-BE32-E72D297353CC}">
              <c16:uniqueId val="{0000004C-EFFA-4B61-8B06-307CEDA07C61}"/>
            </c:ext>
          </c:extLst>
        </c:ser>
        <c:ser>
          <c:idx val="40"/>
          <c:order val="40"/>
          <c:tx>
            <c:strRef>
              <c:f>'Risiko elementer'!$A$52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elementer'!$O$52</c:f>
              <c:numCache>
                <c:formatCode>General</c:formatCode>
                <c:ptCount val="1"/>
                <c:pt idx="0">
                  <c:v>-10</c:v>
                </c:pt>
              </c:numCache>
            </c:numRef>
          </c:xVal>
          <c:yVal>
            <c:numRef>
              <c:f>'Risiko elementer'!$P$52</c:f>
              <c:numCache>
                <c:formatCode>General</c:formatCode>
                <c:ptCount val="1"/>
                <c:pt idx="0">
                  <c:v>-10</c:v>
                </c:pt>
              </c:numCache>
            </c:numRef>
          </c:yVal>
          <c:smooth val="0"/>
          <c:extLst>
            <c:ext xmlns:c16="http://schemas.microsoft.com/office/drawing/2014/chart" uri="{C3380CC4-5D6E-409C-BE32-E72D297353CC}">
              <c16:uniqueId val="{0000004D-EFFA-4B61-8B06-307CEDA07C61}"/>
            </c:ext>
          </c:extLst>
        </c:ser>
        <c:ser>
          <c:idx val="41"/>
          <c:order val="41"/>
          <c:tx>
            <c:strRef>
              <c:f>'Risiko elementer'!$A$53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elementer'!$O$53</c:f>
              <c:numCache>
                <c:formatCode>General</c:formatCode>
                <c:ptCount val="1"/>
                <c:pt idx="0">
                  <c:v>-10</c:v>
                </c:pt>
              </c:numCache>
            </c:numRef>
          </c:xVal>
          <c:yVal>
            <c:numRef>
              <c:f>'Risiko elementer'!$P$53</c:f>
              <c:numCache>
                <c:formatCode>General</c:formatCode>
                <c:ptCount val="1"/>
                <c:pt idx="0">
                  <c:v>-10</c:v>
                </c:pt>
              </c:numCache>
            </c:numRef>
          </c:yVal>
          <c:smooth val="0"/>
          <c:extLst>
            <c:ext xmlns:c16="http://schemas.microsoft.com/office/drawing/2014/chart" uri="{C3380CC4-5D6E-409C-BE32-E72D297353CC}">
              <c16:uniqueId val="{0000004E-EFFA-4B61-8B06-307CEDA07C61}"/>
            </c:ext>
          </c:extLst>
        </c:ser>
        <c:ser>
          <c:idx val="42"/>
          <c:order val="42"/>
          <c:tx>
            <c:strRef>
              <c:f>'Risiko elementer'!$A$54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elementer'!$O$54</c:f>
              <c:numCache>
                <c:formatCode>General</c:formatCode>
                <c:ptCount val="1"/>
                <c:pt idx="0">
                  <c:v>-10</c:v>
                </c:pt>
              </c:numCache>
            </c:numRef>
          </c:xVal>
          <c:yVal>
            <c:numRef>
              <c:f>'Risiko elementer'!$P$54</c:f>
              <c:numCache>
                <c:formatCode>General</c:formatCode>
                <c:ptCount val="1"/>
                <c:pt idx="0">
                  <c:v>-10</c:v>
                </c:pt>
              </c:numCache>
            </c:numRef>
          </c:yVal>
          <c:smooth val="0"/>
          <c:extLst>
            <c:ext xmlns:c16="http://schemas.microsoft.com/office/drawing/2014/chart" uri="{C3380CC4-5D6E-409C-BE32-E72D297353CC}">
              <c16:uniqueId val="{0000004F-EFFA-4B61-8B06-307CEDA07C61}"/>
            </c:ext>
          </c:extLst>
        </c:ser>
        <c:ser>
          <c:idx val="43"/>
          <c:order val="43"/>
          <c:tx>
            <c:strRef>
              <c:f>'Risiko elementer'!$A$55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elementer'!$O$55</c:f>
              <c:numCache>
                <c:formatCode>General</c:formatCode>
                <c:ptCount val="1"/>
                <c:pt idx="0">
                  <c:v>-10</c:v>
                </c:pt>
              </c:numCache>
            </c:numRef>
          </c:xVal>
          <c:yVal>
            <c:numRef>
              <c:f>'Risiko elementer'!$P$55</c:f>
              <c:numCache>
                <c:formatCode>General</c:formatCode>
                <c:ptCount val="1"/>
                <c:pt idx="0">
                  <c:v>-10</c:v>
                </c:pt>
              </c:numCache>
            </c:numRef>
          </c:yVal>
          <c:smooth val="0"/>
          <c:extLst>
            <c:ext xmlns:c16="http://schemas.microsoft.com/office/drawing/2014/chart" uri="{C3380CC4-5D6E-409C-BE32-E72D297353CC}">
              <c16:uniqueId val="{00000050-EFFA-4B61-8B06-307CEDA07C61}"/>
            </c:ext>
          </c:extLst>
        </c:ser>
        <c:ser>
          <c:idx val="44"/>
          <c:order val="44"/>
          <c:tx>
            <c:strRef>
              <c:f>'Risiko elementer'!$A$56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elementer'!$O$56</c:f>
              <c:numCache>
                <c:formatCode>General</c:formatCode>
                <c:ptCount val="1"/>
                <c:pt idx="0">
                  <c:v>-10</c:v>
                </c:pt>
              </c:numCache>
            </c:numRef>
          </c:xVal>
          <c:yVal>
            <c:numRef>
              <c:f>'Risiko elementer'!$P$56</c:f>
              <c:numCache>
                <c:formatCode>General</c:formatCode>
                <c:ptCount val="1"/>
                <c:pt idx="0">
                  <c:v>-10</c:v>
                </c:pt>
              </c:numCache>
            </c:numRef>
          </c:yVal>
          <c:smooth val="0"/>
          <c:extLst>
            <c:ext xmlns:c16="http://schemas.microsoft.com/office/drawing/2014/chart" uri="{C3380CC4-5D6E-409C-BE32-E72D297353CC}">
              <c16:uniqueId val="{00000051-EFFA-4B61-8B06-307CEDA07C61}"/>
            </c:ext>
          </c:extLst>
        </c:ser>
        <c:ser>
          <c:idx val="45"/>
          <c:order val="45"/>
          <c:tx>
            <c:strRef>
              <c:f>'Risiko elementer'!$A$57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elementer'!$O$57</c:f>
              <c:numCache>
                <c:formatCode>General</c:formatCode>
                <c:ptCount val="1"/>
                <c:pt idx="0">
                  <c:v>-10</c:v>
                </c:pt>
              </c:numCache>
            </c:numRef>
          </c:xVal>
          <c:yVal>
            <c:numRef>
              <c:f>'Risiko elementer'!$P$57</c:f>
              <c:numCache>
                <c:formatCode>General</c:formatCode>
                <c:ptCount val="1"/>
                <c:pt idx="0">
                  <c:v>-10</c:v>
                </c:pt>
              </c:numCache>
            </c:numRef>
          </c:yVal>
          <c:smooth val="0"/>
          <c:extLst>
            <c:ext xmlns:c16="http://schemas.microsoft.com/office/drawing/2014/chart" uri="{C3380CC4-5D6E-409C-BE32-E72D297353CC}">
              <c16:uniqueId val="{00000052-EFFA-4B61-8B06-307CEDA07C61}"/>
            </c:ext>
          </c:extLst>
        </c:ser>
        <c:ser>
          <c:idx val="46"/>
          <c:order val="46"/>
          <c:tx>
            <c:strRef>
              <c:f>'Risiko elementer'!$A$58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elementer'!$O$58</c:f>
              <c:numCache>
                <c:formatCode>General</c:formatCode>
                <c:ptCount val="1"/>
                <c:pt idx="0">
                  <c:v>-10</c:v>
                </c:pt>
              </c:numCache>
            </c:numRef>
          </c:xVal>
          <c:yVal>
            <c:numRef>
              <c:f>'Risiko elementer'!$P$58</c:f>
              <c:numCache>
                <c:formatCode>General</c:formatCode>
                <c:ptCount val="1"/>
                <c:pt idx="0">
                  <c:v>-10</c:v>
                </c:pt>
              </c:numCache>
            </c:numRef>
          </c:yVal>
          <c:smooth val="0"/>
          <c:extLst>
            <c:ext xmlns:c16="http://schemas.microsoft.com/office/drawing/2014/chart" uri="{C3380CC4-5D6E-409C-BE32-E72D297353CC}">
              <c16:uniqueId val="{00000053-EFFA-4B61-8B06-307CEDA07C61}"/>
            </c:ext>
          </c:extLst>
        </c:ser>
        <c:ser>
          <c:idx val="47"/>
          <c:order val="47"/>
          <c:tx>
            <c:strRef>
              <c:f>'Risiko elementer'!$A$59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elementer'!$O$59</c:f>
              <c:numCache>
                <c:formatCode>General</c:formatCode>
                <c:ptCount val="1"/>
                <c:pt idx="0">
                  <c:v>-10</c:v>
                </c:pt>
              </c:numCache>
            </c:numRef>
          </c:xVal>
          <c:yVal>
            <c:numRef>
              <c:f>'Risiko elementer'!$P$59</c:f>
              <c:numCache>
                <c:formatCode>General</c:formatCode>
                <c:ptCount val="1"/>
                <c:pt idx="0">
                  <c:v>-10</c:v>
                </c:pt>
              </c:numCache>
            </c:numRef>
          </c:yVal>
          <c:smooth val="0"/>
          <c:extLst>
            <c:ext xmlns:c16="http://schemas.microsoft.com/office/drawing/2014/chart" uri="{C3380CC4-5D6E-409C-BE32-E72D297353CC}">
              <c16:uniqueId val="{00000054-EFFA-4B61-8B06-307CEDA07C61}"/>
            </c:ext>
          </c:extLst>
        </c:ser>
        <c:ser>
          <c:idx val="48"/>
          <c:order val="48"/>
          <c:tx>
            <c:strRef>
              <c:f>'Risiko elementer'!$A$60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elementer'!$O$60</c:f>
              <c:numCache>
                <c:formatCode>General</c:formatCode>
                <c:ptCount val="1"/>
                <c:pt idx="0">
                  <c:v>-10</c:v>
                </c:pt>
              </c:numCache>
            </c:numRef>
          </c:xVal>
          <c:yVal>
            <c:numRef>
              <c:f>'Risiko elementer'!$P$60</c:f>
              <c:numCache>
                <c:formatCode>General</c:formatCode>
                <c:ptCount val="1"/>
                <c:pt idx="0">
                  <c:v>-10</c:v>
                </c:pt>
              </c:numCache>
            </c:numRef>
          </c:yVal>
          <c:smooth val="0"/>
          <c:extLst>
            <c:ext xmlns:c16="http://schemas.microsoft.com/office/drawing/2014/chart" uri="{C3380CC4-5D6E-409C-BE32-E72D297353CC}">
              <c16:uniqueId val="{00000055-EFFA-4B61-8B06-307CEDA07C61}"/>
            </c:ext>
          </c:extLst>
        </c:ser>
        <c:ser>
          <c:idx val="49"/>
          <c:order val="49"/>
          <c:tx>
            <c:strRef>
              <c:f>'Risiko elementer'!$A$61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elementer'!$O$61</c:f>
              <c:numCache>
                <c:formatCode>General</c:formatCode>
                <c:ptCount val="1"/>
                <c:pt idx="0">
                  <c:v>-10</c:v>
                </c:pt>
              </c:numCache>
            </c:numRef>
          </c:xVal>
          <c:yVal>
            <c:numRef>
              <c:f>'Risiko elementer'!$P$61</c:f>
              <c:numCache>
                <c:formatCode>General</c:formatCode>
                <c:ptCount val="1"/>
                <c:pt idx="0">
                  <c:v>-10</c:v>
                </c:pt>
              </c:numCache>
            </c:numRef>
          </c:yVal>
          <c:smooth val="0"/>
          <c:extLst>
            <c:ext xmlns:c16="http://schemas.microsoft.com/office/drawing/2014/chart" uri="{C3380CC4-5D6E-409C-BE32-E72D297353CC}">
              <c16:uniqueId val="{00000056-EFFA-4B61-8B06-307CEDA07C61}"/>
            </c:ext>
          </c:extLst>
        </c:ser>
        <c:dLbls>
          <c:showLegendKey val="0"/>
          <c:showVal val="0"/>
          <c:showCatName val="0"/>
          <c:showSerName val="0"/>
          <c:showPercent val="0"/>
          <c:showBubbleSize val="0"/>
        </c:dLbls>
        <c:axId val="116307840"/>
        <c:axId val="116318208"/>
      </c:scatterChart>
      <c:valAx>
        <c:axId val="116307840"/>
        <c:scaling>
          <c:orientation val="minMax"/>
          <c:max val="5"/>
          <c:min val="0"/>
        </c:scaling>
        <c:delete val="0"/>
        <c:axPos val="b"/>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Konsekvensvurdering</a:t>
                </a:r>
              </a:p>
            </c:rich>
          </c:tx>
          <c:layout>
            <c:manualLayout>
              <c:xMode val="edge"/>
              <c:yMode val="edge"/>
              <c:x val="0.35985785484679583"/>
              <c:y val="0.893844878701903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18208"/>
        <c:crosses val="autoZero"/>
        <c:crossBetween val="midCat"/>
        <c:majorUnit val="1"/>
        <c:minorUnit val="1"/>
      </c:valAx>
      <c:valAx>
        <c:axId val="116318208"/>
        <c:scaling>
          <c:orientation val="minMax"/>
          <c:max val="5"/>
          <c:min val="0"/>
        </c:scaling>
        <c:delete val="0"/>
        <c:axPos val="l"/>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Sannsynlighet</a:t>
                </a:r>
              </a:p>
              <a:p>
                <a:pPr>
                  <a:defRPr sz="1100" b="0" i="0" u="none" strike="noStrike" baseline="0">
                    <a:solidFill>
                      <a:srgbClr val="000000"/>
                    </a:solidFill>
                    <a:latin typeface="Calibri"/>
                    <a:ea typeface="Calibri"/>
                    <a:cs typeface="Calibri"/>
                  </a:defRPr>
                </a:pPr>
                <a:endParaRPr lang="nb-NO" sz="1100" b="1" i="0" u="none" strike="noStrike" baseline="0">
                  <a:solidFill>
                    <a:srgbClr val="000000"/>
                  </a:solidFill>
                  <a:latin typeface="Arial"/>
                  <a:cs typeface="Arial"/>
                </a:endParaRPr>
              </a:p>
            </c:rich>
          </c:tx>
          <c:layout>
            <c:manualLayout>
              <c:xMode val="edge"/>
              <c:yMode val="edge"/>
              <c:x val="1.2389659121542773E-2"/>
              <c:y val="0.34160468199437183"/>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07840"/>
        <c:crossesAt val="0"/>
        <c:crossBetween val="midCat"/>
        <c:majorUnit val="1"/>
        <c:minorUnit val="1"/>
      </c:valAx>
      <c:spPr>
        <a:blipFill dpi="0" rotWithShape="0">
          <a:blip xmlns:r="http://schemas.openxmlformats.org/officeDocument/2006/relationships" r:embed="rId2"/>
          <a:srcRect/>
          <a:stretch>
            <a:fillRect/>
          </a:stretch>
        </a:blipFill>
        <a:ln w="12700">
          <a:solidFill>
            <a:srgbClr val="808080"/>
          </a:solidFill>
          <a:prstDash val="solid"/>
        </a:ln>
      </c:spPr>
    </c:plotArea>
    <c:plotVisOnly val="0"/>
    <c:dispBlanksAs val="gap"/>
    <c:showDLblsOverMax val="0"/>
  </c:chart>
  <c:spPr>
    <a:solidFill>
      <a:srgbClr val="FFFFFF"/>
    </a:solidFill>
    <a:ln w="3175">
      <a:solidFill>
        <a:sysClr val="window" lastClr="FFFFFF"/>
      </a:solidFill>
      <a:prstDash val="solid"/>
    </a:ln>
  </c:spPr>
  <c:txPr>
    <a:bodyPr/>
    <a:lstStyle/>
    <a:p>
      <a:pPr>
        <a:defRPr sz="1000" b="0" i="0" u="none" strike="noStrike" baseline="0">
          <a:solidFill>
            <a:srgbClr val="000000"/>
          </a:solidFill>
          <a:latin typeface="Arial"/>
          <a:ea typeface="Arial"/>
          <a:cs typeface="Arial"/>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nb-NO"/>
              <a:t>Overordnet prosjektrisiko
</a:t>
            </a:r>
          </a:p>
        </c:rich>
      </c:tx>
      <c:layout>
        <c:manualLayout>
          <c:xMode val="edge"/>
          <c:yMode val="edge"/>
          <c:x val="0.19684716224096993"/>
          <c:y val="2.9723937186091929E-2"/>
        </c:manualLayout>
      </c:layout>
      <c:overlay val="0"/>
      <c:spPr>
        <a:noFill/>
        <a:ln w="25400">
          <a:noFill/>
        </a:ln>
      </c:spPr>
    </c:title>
    <c:autoTitleDeleted val="0"/>
    <c:plotArea>
      <c:layout>
        <c:manualLayout>
          <c:layoutTarget val="inner"/>
          <c:xMode val="edge"/>
          <c:yMode val="edge"/>
          <c:x val="0.15372670807453417"/>
          <c:y val="0.16835716471733639"/>
          <c:w val="0.83229813664596275"/>
          <c:h val="0.66328666099480715"/>
        </c:manualLayout>
      </c:layout>
      <c:scatterChart>
        <c:scatterStyle val="lineMarker"/>
        <c:varyColors val="0"/>
        <c:ser>
          <c:idx val="0"/>
          <c:order val="0"/>
          <c:tx>
            <c:strRef>
              <c:f>'Risiko elementer'!$A$12</c:f>
              <c:strCache>
                <c:ptCount val="1"/>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0-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Risikomatrise'!$P$9:$P$10</c:f>
              <c:numCache>
                <c:formatCode>General</c:formatCode>
                <c:ptCount val="2"/>
                <c:pt idx="0">
                  <c:v>-10</c:v>
                </c:pt>
                <c:pt idx="1">
                  <c:v>-10</c:v>
                </c:pt>
              </c:numCache>
            </c:numRef>
          </c:xVal>
          <c:yVal>
            <c:numRef>
              <c:f>'P1 Risikomatrise'!$Q$9:$Q$10</c:f>
              <c:numCache>
                <c:formatCode>General</c:formatCode>
                <c:ptCount val="2"/>
                <c:pt idx="0">
                  <c:v>-10</c:v>
                </c:pt>
                <c:pt idx="1">
                  <c:v>-10</c:v>
                </c:pt>
              </c:numCache>
            </c:numRef>
          </c:yVal>
          <c:smooth val="0"/>
          <c:extLst>
            <c:ext xmlns:c16="http://schemas.microsoft.com/office/drawing/2014/chart" uri="{C3380CC4-5D6E-409C-BE32-E72D297353CC}">
              <c16:uniqueId val="{00000003-EFFA-4B61-8B06-307CEDA07C61}"/>
            </c:ext>
          </c:extLst>
        </c:ser>
        <c:ser>
          <c:idx val="1"/>
          <c:order val="1"/>
          <c:tx>
            <c:strRef>
              <c:f>'Risiko elementer'!$A$13</c:f>
              <c:strCache>
                <c:ptCount val="1"/>
              </c:strCache>
            </c:strRef>
          </c:tx>
          <c:spPr>
            <a:ln w="12700">
              <a:solidFill>
                <a:srgbClr val="FFFFFF"/>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04-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Risikomatrise'!$P$11:$P$12</c:f>
              <c:numCache>
                <c:formatCode>General</c:formatCode>
                <c:ptCount val="2"/>
                <c:pt idx="0">
                  <c:v>-10</c:v>
                </c:pt>
                <c:pt idx="1">
                  <c:v>-10</c:v>
                </c:pt>
              </c:numCache>
            </c:numRef>
          </c:xVal>
          <c:yVal>
            <c:numRef>
              <c:f>'P1 Risikomatrise'!$Q$11:$Q$12</c:f>
              <c:numCache>
                <c:formatCode>General</c:formatCode>
                <c:ptCount val="2"/>
                <c:pt idx="0">
                  <c:v>-10</c:v>
                </c:pt>
                <c:pt idx="1">
                  <c:v>-10</c:v>
                </c:pt>
              </c:numCache>
            </c:numRef>
          </c:yVal>
          <c:smooth val="0"/>
          <c:extLst>
            <c:ext xmlns:c16="http://schemas.microsoft.com/office/drawing/2014/chart" uri="{C3380CC4-5D6E-409C-BE32-E72D297353CC}">
              <c16:uniqueId val="{00000005-EFFA-4B61-8B06-307CEDA07C61}"/>
            </c:ext>
          </c:extLst>
        </c:ser>
        <c:ser>
          <c:idx val="2"/>
          <c:order val="2"/>
          <c:tx>
            <c:strRef>
              <c:f>'Risiko elementer'!$A$14</c:f>
              <c:strCache>
                <c:ptCount val="1"/>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6-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8-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Risikomatrise'!$P$13:$P$14</c:f>
              <c:numCache>
                <c:formatCode>General</c:formatCode>
                <c:ptCount val="2"/>
                <c:pt idx="0">
                  <c:v>-10</c:v>
                </c:pt>
                <c:pt idx="1">
                  <c:v>-10</c:v>
                </c:pt>
              </c:numCache>
            </c:numRef>
          </c:xVal>
          <c:yVal>
            <c:numRef>
              <c:f>'P1 Risikomatrise'!$Q$13:$Q$14</c:f>
              <c:numCache>
                <c:formatCode>General</c:formatCode>
                <c:ptCount val="2"/>
                <c:pt idx="0">
                  <c:v>-10</c:v>
                </c:pt>
                <c:pt idx="1">
                  <c:v>-10</c:v>
                </c:pt>
              </c:numCache>
            </c:numRef>
          </c:yVal>
          <c:smooth val="0"/>
          <c:extLst>
            <c:ext xmlns:c16="http://schemas.microsoft.com/office/drawing/2014/chart" uri="{C3380CC4-5D6E-409C-BE32-E72D297353CC}">
              <c16:uniqueId val="{00000009-EFFA-4B61-8B06-307CEDA07C61}"/>
            </c:ext>
          </c:extLst>
        </c:ser>
        <c:ser>
          <c:idx val="3"/>
          <c:order val="3"/>
          <c:tx>
            <c:strRef>
              <c:f>'Risiko elementer'!$A$15</c:f>
              <c:strCache>
                <c:ptCount val="1"/>
              </c:strCache>
            </c:strRef>
          </c:tx>
          <c:spPr>
            <a:ln w="12700">
              <a:solidFill>
                <a:srgbClr val="FFFFFF"/>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Risikomatrise'!$P$15:$P$16</c:f>
              <c:numCache>
                <c:formatCode>General</c:formatCode>
                <c:ptCount val="2"/>
                <c:pt idx="0">
                  <c:v>-10</c:v>
                </c:pt>
                <c:pt idx="1">
                  <c:v>-10</c:v>
                </c:pt>
              </c:numCache>
            </c:numRef>
          </c:xVal>
          <c:yVal>
            <c:numRef>
              <c:f>'P1 Risikomatrise'!$Q$15:$Q$16</c:f>
              <c:numCache>
                <c:formatCode>General</c:formatCode>
                <c:ptCount val="2"/>
                <c:pt idx="0">
                  <c:v>-10</c:v>
                </c:pt>
                <c:pt idx="1">
                  <c:v>-10</c:v>
                </c:pt>
              </c:numCache>
            </c:numRef>
          </c:yVal>
          <c:smooth val="0"/>
          <c:extLst>
            <c:ext xmlns:c16="http://schemas.microsoft.com/office/drawing/2014/chart" uri="{C3380CC4-5D6E-409C-BE32-E72D297353CC}">
              <c16:uniqueId val="{0000000C-EFFA-4B61-8B06-307CEDA07C61}"/>
            </c:ext>
          </c:extLst>
        </c:ser>
        <c:ser>
          <c:idx val="4"/>
          <c:order val="4"/>
          <c:tx>
            <c:strRef>
              <c:f>'Risiko elementer'!$A$16</c:f>
              <c:strCache>
                <c:ptCount val="1"/>
              </c:strCache>
            </c:strRef>
          </c:tx>
          <c:spPr>
            <a:ln w="12700">
              <a:solidFill>
                <a:srgbClr val="800080"/>
              </a:solidFill>
              <a:prstDash val="solid"/>
            </a:ln>
          </c:spPr>
          <c:marker>
            <c:symbol val="star"/>
            <c:size val="5"/>
            <c:spPr>
              <a:noFill/>
              <a:ln>
                <a:solidFill>
                  <a:srgbClr val="800080"/>
                </a:solidFill>
                <a:prstDash val="solid"/>
              </a:ln>
            </c:spPr>
          </c:marker>
          <c:dPt>
            <c:idx val="0"/>
            <c:marker>
              <c:symbol val="none"/>
            </c:marker>
            <c:bubble3D val="0"/>
            <c:extLst>
              <c:ext xmlns:c16="http://schemas.microsoft.com/office/drawing/2014/chart" uri="{C3380CC4-5D6E-409C-BE32-E72D297353CC}">
                <c16:uniqueId val="{0000000D-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0F-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F-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Risikomatrise'!$P$17:$P$18</c:f>
              <c:numCache>
                <c:formatCode>General</c:formatCode>
                <c:ptCount val="2"/>
                <c:pt idx="0">
                  <c:v>-10</c:v>
                </c:pt>
                <c:pt idx="1">
                  <c:v>-10</c:v>
                </c:pt>
              </c:numCache>
            </c:numRef>
          </c:xVal>
          <c:yVal>
            <c:numRef>
              <c:f>'P1 Risikomatrise'!$Q$17:$Q$18</c:f>
              <c:numCache>
                <c:formatCode>General</c:formatCode>
                <c:ptCount val="2"/>
                <c:pt idx="0">
                  <c:v>-10</c:v>
                </c:pt>
                <c:pt idx="1">
                  <c:v>-10</c:v>
                </c:pt>
              </c:numCache>
            </c:numRef>
          </c:yVal>
          <c:smooth val="0"/>
          <c:extLst>
            <c:ext xmlns:c16="http://schemas.microsoft.com/office/drawing/2014/chart" uri="{C3380CC4-5D6E-409C-BE32-E72D297353CC}">
              <c16:uniqueId val="{00000010-EFFA-4B61-8B06-307CEDA07C61}"/>
            </c:ext>
          </c:extLst>
        </c:ser>
        <c:ser>
          <c:idx val="5"/>
          <c:order val="5"/>
          <c:tx>
            <c:strRef>
              <c:f>'Risiko elementer'!$A$17</c:f>
              <c:strCache>
                <c:ptCount val="1"/>
              </c:strCache>
            </c:strRef>
          </c:tx>
          <c:spPr>
            <a:ln w="12700">
              <a:solidFill>
                <a:srgbClr val="800000"/>
              </a:solidFill>
              <a:prstDash val="solid"/>
            </a:ln>
          </c:spPr>
          <c:marker>
            <c:symbol val="circle"/>
            <c:size val="5"/>
            <c:spPr>
              <a:solidFill>
                <a:srgbClr val="800000"/>
              </a:solidFill>
              <a:ln>
                <a:solidFill>
                  <a:srgbClr val="800000"/>
                </a:solidFill>
                <a:prstDash val="solid"/>
              </a:ln>
            </c:spPr>
          </c:marker>
          <c:dPt>
            <c:idx val="0"/>
            <c:marker>
              <c:symbol val="none"/>
            </c:marker>
            <c:bubble3D val="0"/>
            <c:extLst>
              <c:ext xmlns:c16="http://schemas.microsoft.com/office/drawing/2014/chart" uri="{C3380CC4-5D6E-409C-BE32-E72D297353CC}">
                <c16:uniqueId val="{00000011-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Risikomatrise'!$P$19:$P$20</c:f>
              <c:numCache>
                <c:formatCode>General</c:formatCode>
                <c:ptCount val="2"/>
                <c:pt idx="0">
                  <c:v>-10</c:v>
                </c:pt>
                <c:pt idx="1">
                  <c:v>-10</c:v>
                </c:pt>
              </c:numCache>
            </c:numRef>
          </c:xVal>
          <c:yVal>
            <c:numRef>
              <c:f>'P1 Risikomatrise'!$Q$19:$Q$20</c:f>
              <c:numCache>
                <c:formatCode>General</c:formatCode>
                <c:ptCount val="2"/>
                <c:pt idx="0">
                  <c:v>-10</c:v>
                </c:pt>
                <c:pt idx="1">
                  <c:v>-10</c:v>
                </c:pt>
              </c:numCache>
            </c:numRef>
          </c:yVal>
          <c:smooth val="0"/>
          <c:extLst>
            <c:ext xmlns:c16="http://schemas.microsoft.com/office/drawing/2014/chart" uri="{C3380CC4-5D6E-409C-BE32-E72D297353CC}">
              <c16:uniqueId val="{00000014-EFFA-4B61-8B06-307CEDA07C61}"/>
            </c:ext>
          </c:extLst>
        </c:ser>
        <c:ser>
          <c:idx val="6"/>
          <c:order val="6"/>
          <c:tx>
            <c:strRef>
              <c:f>'Risiko elementer'!$A$18</c:f>
              <c:strCache>
                <c:ptCount val="1"/>
              </c:strCache>
            </c:strRef>
          </c:tx>
          <c:spPr>
            <a:ln w="12700">
              <a:solidFill>
                <a:srgbClr val="008080"/>
              </a:solidFill>
              <a:prstDash val="solid"/>
            </a:ln>
          </c:spPr>
          <c:marker>
            <c:symbol val="plus"/>
            <c:size val="5"/>
            <c:spPr>
              <a:noFill/>
              <a:ln>
                <a:solidFill>
                  <a:srgbClr val="008080"/>
                </a:solidFill>
                <a:prstDash val="solid"/>
              </a:ln>
            </c:spPr>
          </c:marker>
          <c:dPt>
            <c:idx val="0"/>
            <c:marker>
              <c:symbol val="none"/>
            </c:marker>
            <c:bubble3D val="0"/>
            <c:extLst>
              <c:ext xmlns:c16="http://schemas.microsoft.com/office/drawing/2014/chart" uri="{C3380CC4-5D6E-409C-BE32-E72D297353CC}">
                <c16:uniqueId val="{0000001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Risikomatrise'!$P$21:$P$22</c:f>
              <c:numCache>
                <c:formatCode>General</c:formatCode>
                <c:ptCount val="2"/>
                <c:pt idx="0">
                  <c:v>-10</c:v>
                </c:pt>
                <c:pt idx="1">
                  <c:v>-10</c:v>
                </c:pt>
              </c:numCache>
            </c:numRef>
          </c:xVal>
          <c:yVal>
            <c:numRef>
              <c:f>'P1 Risikomatrise'!$Q$21:$Q$22</c:f>
              <c:numCache>
                <c:formatCode>General</c:formatCode>
                <c:ptCount val="2"/>
                <c:pt idx="0">
                  <c:v>-10</c:v>
                </c:pt>
                <c:pt idx="1">
                  <c:v>-10</c:v>
                </c:pt>
              </c:numCache>
            </c:numRef>
          </c:yVal>
          <c:smooth val="0"/>
          <c:extLst>
            <c:ext xmlns:c16="http://schemas.microsoft.com/office/drawing/2014/chart" uri="{C3380CC4-5D6E-409C-BE32-E72D297353CC}">
              <c16:uniqueId val="{00000018-EFFA-4B61-8B06-307CEDA07C61}"/>
            </c:ext>
          </c:extLst>
        </c:ser>
        <c:ser>
          <c:idx val="7"/>
          <c:order val="7"/>
          <c:tx>
            <c:strRef>
              <c:f>'Risiko elementer'!$A$19</c:f>
              <c:strCache>
                <c:ptCount val="1"/>
              </c:strCache>
            </c:strRef>
          </c:tx>
          <c:spPr>
            <a:ln w="12700">
              <a:solidFill>
                <a:srgbClr val="0000FF"/>
              </a:solidFill>
              <a:prstDash val="solid"/>
            </a:ln>
          </c:spPr>
          <c:marker>
            <c:symbol val="none"/>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A-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Risikomatrise'!$P$23:$P$24</c:f>
              <c:numCache>
                <c:formatCode>General</c:formatCode>
                <c:ptCount val="2"/>
                <c:pt idx="0">
                  <c:v>-10</c:v>
                </c:pt>
                <c:pt idx="1">
                  <c:v>-10</c:v>
                </c:pt>
              </c:numCache>
            </c:numRef>
          </c:xVal>
          <c:yVal>
            <c:numRef>
              <c:f>'P1 Risikomatrise'!$Q$23:$Q$24</c:f>
              <c:numCache>
                <c:formatCode>General</c:formatCode>
                <c:ptCount val="2"/>
                <c:pt idx="0">
                  <c:v>-10</c:v>
                </c:pt>
                <c:pt idx="1">
                  <c:v>-10</c:v>
                </c:pt>
              </c:numCache>
            </c:numRef>
          </c:yVal>
          <c:smooth val="0"/>
          <c:extLst>
            <c:ext xmlns:c16="http://schemas.microsoft.com/office/drawing/2014/chart" uri="{C3380CC4-5D6E-409C-BE32-E72D297353CC}">
              <c16:uniqueId val="{0000001B-EFFA-4B61-8B06-307CEDA07C61}"/>
            </c:ext>
          </c:extLst>
        </c:ser>
        <c:ser>
          <c:idx val="8"/>
          <c:order val="8"/>
          <c:tx>
            <c:strRef>
              <c:f>'Risiko elementer'!$A$20</c:f>
              <c:strCache>
                <c:ptCount val="1"/>
              </c:strCache>
            </c:strRef>
          </c:tx>
          <c:spPr>
            <a:ln w="12700">
              <a:solidFill>
                <a:srgbClr val="00CCFF"/>
              </a:solidFill>
              <a:prstDash val="solid"/>
            </a:ln>
          </c:spPr>
          <c:marker>
            <c:symbol val="dash"/>
            <c:size val="5"/>
            <c:spPr>
              <a:noFill/>
              <a:ln>
                <a:solidFill>
                  <a:srgbClr val="00CCFF"/>
                </a:solidFill>
                <a:prstDash val="solid"/>
              </a:ln>
            </c:spPr>
          </c:marker>
          <c:dPt>
            <c:idx val="0"/>
            <c:marker>
              <c:symbol val="none"/>
            </c:marker>
            <c:bubble3D val="0"/>
            <c:extLst>
              <c:ext xmlns:c16="http://schemas.microsoft.com/office/drawing/2014/chart" uri="{C3380CC4-5D6E-409C-BE32-E72D297353CC}">
                <c16:uniqueId val="{0000001C-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E-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Risikomatrise'!$P$25:$P$26</c:f>
              <c:numCache>
                <c:formatCode>General</c:formatCode>
                <c:ptCount val="2"/>
                <c:pt idx="0">
                  <c:v>-10</c:v>
                </c:pt>
                <c:pt idx="1">
                  <c:v>-10</c:v>
                </c:pt>
              </c:numCache>
            </c:numRef>
          </c:xVal>
          <c:yVal>
            <c:numRef>
              <c:f>'P1 Risikomatrise'!$Q$25:$Q$26</c:f>
              <c:numCache>
                <c:formatCode>General</c:formatCode>
                <c:ptCount val="2"/>
                <c:pt idx="0">
                  <c:v>-10</c:v>
                </c:pt>
                <c:pt idx="1">
                  <c:v>-10</c:v>
                </c:pt>
              </c:numCache>
            </c:numRef>
          </c:yVal>
          <c:smooth val="0"/>
          <c:extLst>
            <c:ext xmlns:c16="http://schemas.microsoft.com/office/drawing/2014/chart" uri="{C3380CC4-5D6E-409C-BE32-E72D297353CC}">
              <c16:uniqueId val="{0000001F-EFFA-4B61-8B06-307CEDA07C61}"/>
            </c:ext>
          </c:extLst>
        </c:ser>
        <c:ser>
          <c:idx val="9"/>
          <c:order val="9"/>
          <c:tx>
            <c:strRef>
              <c:f>'Risiko elementer'!$A$21</c:f>
              <c:strCache>
                <c:ptCount val="1"/>
              </c:strCache>
            </c:strRef>
          </c:tx>
          <c:spPr>
            <a:ln w="12700">
              <a:solidFill>
                <a:srgbClr val="CCFFFF"/>
              </a:solidFill>
              <a:prstDash val="solid"/>
            </a:ln>
          </c:spPr>
          <c:marker>
            <c:symbol val="diamond"/>
            <c:size val="5"/>
            <c:spPr>
              <a:solidFill>
                <a:srgbClr val="CCFFFF"/>
              </a:solidFill>
              <a:ln>
                <a:solidFill>
                  <a:srgbClr val="CCFFFF"/>
                </a:solidFill>
                <a:prstDash val="solid"/>
              </a:ln>
            </c:spPr>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1-EFFA-4B61-8B06-307CEDA07C61}"/>
              </c:ext>
            </c:extLst>
          </c:dPt>
          <c:dLbls>
            <c:dLbl>
              <c:idx val="1"/>
              <c:layout>
                <c:manualLayout>
                  <c:x val="-8.9988751406074249E-3"/>
                  <c:y val="-2.751031636863824E-3"/>
                </c:manualLayout>
              </c:layout>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1-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Risikomatrise'!$P$27:$P$28</c:f>
              <c:numCache>
                <c:formatCode>General</c:formatCode>
                <c:ptCount val="2"/>
                <c:pt idx="0">
                  <c:v>-10</c:v>
                </c:pt>
                <c:pt idx="1">
                  <c:v>-10</c:v>
                </c:pt>
              </c:numCache>
            </c:numRef>
          </c:xVal>
          <c:yVal>
            <c:numRef>
              <c:f>'P1 Risikomatrise'!$Q$27:$Q$28</c:f>
              <c:numCache>
                <c:formatCode>General</c:formatCode>
                <c:ptCount val="2"/>
                <c:pt idx="0">
                  <c:v>-10</c:v>
                </c:pt>
                <c:pt idx="1">
                  <c:v>-10</c:v>
                </c:pt>
              </c:numCache>
            </c:numRef>
          </c:yVal>
          <c:smooth val="0"/>
          <c:extLst>
            <c:ext xmlns:c16="http://schemas.microsoft.com/office/drawing/2014/chart" uri="{C3380CC4-5D6E-409C-BE32-E72D297353CC}">
              <c16:uniqueId val="{00000022-EFFA-4B61-8B06-307CEDA07C61}"/>
            </c:ext>
          </c:extLst>
        </c:ser>
        <c:ser>
          <c:idx val="10"/>
          <c:order val="10"/>
          <c:tx>
            <c:strRef>
              <c:f>'Risiko elementer'!$A$22</c:f>
              <c:strCache>
                <c:ptCount val="1"/>
              </c:strCache>
            </c:strRef>
          </c:tx>
          <c:spPr>
            <a:ln w="12700">
              <a:solidFill>
                <a:srgbClr val="CCFFCC"/>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2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Risikomatrise'!$P$29:$P$30</c:f>
              <c:numCache>
                <c:formatCode>General</c:formatCode>
                <c:ptCount val="2"/>
                <c:pt idx="0">
                  <c:v>-10</c:v>
                </c:pt>
                <c:pt idx="1">
                  <c:v>-10</c:v>
                </c:pt>
              </c:numCache>
            </c:numRef>
          </c:xVal>
          <c:yVal>
            <c:numRef>
              <c:f>'P1 Risikomatrise'!$Q$29:$Q$30</c:f>
              <c:numCache>
                <c:formatCode>General</c:formatCode>
                <c:ptCount val="2"/>
                <c:pt idx="0">
                  <c:v>-10</c:v>
                </c:pt>
                <c:pt idx="1">
                  <c:v>-10</c:v>
                </c:pt>
              </c:numCache>
            </c:numRef>
          </c:yVal>
          <c:smooth val="0"/>
          <c:extLst>
            <c:ext xmlns:c16="http://schemas.microsoft.com/office/drawing/2014/chart" uri="{C3380CC4-5D6E-409C-BE32-E72D297353CC}">
              <c16:uniqueId val="{00000024-EFFA-4B61-8B06-307CEDA07C61}"/>
            </c:ext>
          </c:extLst>
        </c:ser>
        <c:ser>
          <c:idx val="11"/>
          <c:order val="11"/>
          <c:tx>
            <c:strRef>
              <c:f>'Risiko elementer'!$A$23</c:f>
              <c:strCache>
                <c:ptCount val="1"/>
              </c:strCache>
            </c:strRef>
          </c:tx>
          <c:spPr>
            <a:ln w="12700">
              <a:solidFill>
                <a:srgbClr val="FFFF99"/>
              </a:solidFill>
              <a:prstDash val="solid"/>
            </a:ln>
          </c:spPr>
          <c:marker>
            <c:symbol val="triangle"/>
            <c:size val="5"/>
            <c:spPr>
              <a:solidFill>
                <a:srgbClr val="FFFF99"/>
              </a:solidFill>
              <a:ln>
                <a:solidFill>
                  <a:srgbClr val="FFFF99"/>
                </a:solidFill>
                <a:prstDash val="solid"/>
              </a:ln>
            </c:spPr>
          </c:marker>
          <c:dPt>
            <c:idx val="0"/>
            <c:marker>
              <c:symbol val="none"/>
            </c:marker>
            <c:bubble3D val="0"/>
            <c:extLst>
              <c:ext xmlns:c16="http://schemas.microsoft.com/office/drawing/2014/chart" uri="{C3380CC4-5D6E-409C-BE32-E72D297353CC}">
                <c16:uniqueId val="{0000002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Risikomatrise'!$P$31:$P$32</c:f>
              <c:numCache>
                <c:formatCode>General</c:formatCode>
                <c:ptCount val="2"/>
                <c:pt idx="0">
                  <c:v>-10</c:v>
                </c:pt>
                <c:pt idx="1">
                  <c:v>-10</c:v>
                </c:pt>
              </c:numCache>
            </c:numRef>
          </c:xVal>
          <c:yVal>
            <c:numRef>
              <c:f>'P1 Risikomatrise'!$Q$31:$Q$32</c:f>
              <c:numCache>
                <c:formatCode>General</c:formatCode>
                <c:ptCount val="2"/>
                <c:pt idx="0">
                  <c:v>-10</c:v>
                </c:pt>
                <c:pt idx="1">
                  <c:v>-10</c:v>
                </c:pt>
              </c:numCache>
            </c:numRef>
          </c:yVal>
          <c:smooth val="0"/>
          <c:extLst>
            <c:ext xmlns:c16="http://schemas.microsoft.com/office/drawing/2014/chart" uri="{C3380CC4-5D6E-409C-BE32-E72D297353CC}">
              <c16:uniqueId val="{00000028-EFFA-4B61-8B06-307CEDA07C61}"/>
            </c:ext>
          </c:extLst>
        </c:ser>
        <c:ser>
          <c:idx val="12"/>
          <c:order val="12"/>
          <c:tx>
            <c:strRef>
              <c:f>'Risiko elementer'!$A$24</c:f>
              <c:strCache>
                <c:ptCount val="1"/>
              </c:strCache>
            </c:strRef>
          </c:tx>
          <c:spPr>
            <a:ln w="12700">
              <a:solidFill>
                <a:srgbClr val="99CCFF"/>
              </a:solidFill>
              <a:prstDash val="solid"/>
            </a:ln>
          </c:spPr>
          <c:marker>
            <c:symbol val="x"/>
            <c:size val="5"/>
            <c:spPr>
              <a:noFill/>
              <a:ln>
                <a:solidFill>
                  <a:srgbClr val="99CCFF"/>
                </a:solidFill>
                <a:prstDash val="solid"/>
              </a:ln>
            </c:spPr>
          </c:marker>
          <c:dPt>
            <c:idx val="0"/>
            <c:marker>
              <c:symbol val="none"/>
            </c:marker>
            <c:bubble3D val="0"/>
            <c:extLst>
              <c:ext xmlns:c16="http://schemas.microsoft.com/office/drawing/2014/chart" uri="{C3380CC4-5D6E-409C-BE32-E72D297353CC}">
                <c16:uniqueId val="{00000029-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B-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Risikomatrise'!$P$33:$P$34</c:f>
              <c:numCache>
                <c:formatCode>General</c:formatCode>
                <c:ptCount val="2"/>
                <c:pt idx="0">
                  <c:v>-10</c:v>
                </c:pt>
                <c:pt idx="1">
                  <c:v>-10</c:v>
                </c:pt>
              </c:numCache>
            </c:numRef>
          </c:xVal>
          <c:yVal>
            <c:numRef>
              <c:f>'P1 Risikomatrise'!$Q$33:$Q$34</c:f>
              <c:numCache>
                <c:formatCode>General</c:formatCode>
                <c:ptCount val="2"/>
                <c:pt idx="0">
                  <c:v>-10</c:v>
                </c:pt>
                <c:pt idx="1">
                  <c:v>-10</c:v>
                </c:pt>
              </c:numCache>
            </c:numRef>
          </c:yVal>
          <c:smooth val="0"/>
          <c:extLst>
            <c:ext xmlns:c16="http://schemas.microsoft.com/office/drawing/2014/chart" uri="{C3380CC4-5D6E-409C-BE32-E72D297353CC}">
              <c16:uniqueId val="{0000002C-EFFA-4B61-8B06-307CEDA07C61}"/>
            </c:ext>
          </c:extLst>
        </c:ser>
        <c:ser>
          <c:idx val="16"/>
          <c:order val="13"/>
          <c:tx>
            <c:strRef>
              <c:f>'Risiko elementer'!$A$25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elementer'!$O$25</c:f>
              <c:numCache>
                <c:formatCode>General</c:formatCode>
                <c:ptCount val="1"/>
                <c:pt idx="0">
                  <c:v>-10</c:v>
                </c:pt>
              </c:numCache>
            </c:numRef>
          </c:xVal>
          <c:yVal>
            <c:numRef>
              <c:f>'Risiko elementer'!$P$25</c:f>
              <c:numCache>
                <c:formatCode>General</c:formatCode>
                <c:ptCount val="1"/>
                <c:pt idx="0">
                  <c:v>-10</c:v>
                </c:pt>
              </c:numCache>
            </c:numRef>
          </c:yVal>
          <c:smooth val="0"/>
          <c:extLst>
            <c:ext xmlns:c16="http://schemas.microsoft.com/office/drawing/2014/chart" uri="{C3380CC4-5D6E-409C-BE32-E72D297353CC}">
              <c16:uniqueId val="{0000002D-EFFA-4B61-8B06-307CEDA07C61}"/>
            </c:ext>
          </c:extLst>
        </c:ser>
        <c:ser>
          <c:idx val="17"/>
          <c:order val="14"/>
          <c:tx>
            <c:strRef>
              <c:f>'Risiko elementer'!$A$26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elementer'!$O$26</c:f>
              <c:numCache>
                <c:formatCode>General</c:formatCode>
                <c:ptCount val="1"/>
                <c:pt idx="0">
                  <c:v>-10</c:v>
                </c:pt>
              </c:numCache>
            </c:numRef>
          </c:xVal>
          <c:yVal>
            <c:numRef>
              <c:f>'Risiko elementer'!$P$26</c:f>
              <c:numCache>
                <c:formatCode>General</c:formatCode>
                <c:ptCount val="1"/>
                <c:pt idx="0">
                  <c:v>-10</c:v>
                </c:pt>
              </c:numCache>
            </c:numRef>
          </c:yVal>
          <c:smooth val="0"/>
          <c:extLst>
            <c:ext xmlns:c16="http://schemas.microsoft.com/office/drawing/2014/chart" uri="{C3380CC4-5D6E-409C-BE32-E72D297353CC}">
              <c16:uniqueId val="{0000002E-EFFA-4B61-8B06-307CEDA07C61}"/>
            </c:ext>
          </c:extLst>
        </c:ser>
        <c:ser>
          <c:idx val="13"/>
          <c:order val="15"/>
          <c:tx>
            <c:strRef>
              <c:f>'Risiko elementer'!$A$27</c:f>
              <c:strCache>
                <c:ptCount val="1"/>
              </c:strCache>
            </c:strRef>
          </c:tx>
          <c:spPr>
            <a:ln w="12700">
              <a:solidFill>
                <a:srgbClr val="FF99CC"/>
              </a:solidFill>
              <a:prstDash val="solid"/>
            </a:ln>
          </c:spPr>
          <c:marker>
            <c:symbol val="star"/>
            <c:size val="5"/>
            <c:spPr>
              <a:noFill/>
              <a:ln>
                <a:solidFill>
                  <a:srgbClr val="FF99CC"/>
                </a:solidFill>
                <a:prstDash val="solid"/>
              </a:ln>
            </c:spPr>
          </c:marker>
          <c:dPt>
            <c:idx val="0"/>
            <c:marker>
              <c:symbol val="none"/>
            </c:marker>
            <c:bubble3D val="0"/>
            <c:spPr>
              <a:ln w="12700">
                <a:solidFill>
                  <a:srgbClr val="FFFFFF"/>
                </a:solidFill>
                <a:prstDash val="solid"/>
              </a:ln>
            </c:spPr>
            <c:extLst>
              <c:ext xmlns:c16="http://schemas.microsoft.com/office/drawing/2014/chart" uri="{C3380CC4-5D6E-409C-BE32-E72D297353CC}">
                <c16:uniqueId val="{00000030-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3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Risikomatrise'!$P$35:$P$36</c:f>
              <c:numCache>
                <c:formatCode>General</c:formatCode>
                <c:ptCount val="2"/>
                <c:pt idx="0">
                  <c:v>-10</c:v>
                </c:pt>
                <c:pt idx="1">
                  <c:v>-10</c:v>
                </c:pt>
              </c:numCache>
            </c:numRef>
          </c:xVal>
          <c:yVal>
            <c:numRef>
              <c:f>'P1 Risikomatrise'!$Q$35:$Q$36</c:f>
              <c:numCache>
                <c:formatCode>General</c:formatCode>
                <c:ptCount val="2"/>
                <c:pt idx="0">
                  <c:v>-10</c:v>
                </c:pt>
                <c:pt idx="1">
                  <c:v>-10</c:v>
                </c:pt>
              </c:numCache>
            </c:numRef>
          </c:yVal>
          <c:smooth val="0"/>
          <c:extLst>
            <c:ext xmlns:c16="http://schemas.microsoft.com/office/drawing/2014/chart" uri="{C3380CC4-5D6E-409C-BE32-E72D297353CC}">
              <c16:uniqueId val="{00000033-EFFA-4B61-8B06-307CEDA07C61}"/>
            </c:ext>
          </c:extLst>
        </c:ser>
        <c:ser>
          <c:idx val="18"/>
          <c:order val="16"/>
          <c:tx>
            <c:strRef>
              <c:f>'Risiko elementer'!$A$28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elementer'!$O$28</c:f>
              <c:numCache>
                <c:formatCode>General</c:formatCode>
                <c:ptCount val="1"/>
                <c:pt idx="0">
                  <c:v>-10</c:v>
                </c:pt>
              </c:numCache>
            </c:numRef>
          </c:xVal>
          <c:yVal>
            <c:numRef>
              <c:f>'Risiko elementer'!$P$28</c:f>
              <c:numCache>
                <c:formatCode>General</c:formatCode>
                <c:ptCount val="1"/>
                <c:pt idx="0">
                  <c:v>-10</c:v>
                </c:pt>
              </c:numCache>
            </c:numRef>
          </c:yVal>
          <c:smooth val="0"/>
          <c:extLst>
            <c:ext xmlns:c16="http://schemas.microsoft.com/office/drawing/2014/chart" uri="{C3380CC4-5D6E-409C-BE32-E72D297353CC}">
              <c16:uniqueId val="{00000034-EFFA-4B61-8B06-307CEDA07C61}"/>
            </c:ext>
          </c:extLst>
        </c:ser>
        <c:ser>
          <c:idx val="15"/>
          <c:order val="17"/>
          <c:tx>
            <c:strRef>
              <c:f>'Risiko elementer'!$A$29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elementer'!$O$29</c:f>
              <c:numCache>
                <c:formatCode>General</c:formatCode>
                <c:ptCount val="1"/>
                <c:pt idx="0">
                  <c:v>-10</c:v>
                </c:pt>
              </c:numCache>
            </c:numRef>
          </c:xVal>
          <c:yVal>
            <c:numRef>
              <c:f>'Risiko elementer'!$P$29</c:f>
              <c:numCache>
                <c:formatCode>General</c:formatCode>
                <c:ptCount val="1"/>
                <c:pt idx="0">
                  <c:v>-10</c:v>
                </c:pt>
              </c:numCache>
            </c:numRef>
          </c:yVal>
          <c:smooth val="0"/>
          <c:extLst>
            <c:ext xmlns:c16="http://schemas.microsoft.com/office/drawing/2014/chart" uri="{C3380CC4-5D6E-409C-BE32-E72D297353CC}">
              <c16:uniqueId val="{00000035-EFFA-4B61-8B06-307CEDA07C61}"/>
            </c:ext>
          </c:extLst>
        </c:ser>
        <c:ser>
          <c:idx val="19"/>
          <c:order val="18"/>
          <c:tx>
            <c:strRef>
              <c:f>'Risiko elementer'!$A$30</c:f>
              <c:strCache>
                <c:ptCount val="1"/>
              </c:strCache>
            </c:strRef>
          </c:tx>
          <c:dPt>
            <c:idx val="0"/>
            <c:marker>
              <c:symbol val="diamond"/>
              <c:size val="10"/>
              <c:spPr>
                <a:solidFill>
                  <a:srgbClr val="000080"/>
                </a:solidFill>
              </c:spPr>
            </c:marker>
            <c:bubble3D val="0"/>
            <c:extLst>
              <c:ext xmlns:c16="http://schemas.microsoft.com/office/drawing/2014/chart" uri="{C3380CC4-5D6E-409C-BE32-E72D297353CC}">
                <c16:uniqueId val="{00000036-EFFA-4B61-8B06-307CEDA07C61}"/>
              </c:ext>
            </c:extLst>
          </c:dPt>
          <c:dLbls>
            <c:dLbl>
              <c:idx val="0"/>
              <c:layout>
                <c:manualLayout>
                  <c:x val="-1.1248593925759279E-2"/>
                  <c:y val="0"/>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6-EFFA-4B61-8B06-307CEDA07C61}"/>
                </c:ext>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elementer'!$O$30</c:f>
              <c:numCache>
                <c:formatCode>General</c:formatCode>
                <c:ptCount val="1"/>
                <c:pt idx="0">
                  <c:v>-10</c:v>
                </c:pt>
              </c:numCache>
            </c:numRef>
          </c:xVal>
          <c:yVal>
            <c:numRef>
              <c:f>'Risiko elementer'!$P$30</c:f>
              <c:numCache>
                <c:formatCode>General</c:formatCode>
                <c:ptCount val="1"/>
                <c:pt idx="0">
                  <c:v>-10</c:v>
                </c:pt>
              </c:numCache>
            </c:numRef>
          </c:yVal>
          <c:smooth val="0"/>
          <c:extLst>
            <c:ext xmlns:c16="http://schemas.microsoft.com/office/drawing/2014/chart" uri="{C3380CC4-5D6E-409C-BE32-E72D297353CC}">
              <c16:uniqueId val="{00000037-EFFA-4B61-8B06-307CEDA07C61}"/>
            </c:ext>
          </c:extLst>
        </c:ser>
        <c:ser>
          <c:idx val="20"/>
          <c:order val="19"/>
          <c:tx>
            <c:strRef>
              <c:f>'Risiko elementer'!$A$31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elementer'!$O$31</c:f>
              <c:numCache>
                <c:formatCode>General</c:formatCode>
                <c:ptCount val="1"/>
                <c:pt idx="0">
                  <c:v>-10</c:v>
                </c:pt>
              </c:numCache>
            </c:numRef>
          </c:xVal>
          <c:yVal>
            <c:numRef>
              <c:f>'Risiko elementer'!$P$31</c:f>
              <c:numCache>
                <c:formatCode>General</c:formatCode>
                <c:ptCount val="1"/>
                <c:pt idx="0">
                  <c:v>-10</c:v>
                </c:pt>
              </c:numCache>
            </c:numRef>
          </c:yVal>
          <c:smooth val="0"/>
          <c:extLst>
            <c:ext xmlns:c16="http://schemas.microsoft.com/office/drawing/2014/chart" uri="{C3380CC4-5D6E-409C-BE32-E72D297353CC}">
              <c16:uniqueId val="{00000038-EFFA-4B61-8B06-307CEDA07C61}"/>
            </c:ext>
          </c:extLst>
        </c:ser>
        <c:ser>
          <c:idx val="21"/>
          <c:order val="20"/>
          <c:tx>
            <c:strRef>
              <c:f>'Risiko elementer'!$A$32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elementer'!$O$32</c:f>
              <c:numCache>
                <c:formatCode>General</c:formatCode>
                <c:ptCount val="1"/>
                <c:pt idx="0">
                  <c:v>-10</c:v>
                </c:pt>
              </c:numCache>
            </c:numRef>
          </c:xVal>
          <c:yVal>
            <c:numRef>
              <c:f>'Risiko elementer'!$P$32</c:f>
              <c:numCache>
                <c:formatCode>General</c:formatCode>
                <c:ptCount val="1"/>
                <c:pt idx="0">
                  <c:v>-10</c:v>
                </c:pt>
              </c:numCache>
            </c:numRef>
          </c:yVal>
          <c:smooth val="0"/>
          <c:extLst>
            <c:ext xmlns:c16="http://schemas.microsoft.com/office/drawing/2014/chart" uri="{C3380CC4-5D6E-409C-BE32-E72D297353CC}">
              <c16:uniqueId val="{00000039-EFFA-4B61-8B06-307CEDA07C61}"/>
            </c:ext>
          </c:extLst>
        </c:ser>
        <c:ser>
          <c:idx val="22"/>
          <c:order val="21"/>
          <c:tx>
            <c:strRef>
              <c:f>'Risiko elementer'!$A$33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elementer'!$O$33</c:f>
              <c:numCache>
                <c:formatCode>General</c:formatCode>
                <c:ptCount val="1"/>
                <c:pt idx="0">
                  <c:v>-10</c:v>
                </c:pt>
              </c:numCache>
            </c:numRef>
          </c:xVal>
          <c:yVal>
            <c:numRef>
              <c:f>'Risiko elementer'!$P$33</c:f>
              <c:numCache>
                <c:formatCode>General</c:formatCode>
                <c:ptCount val="1"/>
                <c:pt idx="0">
                  <c:v>-10</c:v>
                </c:pt>
              </c:numCache>
            </c:numRef>
          </c:yVal>
          <c:smooth val="0"/>
          <c:extLst>
            <c:ext xmlns:c16="http://schemas.microsoft.com/office/drawing/2014/chart" uri="{C3380CC4-5D6E-409C-BE32-E72D297353CC}">
              <c16:uniqueId val="{0000003A-EFFA-4B61-8B06-307CEDA07C61}"/>
            </c:ext>
          </c:extLst>
        </c:ser>
        <c:ser>
          <c:idx val="23"/>
          <c:order val="22"/>
          <c:tx>
            <c:strRef>
              <c:f>'Risiko elementer'!$A$34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elementer'!$O$34</c:f>
              <c:numCache>
                <c:formatCode>General</c:formatCode>
                <c:ptCount val="1"/>
                <c:pt idx="0">
                  <c:v>-10</c:v>
                </c:pt>
              </c:numCache>
            </c:numRef>
          </c:xVal>
          <c:yVal>
            <c:numRef>
              <c:f>'Risiko elementer'!$P$34</c:f>
              <c:numCache>
                <c:formatCode>General</c:formatCode>
                <c:ptCount val="1"/>
                <c:pt idx="0">
                  <c:v>-10</c:v>
                </c:pt>
              </c:numCache>
            </c:numRef>
          </c:yVal>
          <c:smooth val="0"/>
          <c:extLst>
            <c:ext xmlns:c16="http://schemas.microsoft.com/office/drawing/2014/chart" uri="{C3380CC4-5D6E-409C-BE32-E72D297353CC}">
              <c16:uniqueId val="{0000003B-EFFA-4B61-8B06-307CEDA07C61}"/>
            </c:ext>
          </c:extLst>
        </c:ser>
        <c:ser>
          <c:idx val="24"/>
          <c:order val="23"/>
          <c:tx>
            <c:strRef>
              <c:f>'Risiko elementer'!$A$35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elementer'!$O$35</c:f>
              <c:numCache>
                <c:formatCode>General</c:formatCode>
                <c:ptCount val="1"/>
                <c:pt idx="0">
                  <c:v>-10</c:v>
                </c:pt>
              </c:numCache>
            </c:numRef>
          </c:xVal>
          <c:yVal>
            <c:numRef>
              <c:f>'Risiko elementer'!$P$35</c:f>
              <c:numCache>
                <c:formatCode>General</c:formatCode>
                <c:ptCount val="1"/>
                <c:pt idx="0">
                  <c:v>-10</c:v>
                </c:pt>
              </c:numCache>
            </c:numRef>
          </c:yVal>
          <c:smooth val="0"/>
          <c:extLst>
            <c:ext xmlns:c16="http://schemas.microsoft.com/office/drawing/2014/chart" uri="{C3380CC4-5D6E-409C-BE32-E72D297353CC}">
              <c16:uniqueId val="{0000003C-EFFA-4B61-8B06-307CEDA07C61}"/>
            </c:ext>
          </c:extLst>
        </c:ser>
        <c:ser>
          <c:idx val="25"/>
          <c:order val="24"/>
          <c:tx>
            <c:strRef>
              <c:f>'Risiko elementer'!$A$36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elementer'!$O$36</c:f>
              <c:numCache>
                <c:formatCode>General</c:formatCode>
                <c:ptCount val="1"/>
                <c:pt idx="0">
                  <c:v>-10</c:v>
                </c:pt>
              </c:numCache>
            </c:numRef>
          </c:xVal>
          <c:yVal>
            <c:numRef>
              <c:f>'Risiko elementer'!$P$36</c:f>
              <c:numCache>
                <c:formatCode>General</c:formatCode>
                <c:ptCount val="1"/>
                <c:pt idx="0">
                  <c:v>-10</c:v>
                </c:pt>
              </c:numCache>
            </c:numRef>
          </c:yVal>
          <c:smooth val="0"/>
          <c:extLst>
            <c:ext xmlns:c16="http://schemas.microsoft.com/office/drawing/2014/chart" uri="{C3380CC4-5D6E-409C-BE32-E72D297353CC}">
              <c16:uniqueId val="{0000003D-EFFA-4B61-8B06-307CEDA07C61}"/>
            </c:ext>
          </c:extLst>
        </c:ser>
        <c:ser>
          <c:idx val="26"/>
          <c:order val="25"/>
          <c:tx>
            <c:strRef>
              <c:f>'Risiko elementer'!$A$37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elementer'!$O$37</c:f>
              <c:numCache>
                <c:formatCode>General</c:formatCode>
                <c:ptCount val="1"/>
                <c:pt idx="0">
                  <c:v>-10</c:v>
                </c:pt>
              </c:numCache>
            </c:numRef>
          </c:xVal>
          <c:yVal>
            <c:numRef>
              <c:f>'Risiko elementer'!$P$37</c:f>
              <c:numCache>
                <c:formatCode>General</c:formatCode>
                <c:ptCount val="1"/>
                <c:pt idx="0">
                  <c:v>-10</c:v>
                </c:pt>
              </c:numCache>
            </c:numRef>
          </c:yVal>
          <c:smooth val="0"/>
          <c:extLst>
            <c:ext xmlns:c16="http://schemas.microsoft.com/office/drawing/2014/chart" uri="{C3380CC4-5D6E-409C-BE32-E72D297353CC}">
              <c16:uniqueId val="{0000003E-EFFA-4B61-8B06-307CEDA07C61}"/>
            </c:ext>
          </c:extLst>
        </c:ser>
        <c:ser>
          <c:idx val="27"/>
          <c:order val="26"/>
          <c:tx>
            <c:strRef>
              <c:f>'Risiko elementer'!$A$38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elementer'!$O$38</c:f>
              <c:numCache>
                <c:formatCode>General</c:formatCode>
                <c:ptCount val="1"/>
                <c:pt idx="0">
                  <c:v>-10</c:v>
                </c:pt>
              </c:numCache>
            </c:numRef>
          </c:xVal>
          <c:yVal>
            <c:numRef>
              <c:f>'Risiko elementer'!$P$38</c:f>
              <c:numCache>
                <c:formatCode>General</c:formatCode>
                <c:ptCount val="1"/>
                <c:pt idx="0">
                  <c:v>-10</c:v>
                </c:pt>
              </c:numCache>
            </c:numRef>
          </c:yVal>
          <c:smooth val="0"/>
          <c:extLst>
            <c:ext xmlns:c16="http://schemas.microsoft.com/office/drawing/2014/chart" uri="{C3380CC4-5D6E-409C-BE32-E72D297353CC}">
              <c16:uniqueId val="{0000003F-EFFA-4B61-8B06-307CEDA07C61}"/>
            </c:ext>
          </c:extLst>
        </c:ser>
        <c:ser>
          <c:idx val="28"/>
          <c:order val="27"/>
          <c:tx>
            <c:strRef>
              <c:f>'Risiko elementer'!$A$39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elementer'!$O$39</c:f>
              <c:numCache>
                <c:formatCode>General</c:formatCode>
                <c:ptCount val="1"/>
                <c:pt idx="0">
                  <c:v>-10</c:v>
                </c:pt>
              </c:numCache>
            </c:numRef>
          </c:xVal>
          <c:yVal>
            <c:numRef>
              <c:f>'Risiko elementer'!$P$39</c:f>
              <c:numCache>
                <c:formatCode>General</c:formatCode>
                <c:ptCount val="1"/>
                <c:pt idx="0">
                  <c:v>-10</c:v>
                </c:pt>
              </c:numCache>
            </c:numRef>
          </c:yVal>
          <c:smooth val="0"/>
          <c:extLst>
            <c:ext xmlns:c16="http://schemas.microsoft.com/office/drawing/2014/chart" uri="{C3380CC4-5D6E-409C-BE32-E72D297353CC}">
              <c16:uniqueId val="{00000040-EFFA-4B61-8B06-307CEDA07C61}"/>
            </c:ext>
          </c:extLst>
        </c:ser>
        <c:ser>
          <c:idx val="29"/>
          <c:order val="28"/>
          <c:tx>
            <c:strRef>
              <c:f>'Risiko elementer'!$A$40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elementer'!$O$40</c:f>
              <c:numCache>
                <c:formatCode>General</c:formatCode>
                <c:ptCount val="1"/>
                <c:pt idx="0">
                  <c:v>-10</c:v>
                </c:pt>
              </c:numCache>
            </c:numRef>
          </c:xVal>
          <c:yVal>
            <c:numRef>
              <c:f>'Risiko elementer'!$P$40</c:f>
              <c:numCache>
                <c:formatCode>General</c:formatCode>
                <c:ptCount val="1"/>
                <c:pt idx="0">
                  <c:v>-10</c:v>
                </c:pt>
              </c:numCache>
            </c:numRef>
          </c:yVal>
          <c:smooth val="0"/>
          <c:extLst>
            <c:ext xmlns:c16="http://schemas.microsoft.com/office/drawing/2014/chart" uri="{C3380CC4-5D6E-409C-BE32-E72D297353CC}">
              <c16:uniqueId val="{00000041-EFFA-4B61-8B06-307CEDA07C61}"/>
            </c:ext>
          </c:extLst>
        </c:ser>
        <c:ser>
          <c:idx val="30"/>
          <c:order val="29"/>
          <c:tx>
            <c:strRef>
              <c:f>'Risiko elementer'!$A$41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elementer'!$O$41</c:f>
              <c:numCache>
                <c:formatCode>General</c:formatCode>
                <c:ptCount val="1"/>
                <c:pt idx="0">
                  <c:v>-10</c:v>
                </c:pt>
              </c:numCache>
            </c:numRef>
          </c:xVal>
          <c:yVal>
            <c:numRef>
              <c:f>'Risiko elementer'!$P$41</c:f>
              <c:numCache>
                <c:formatCode>General</c:formatCode>
                <c:ptCount val="1"/>
                <c:pt idx="0">
                  <c:v>-10</c:v>
                </c:pt>
              </c:numCache>
            </c:numRef>
          </c:yVal>
          <c:smooth val="0"/>
          <c:extLst>
            <c:ext xmlns:c16="http://schemas.microsoft.com/office/drawing/2014/chart" uri="{C3380CC4-5D6E-409C-BE32-E72D297353CC}">
              <c16:uniqueId val="{00000042-EFFA-4B61-8B06-307CEDA07C61}"/>
            </c:ext>
          </c:extLst>
        </c:ser>
        <c:ser>
          <c:idx val="31"/>
          <c:order val="30"/>
          <c:tx>
            <c:strRef>
              <c:f>'Risiko elementer'!$A$42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elementer'!$O$42</c:f>
              <c:numCache>
                <c:formatCode>General</c:formatCode>
                <c:ptCount val="1"/>
                <c:pt idx="0">
                  <c:v>-10</c:v>
                </c:pt>
              </c:numCache>
            </c:numRef>
          </c:xVal>
          <c:yVal>
            <c:numRef>
              <c:f>'Risiko elementer'!$P$42</c:f>
              <c:numCache>
                <c:formatCode>General</c:formatCode>
                <c:ptCount val="1"/>
                <c:pt idx="0">
                  <c:v>-10</c:v>
                </c:pt>
              </c:numCache>
            </c:numRef>
          </c:yVal>
          <c:smooth val="0"/>
          <c:extLst>
            <c:ext xmlns:c16="http://schemas.microsoft.com/office/drawing/2014/chart" uri="{C3380CC4-5D6E-409C-BE32-E72D297353CC}">
              <c16:uniqueId val="{00000043-EFFA-4B61-8B06-307CEDA07C61}"/>
            </c:ext>
          </c:extLst>
        </c:ser>
        <c:ser>
          <c:idx val="32"/>
          <c:order val="31"/>
          <c:tx>
            <c:strRef>
              <c:f>'Risiko elementer'!$A$43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elementer'!$P$43</c:f>
              <c:numCache>
                <c:formatCode>General</c:formatCode>
                <c:ptCount val="1"/>
                <c:pt idx="0">
                  <c:v>-10</c:v>
                </c:pt>
              </c:numCache>
            </c:numRef>
          </c:yVal>
          <c:smooth val="0"/>
          <c:extLst>
            <c:ext xmlns:c16="http://schemas.microsoft.com/office/drawing/2014/chart" uri="{C3380CC4-5D6E-409C-BE32-E72D297353CC}">
              <c16:uniqueId val="{00000044-EFFA-4B61-8B06-307CEDA07C61}"/>
            </c:ext>
          </c:extLst>
        </c:ser>
        <c:ser>
          <c:idx val="14"/>
          <c:order val="32"/>
          <c:tx>
            <c:strRef>
              <c:f>'Risiko elementer'!$A$44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elementer'!$O$44</c:f>
              <c:numCache>
                <c:formatCode>General</c:formatCode>
                <c:ptCount val="1"/>
                <c:pt idx="0">
                  <c:v>-10</c:v>
                </c:pt>
              </c:numCache>
            </c:numRef>
          </c:xVal>
          <c:yVal>
            <c:numRef>
              <c:f>'Risiko elementer'!$P$44</c:f>
              <c:numCache>
                <c:formatCode>General</c:formatCode>
                <c:ptCount val="1"/>
                <c:pt idx="0">
                  <c:v>-10</c:v>
                </c:pt>
              </c:numCache>
            </c:numRef>
          </c:yVal>
          <c:smooth val="0"/>
          <c:extLst>
            <c:ext xmlns:c16="http://schemas.microsoft.com/office/drawing/2014/chart" uri="{C3380CC4-5D6E-409C-BE32-E72D297353CC}">
              <c16:uniqueId val="{00000045-EFFA-4B61-8B06-307CEDA07C61}"/>
            </c:ext>
          </c:extLst>
        </c:ser>
        <c:ser>
          <c:idx val="33"/>
          <c:order val="33"/>
          <c:tx>
            <c:strRef>
              <c:f>'Risiko elementer'!$A$45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elementer'!$O$45</c:f>
              <c:numCache>
                <c:formatCode>General</c:formatCode>
                <c:ptCount val="1"/>
                <c:pt idx="0">
                  <c:v>-10</c:v>
                </c:pt>
              </c:numCache>
            </c:numRef>
          </c:xVal>
          <c:yVal>
            <c:numRef>
              <c:f>'Risiko elementer'!$P$45</c:f>
              <c:numCache>
                <c:formatCode>General</c:formatCode>
                <c:ptCount val="1"/>
                <c:pt idx="0">
                  <c:v>-10</c:v>
                </c:pt>
              </c:numCache>
            </c:numRef>
          </c:yVal>
          <c:smooth val="0"/>
          <c:extLst>
            <c:ext xmlns:c16="http://schemas.microsoft.com/office/drawing/2014/chart" uri="{C3380CC4-5D6E-409C-BE32-E72D297353CC}">
              <c16:uniqueId val="{00000046-EFFA-4B61-8B06-307CEDA07C61}"/>
            </c:ext>
          </c:extLst>
        </c:ser>
        <c:ser>
          <c:idx val="34"/>
          <c:order val="34"/>
          <c:tx>
            <c:strRef>
              <c:f>'Risiko elementer'!$A$46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elementer'!$O$46</c:f>
              <c:numCache>
                <c:formatCode>General</c:formatCode>
                <c:ptCount val="1"/>
                <c:pt idx="0">
                  <c:v>-10</c:v>
                </c:pt>
              </c:numCache>
            </c:numRef>
          </c:xVal>
          <c:yVal>
            <c:numRef>
              <c:f>'Risiko elementer'!$P$46</c:f>
              <c:numCache>
                <c:formatCode>General</c:formatCode>
                <c:ptCount val="1"/>
                <c:pt idx="0">
                  <c:v>-10</c:v>
                </c:pt>
              </c:numCache>
            </c:numRef>
          </c:yVal>
          <c:smooth val="0"/>
          <c:extLst>
            <c:ext xmlns:c16="http://schemas.microsoft.com/office/drawing/2014/chart" uri="{C3380CC4-5D6E-409C-BE32-E72D297353CC}">
              <c16:uniqueId val="{00000047-EFFA-4B61-8B06-307CEDA07C61}"/>
            </c:ext>
          </c:extLst>
        </c:ser>
        <c:ser>
          <c:idx val="35"/>
          <c:order val="35"/>
          <c:tx>
            <c:strRef>
              <c:f>'Risiko elementer'!$A$47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elementer'!$O$47</c:f>
              <c:numCache>
                <c:formatCode>General</c:formatCode>
                <c:ptCount val="1"/>
                <c:pt idx="0">
                  <c:v>-10</c:v>
                </c:pt>
              </c:numCache>
            </c:numRef>
          </c:xVal>
          <c:yVal>
            <c:numRef>
              <c:f>'Risiko elementer'!$P$47</c:f>
              <c:numCache>
                <c:formatCode>General</c:formatCode>
                <c:ptCount val="1"/>
                <c:pt idx="0">
                  <c:v>-10</c:v>
                </c:pt>
              </c:numCache>
            </c:numRef>
          </c:yVal>
          <c:smooth val="0"/>
          <c:extLst>
            <c:ext xmlns:c16="http://schemas.microsoft.com/office/drawing/2014/chart" uri="{C3380CC4-5D6E-409C-BE32-E72D297353CC}">
              <c16:uniqueId val="{00000048-EFFA-4B61-8B06-307CEDA07C61}"/>
            </c:ext>
          </c:extLst>
        </c:ser>
        <c:ser>
          <c:idx val="36"/>
          <c:order val="36"/>
          <c:tx>
            <c:strRef>
              <c:f>'Risiko elementer'!$A$48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elementer'!$O$48</c:f>
              <c:numCache>
                <c:formatCode>General</c:formatCode>
                <c:ptCount val="1"/>
                <c:pt idx="0">
                  <c:v>-10</c:v>
                </c:pt>
              </c:numCache>
            </c:numRef>
          </c:xVal>
          <c:yVal>
            <c:numRef>
              <c:f>'Risiko elementer'!$P$48</c:f>
              <c:numCache>
                <c:formatCode>General</c:formatCode>
                <c:ptCount val="1"/>
                <c:pt idx="0">
                  <c:v>-10</c:v>
                </c:pt>
              </c:numCache>
            </c:numRef>
          </c:yVal>
          <c:smooth val="0"/>
          <c:extLst>
            <c:ext xmlns:c16="http://schemas.microsoft.com/office/drawing/2014/chart" uri="{C3380CC4-5D6E-409C-BE32-E72D297353CC}">
              <c16:uniqueId val="{00000049-EFFA-4B61-8B06-307CEDA07C61}"/>
            </c:ext>
          </c:extLst>
        </c:ser>
        <c:ser>
          <c:idx val="37"/>
          <c:order val="37"/>
          <c:tx>
            <c:strRef>
              <c:f>'Risiko elementer'!$A$49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elementer'!$O$49</c:f>
              <c:numCache>
                <c:formatCode>General</c:formatCode>
                <c:ptCount val="1"/>
                <c:pt idx="0">
                  <c:v>-10</c:v>
                </c:pt>
              </c:numCache>
            </c:numRef>
          </c:xVal>
          <c:yVal>
            <c:numRef>
              <c:f>'Risiko elementer'!$P$49</c:f>
              <c:numCache>
                <c:formatCode>General</c:formatCode>
                <c:ptCount val="1"/>
                <c:pt idx="0">
                  <c:v>-10</c:v>
                </c:pt>
              </c:numCache>
            </c:numRef>
          </c:yVal>
          <c:smooth val="0"/>
          <c:extLst>
            <c:ext xmlns:c16="http://schemas.microsoft.com/office/drawing/2014/chart" uri="{C3380CC4-5D6E-409C-BE32-E72D297353CC}">
              <c16:uniqueId val="{0000004A-EFFA-4B61-8B06-307CEDA07C61}"/>
            </c:ext>
          </c:extLst>
        </c:ser>
        <c:ser>
          <c:idx val="38"/>
          <c:order val="38"/>
          <c:tx>
            <c:strRef>
              <c:f>'Risiko elementer'!$A$50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elementer'!$P$50</c:f>
              <c:numCache>
                <c:formatCode>General</c:formatCode>
                <c:ptCount val="1"/>
                <c:pt idx="0">
                  <c:v>-10</c:v>
                </c:pt>
              </c:numCache>
            </c:numRef>
          </c:yVal>
          <c:smooth val="0"/>
          <c:extLst>
            <c:ext xmlns:c16="http://schemas.microsoft.com/office/drawing/2014/chart" uri="{C3380CC4-5D6E-409C-BE32-E72D297353CC}">
              <c16:uniqueId val="{0000004B-EFFA-4B61-8B06-307CEDA07C61}"/>
            </c:ext>
          </c:extLst>
        </c:ser>
        <c:ser>
          <c:idx val="39"/>
          <c:order val="39"/>
          <c:tx>
            <c:strRef>
              <c:f>'Risiko elementer'!$A$51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elementer'!$O$51</c:f>
              <c:numCache>
                <c:formatCode>General</c:formatCode>
                <c:ptCount val="1"/>
                <c:pt idx="0">
                  <c:v>-10</c:v>
                </c:pt>
              </c:numCache>
            </c:numRef>
          </c:xVal>
          <c:yVal>
            <c:numRef>
              <c:f>'Risiko elementer'!$P$51</c:f>
              <c:numCache>
                <c:formatCode>General</c:formatCode>
                <c:ptCount val="1"/>
                <c:pt idx="0">
                  <c:v>-10</c:v>
                </c:pt>
              </c:numCache>
            </c:numRef>
          </c:yVal>
          <c:smooth val="0"/>
          <c:extLst>
            <c:ext xmlns:c16="http://schemas.microsoft.com/office/drawing/2014/chart" uri="{C3380CC4-5D6E-409C-BE32-E72D297353CC}">
              <c16:uniqueId val="{0000004C-EFFA-4B61-8B06-307CEDA07C61}"/>
            </c:ext>
          </c:extLst>
        </c:ser>
        <c:ser>
          <c:idx val="40"/>
          <c:order val="40"/>
          <c:tx>
            <c:strRef>
              <c:f>'Risiko elementer'!$A$52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elementer'!$O$52</c:f>
              <c:numCache>
                <c:formatCode>General</c:formatCode>
                <c:ptCount val="1"/>
                <c:pt idx="0">
                  <c:v>-10</c:v>
                </c:pt>
              </c:numCache>
            </c:numRef>
          </c:xVal>
          <c:yVal>
            <c:numRef>
              <c:f>'Risiko elementer'!$P$52</c:f>
              <c:numCache>
                <c:formatCode>General</c:formatCode>
                <c:ptCount val="1"/>
                <c:pt idx="0">
                  <c:v>-10</c:v>
                </c:pt>
              </c:numCache>
            </c:numRef>
          </c:yVal>
          <c:smooth val="0"/>
          <c:extLst>
            <c:ext xmlns:c16="http://schemas.microsoft.com/office/drawing/2014/chart" uri="{C3380CC4-5D6E-409C-BE32-E72D297353CC}">
              <c16:uniqueId val="{0000004D-EFFA-4B61-8B06-307CEDA07C61}"/>
            </c:ext>
          </c:extLst>
        </c:ser>
        <c:ser>
          <c:idx val="41"/>
          <c:order val="41"/>
          <c:tx>
            <c:strRef>
              <c:f>'Risiko elementer'!$A$53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elementer'!$O$53</c:f>
              <c:numCache>
                <c:formatCode>General</c:formatCode>
                <c:ptCount val="1"/>
                <c:pt idx="0">
                  <c:v>-10</c:v>
                </c:pt>
              </c:numCache>
            </c:numRef>
          </c:xVal>
          <c:yVal>
            <c:numRef>
              <c:f>'Risiko elementer'!$P$53</c:f>
              <c:numCache>
                <c:formatCode>General</c:formatCode>
                <c:ptCount val="1"/>
                <c:pt idx="0">
                  <c:v>-10</c:v>
                </c:pt>
              </c:numCache>
            </c:numRef>
          </c:yVal>
          <c:smooth val="0"/>
          <c:extLst>
            <c:ext xmlns:c16="http://schemas.microsoft.com/office/drawing/2014/chart" uri="{C3380CC4-5D6E-409C-BE32-E72D297353CC}">
              <c16:uniqueId val="{0000004E-EFFA-4B61-8B06-307CEDA07C61}"/>
            </c:ext>
          </c:extLst>
        </c:ser>
        <c:ser>
          <c:idx val="42"/>
          <c:order val="42"/>
          <c:tx>
            <c:strRef>
              <c:f>'Risiko elementer'!$A$54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elementer'!$O$54</c:f>
              <c:numCache>
                <c:formatCode>General</c:formatCode>
                <c:ptCount val="1"/>
                <c:pt idx="0">
                  <c:v>-10</c:v>
                </c:pt>
              </c:numCache>
            </c:numRef>
          </c:xVal>
          <c:yVal>
            <c:numRef>
              <c:f>'Risiko elementer'!$P$54</c:f>
              <c:numCache>
                <c:formatCode>General</c:formatCode>
                <c:ptCount val="1"/>
                <c:pt idx="0">
                  <c:v>-10</c:v>
                </c:pt>
              </c:numCache>
            </c:numRef>
          </c:yVal>
          <c:smooth val="0"/>
          <c:extLst>
            <c:ext xmlns:c16="http://schemas.microsoft.com/office/drawing/2014/chart" uri="{C3380CC4-5D6E-409C-BE32-E72D297353CC}">
              <c16:uniqueId val="{0000004F-EFFA-4B61-8B06-307CEDA07C61}"/>
            </c:ext>
          </c:extLst>
        </c:ser>
        <c:ser>
          <c:idx val="43"/>
          <c:order val="43"/>
          <c:tx>
            <c:strRef>
              <c:f>'Risiko elementer'!$A$55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elementer'!$O$55</c:f>
              <c:numCache>
                <c:formatCode>General</c:formatCode>
                <c:ptCount val="1"/>
                <c:pt idx="0">
                  <c:v>-10</c:v>
                </c:pt>
              </c:numCache>
            </c:numRef>
          </c:xVal>
          <c:yVal>
            <c:numRef>
              <c:f>'Risiko elementer'!$P$55</c:f>
              <c:numCache>
                <c:formatCode>General</c:formatCode>
                <c:ptCount val="1"/>
                <c:pt idx="0">
                  <c:v>-10</c:v>
                </c:pt>
              </c:numCache>
            </c:numRef>
          </c:yVal>
          <c:smooth val="0"/>
          <c:extLst>
            <c:ext xmlns:c16="http://schemas.microsoft.com/office/drawing/2014/chart" uri="{C3380CC4-5D6E-409C-BE32-E72D297353CC}">
              <c16:uniqueId val="{00000050-EFFA-4B61-8B06-307CEDA07C61}"/>
            </c:ext>
          </c:extLst>
        </c:ser>
        <c:ser>
          <c:idx val="44"/>
          <c:order val="44"/>
          <c:tx>
            <c:strRef>
              <c:f>'Risiko elementer'!$A$56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elementer'!$O$56</c:f>
              <c:numCache>
                <c:formatCode>General</c:formatCode>
                <c:ptCount val="1"/>
                <c:pt idx="0">
                  <c:v>-10</c:v>
                </c:pt>
              </c:numCache>
            </c:numRef>
          </c:xVal>
          <c:yVal>
            <c:numRef>
              <c:f>'Risiko elementer'!$P$56</c:f>
              <c:numCache>
                <c:formatCode>General</c:formatCode>
                <c:ptCount val="1"/>
                <c:pt idx="0">
                  <c:v>-10</c:v>
                </c:pt>
              </c:numCache>
            </c:numRef>
          </c:yVal>
          <c:smooth val="0"/>
          <c:extLst>
            <c:ext xmlns:c16="http://schemas.microsoft.com/office/drawing/2014/chart" uri="{C3380CC4-5D6E-409C-BE32-E72D297353CC}">
              <c16:uniqueId val="{00000051-EFFA-4B61-8B06-307CEDA07C61}"/>
            </c:ext>
          </c:extLst>
        </c:ser>
        <c:ser>
          <c:idx val="45"/>
          <c:order val="45"/>
          <c:tx>
            <c:strRef>
              <c:f>'Risiko elementer'!$A$57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elementer'!$O$57</c:f>
              <c:numCache>
                <c:formatCode>General</c:formatCode>
                <c:ptCount val="1"/>
                <c:pt idx="0">
                  <c:v>-10</c:v>
                </c:pt>
              </c:numCache>
            </c:numRef>
          </c:xVal>
          <c:yVal>
            <c:numRef>
              <c:f>'Risiko elementer'!$P$57</c:f>
              <c:numCache>
                <c:formatCode>General</c:formatCode>
                <c:ptCount val="1"/>
                <c:pt idx="0">
                  <c:v>-10</c:v>
                </c:pt>
              </c:numCache>
            </c:numRef>
          </c:yVal>
          <c:smooth val="0"/>
          <c:extLst>
            <c:ext xmlns:c16="http://schemas.microsoft.com/office/drawing/2014/chart" uri="{C3380CC4-5D6E-409C-BE32-E72D297353CC}">
              <c16:uniqueId val="{00000052-EFFA-4B61-8B06-307CEDA07C61}"/>
            </c:ext>
          </c:extLst>
        </c:ser>
        <c:ser>
          <c:idx val="46"/>
          <c:order val="46"/>
          <c:tx>
            <c:strRef>
              <c:f>'Risiko elementer'!$A$58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elementer'!$O$58</c:f>
              <c:numCache>
                <c:formatCode>General</c:formatCode>
                <c:ptCount val="1"/>
                <c:pt idx="0">
                  <c:v>-10</c:v>
                </c:pt>
              </c:numCache>
            </c:numRef>
          </c:xVal>
          <c:yVal>
            <c:numRef>
              <c:f>'Risiko elementer'!$P$58</c:f>
              <c:numCache>
                <c:formatCode>General</c:formatCode>
                <c:ptCount val="1"/>
                <c:pt idx="0">
                  <c:v>-10</c:v>
                </c:pt>
              </c:numCache>
            </c:numRef>
          </c:yVal>
          <c:smooth val="0"/>
          <c:extLst>
            <c:ext xmlns:c16="http://schemas.microsoft.com/office/drawing/2014/chart" uri="{C3380CC4-5D6E-409C-BE32-E72D297353CC}">
              <c16:uniqueId val="{00000053-EFFA-4B61-8B06-307CEDA07C61}"/>
            </c:ext>
          </c:extLst>
        </c:ser>
        <c:ser>
          <c:idx val="47"/>
          <c:order val="47"/>
          <c:tx>
            <c:strRef>
              <c:f>'Risiko elementer'!$A$59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elementer'!$O$59</c:f>
              <c:numCache>
                <c:formatCode>General</c:formatCode>
                <c:ptCount val="1"/>
                <c:pt idx="0">
                  <c:v>-10</c:v>
                </c:pt>
              </c:numCache>
            </c:numRef>
          </c:xVal>
          <c:yVal>
            <c:numRef>
              <c:f>'Risiko elementer'!$P$59</c:f>
              <c:numCache>
                <c:formatCode>General</c:formatCode>
                <c:ptCount val="1"/>
                <c:pt idx="0">
                  <c:v>-10</c:v>
                </c:pt>
              </c:numCache>
            </c:numRef>
          </c:yVal>
          <c:smooth val="0"/>
          <c:extLst>
            <c:ext xmlns:c16="http://schemas.microsoft.com/office/drawing/2014/chart" uri="{C3380CC4-5D6E-409C-BE32-E72D297353CC}">
              <c16:uniqueId val="{00000054-EFFA-4B61-8B06-307CEDA07C61}"/>
            </c:ext>
          </c:extLst>
        </c:ser>
        <c:ser>
          <c:idx val="48"/>
          <c:order val="48"/>
          <c:tx>
            <c:strRef>
              <c:f>'Risiko elementer'!$A$60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elementer'!$O$60</c:f>
              <c:numCache>
                <c:formatCode>General</c:formatCode>
                <c:ptCount val="1"/>
                <c:pt idx="0">
                  <c:v>-10</c:v>
                </c:pt>
              </c:numCache>
            </c:numRef>
          </c:xVal>
          <c:yVal>
            <c:numRef>
              <c:f>'Risiko elementer'!$P$60</c:f>
              <c:numCache>
                <c:formatCode>General</c:formatCode>
                <c:ptCount val="1"/>
                <c:pt idx="0">
                  <c:v>-10</c:v>
                </c:pt>
              </c:numCache>
            </c:numRef>
          </c:yVal>
          <c:smooth val="0"/>
          <c:extLst>
            <c:ext xmlns:c16="http://schemas.microsoft.com/office/drawing/2014/chart" uri="{C3380CC4-5D6E-409C-BE32-E72D297353CC}">
              <c16:uniqueId val="{00000055-EFFA-4B61-8B06-307CEDA07C61}"/>
            </c:ext>
          </c:extLst>
        </c:ser>
        <c:ser>
          <c:idx val="49"/>
          <c:order val="49"/>
          <c:tx>
            <c:strRef>
              <c:f>'Risiko elementer'!$A$61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elementer'!$O$61</c:f>
              <c:numCache>
                <c:formatCode>General</c:formatCode>
                <c:ptCount val="1"/>
                <c:pt idx="0">
                  <c:v>-10</c:v>
                </c:pt>
              </c:numCache>
            </c:numRef>
          </c:xVal>
          <c:yVal>
            <c:numRef>
              <c:f>'Risiko elementer'!$P$61</c:f>
              <c:numCache>
                <c:formatCode>General</c:formatCode>
                <c:ptCount val="1"/>
                <c:pt idx="0">
                  <c:v>-10</c:v>
                </c:pt>
              </c:numCache>
            </c:numRef>
          </c:yVal>
          <c:smooth val="0"/>
          <c:extLst>
            <c:ext xmlns:c16="http://schemas.microsoft.com/office/drawing/2014/chart" uri="{C3380CC4-5D6E-409C-BE32-E72D297353CC}">
              <c16:uniqueId val="{00000056-EFFA-4B61-8B06-307CEDA07C61}"/>
            </c:ext>
          </c:extLst>
        </c:ser>
        <c:dLbls>
          <c:showLegendKey val="0"/>
          <c:showVal val="0"/>
          <c:showCatName val="0"/>
          <c:showSerName val="0"/>
          <c:showPercent val="0"/>
          <c:showBubbleSize val="0"/>
        </c:dLbls>
        <c:axId val="116307840"/>
        <c:axId val="116318208"/>
      </c:scatterChart>
      <c:valAx>
        <c:axId val="116307840"/>
        <c:scaling>
          <c:orientation val="minMax"/>
          <c:max val="5"/>
          <c:min val="0"/>
        </c:scaling>
        <c:delete val="0"/>
        <c:axPos val="b"/>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Konsekvensvurdering</a:t>
                </a:r>
              </a:p>
            </c:rich>
          </c:tx>
          <c:layout>
            <c:manualLayout>
              <c:xMode val="edge"/>
              <c:yMode val="edge"/>
              <c:x val="0.35985785484679583"/>
              <c:y val="0.893844878701903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18208"/>
        <c:crosses val="autoZero"/>
        <c:crossBetween val="midCat"/>
        <c:majorUnit val="1"/>
        <c:minorUnit val="1"/>
      </c:valAx>
      <c:valAx>
        <c:axId val="116318208"/>
        <c:scaling>
          <c:orientation val="minMax"/>
          <c:max val="5"/>
          <c:min val="0"/>
        </c:scaling>
        <c:delete val="0"/>
        <c:axPos val="l"/>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Sannsynlighet</a:t>
                </a:r>
              </a:p>
              <a:p>
                <a:pPr>
                  <a:defRPr sz="1100" b="0" i="0" u="none" strike="noStrike" baseline="0">
                    <a:solidFill>
                      <a:srgbClr val="000000"/>
                    </a:solidFill>
                    <a:latin typeface="Calibri"/>
                    <a:ea typeface="Calibri"/>
                    <a:cs typeface="Calibri"/>
                  </a:defRPr>
                </a:pPr>
                <a:endParaRPr lang="nb-NO" sz="1100" b="1" i="0" u="none" strike="noStrike" baseline="0">
                  <a:solidFill>
                    <a:srgbClr val="000000"/>
                  </a:solidFill>
                  <a:latin typeface="Arial"/>
                  <a:cs typeface="Arial"/>
                </a:endParaRPr>
              </a:p>
            </c:rich>
          </c:tx>
          <c:layout>
            <c:manualLayout>
              <c:xMode val="edge"/>
              <c:yMode val="edge"/>
              <c:x val="1.2389659121542773E-2"/>
              <c:y val="0.34160468199437183"/>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07840"/>
        <c:crossesAt val="0"/>
        <c:crossBetween val="midCat"/>
        <c:majorUnit val="1"/>
        <c:minorUnit val="1"/>
      </c:valAx>
      <c:spPr>
        <a:blipFill dpi="0" rotWithShape="0">
          <a:blip xmlns:r="http://schemas.openxmlformats.org/officeDocument/2006/relationships" r:embed="rId2"/>
          <a:srcRect/>
          <a:stretch>
            <a:fillRect/>
          </a:stretch>
        </a:blipFill>
        <a:ln w="12700">
          <a:solidFill>
            <a:srgbClr val="808080"/>
          </a:solidFill>
          <a:prstDash val="solid"/>
        </a:ln>
      </c:spPr>
    </c:plotArea>
    <c:plotVisOnly val="0"/>
    <c:dispBlanksAs val="gap"/>
    <c:showDLblsOverMax val="0"/>
  </c:chart>
  <c:spPr>
    <a:solidFill>
      <a:srgbClr val="FFFFFF"/>
    </a:solidFill>
    <a:ln w="3175">
      <a:solidFill>
        <a:sysClr val="window" lastClr="FFFFFF"/>
      </a:solidFill>
      <a:prstDash val="solid"/>
    </a:ln>
  </c:spPr>
  <c:txPr>
    <a:bodyPr/>
    <a:lstStyle/>
    <a:p>
      <a:pPr>
        <a:defRPr sz="1000" b="0" i="0" u="none" strike="noStrike" baseline="0">
          <a:solidFill>
            <a:srgbClr val="000000"/>
          </a:solidFill>
          <a:latin typeface="Arial"/>
          <a:ea typeface="Arial"/>
          <a:cs typeface="Arial"/>
        </a:defRPr>
      </a:pPr>
      <a:endParaRPr lang="nb-N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nb-NO"/>
              <a:t>Overordnet prosjektrisiko
</a:t>
            </a:r>
          </a:p>
        </c:rich>
      </c:tx>
      <c:layout>
        <c:manualLayout>
          <c:xMode val="edge"/>
          <c:yMode val="edge"/>
          <c:x val="0.19684716224096993"/>
          <c:y val="2.9723937186091929E-2"/>
        </c:manualLayout>
      </c:layout>
      <c:overlay val="0"/>
      <c:spPr>
        <a:noFill/>
        <a:ln w="25400">
          <a:noFill/>
        </a:ln>
      </c:spPr>
    </c:title>
    <c:autoTitleDeleted val="0"/>
    <c:plotArea>
      <c:layout>
        <c:manualLayout>
          <c:layoutTarget val="inner"/>
          <c:xMode val="edge"/>
          <c:yMode val="edge"/>
          <c:x val="0.15372670807453417"/>
          <c:y val="0.16835716471733639"/>
          <c:w val="0.83229813664596275"/>
          <c:h val="0.66328666099480715"/>
        </c:manualLayout>
      </c:layout>
      <c:scatterChart>
        <c:scatterStyle val="lineMarker"/>
        <c:varyColors val="0"/>
        <c:ser>
          <c:idx val="0"/>
          <c:order val="0"/>
          <c:tx>
            <c:strRef>
              <c:f>'Risiko elementer'!$A$12</c:f>
              <c:strCache>
                <c:ptCount val="1"/>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0-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Risikomatrise'!$P$9:$P$10</c:f>
              <c:numCache>
                <c:formatCode>General</c:formatCode>
                <c:ptCount val="2"/>
                <c:pt idx="0">
                  <c:v>-10</c:v>
                </c:pt>
                <c:pt idx="1">
                  <c:v>-10</c:v>
                </c:pt>
              </c:numCache>
            </c:numRef>
          </c:xVal>
          <c:yVal>
            <c:numRef>
              <c:f>'P1 Risikomatrise'!$Q$9:$Q$10</c:f>
              <c:numCache>
                <c:formatCode>General</c:formatCode>
                <c:ptCount val="2"/>
                <c:pt idx="0">
                  <c:v>-10</c:v>
                </c:pt>
                <c:pt idx="1">
                  <c:v>-10</c:v>
                </c:pt>
              </c:numCache>
            </c:numRef>
          </c:yVal>
          <c:smooth val="0"/>
          <c:extLst>
            <c:ext xmlns:c16="http://schemas.microsoft.com/office/drawing/2014/chart" uri="{C3380CC4-5D6E-409C-BE32-E72D297353CC}">
              <c16:uniqueId val="{00000003-EFFA-4B61-8B06-307CEDA07C61}"/>
            </c:ext>
          </c:extLst>
        </c:ser>
        <c:ser>
          <c:idx val="1"/>
          <c:order val="1"/>
          <c:tx>
            <c:strRef>
              <c:f>'Risiko elementer'!$A$13</c:f>
              <c:strCache>
                <c:ptCount val="1"/>
              </c:strCache>
            </c:strRef>
          </c:tx>
          <c:spPr>
            <a:ln w="12700">
              <a:solidFill>
                <a:srgbClr val="FFFFFF"/>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04-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Risikomatrise'!$P$11:$P$12</c:f>
              <c:numCache>
                <c:formatCode>General</c:formatCode>
                <c:ptCount val="2"/>
                <c:pt idx="0">
                  <c:v>-10</c:v>
                </c:pt>
                <c:pt idx="1">
                  <c:v>-10</c:v>
                </c:pt>
              </c:numCache>
            </c:numRef>
          </c:xVal>
          <c:yVal>
            <c:numRef>
              <c:f>'P1 Risikomatrise'!$Q$11:$Q$12</c:f>
              <c:numCache>
                <c:formatCode>General</c:formatCode>
                <c:ptCount val="2"/>
                <c:pt idx="0">
                  <c:v>-10</c:v>
                </c:pt>
                <c:pt idx="1">
                  <c:v>-10</c:v>
                </c:pt>
              </c:numCache>
            </c:numRef>
          </c:yVal>
          <c:smooth val="0"/>
          <c:extLst>
            <c:ext xmlns:c16="http://schemas.microsoft.com/office/drawing/2014/chart" uri="{C3380CC4-5D6E-409C-BE32-E72D297353CC}">
              <c16:uniqueId val="{00000005-EFFA-4B61-8B06-307CEDA07C61}"/>
            </c:ext>
          </c:extLst>
        </c:ser>
        <c:ser>
          <c:idx val="2"/>
          <c:order val="2"/>
          <c:tx>
            <c:strRef>
              <c:f>'Risiko elementer'!$A$14</c:f>
              <c:strCache>
                <c:ptCount val="1"/>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6-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8-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Risikomatrise'!$P$13:$P$14</c:f>
              <c:numCache>
                <c:formatCode>General</c:formatCode>
                <c:ptCount val="2"/>
                <c:pt idx="0">
                  <c:v>-10</c:v>
                </c:pt>
                <c:pt idx="1">
                  <c:v>-10</c:v>
                </c:pt>
              </c:numCache>
            </c:numRef>
          </c:xVal>
          <c:yVal>
            <c:numRef>
              <c:f>'P1 Risikomatrise'!$Q$13:$Q$14</c:f>
              <c:numCache>
                <c:formatCode>General</c:formatCode>
                <c:ptCount val="2"/>
                <c:pt idx="0">
                  <c:v>-10</c:v>
                </c:pt>
                <c:pt idx="1">
                  <c:v>-10</c:v>
                </c:pt>
              </c:numCache>
            </c:numRef>
          </c:yVal>
          <c:smooth val="0"/>
          <c:extLst>
            <c:ext xmlns:c16="http://schemas.microsoft.com/office/drawing/2014/chart" uri="{C3380CC4-5D6E-409C-BE32-E72D297353CC}">
              <c16:uniqueId val="{00000009-EFFA-4B61-8B06-307CEDA07C61}"/>
            </c:ext>
          </c:extLst>
        </c:ser>
        <c:ser>
          <c:idx val="3"/>
          <c:order val="3"/>
          <c:tx>
            <c:strRef>
              <c:f>'Risiko elementer'!$A$15</c:f>
              <c:strCache>
                <c:ptCount val="1"/>
              </c:strCache>
            </c:strRef>
          </c:tx>
          <c:spPr>
            <a:ln w="12700">
              <a:solidFill>
                <a:srgbClr val="FFFFFF"/>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Risikomatrise'!$P$15:$P$16</c:f>
              <c:numCache>
                <c:formatCode>General</c:formatCode>
                <c:ptCount val="2"/>
                <c:pt idx="0">
                  <c:v>-10</c:v>
                </c:pt>
                <c:pt idx="1">
                  <c:v>-10</c:v>
                </c:pt>
              </c:numCache>
            </c:numRef>
          </c:xVal>
          <c:yVal>
            <c:numRef>
              <c:f>'P1 Risikomatrise'!$Q$15:$Q$16</c:f>
              <c:numCache>
                <c:formatCode>General</c:formatCode>
                <c:ptCount val="2"/>
                <c:pt idx="0">
                  <c:v>-10</c:v>
                </c:pt>
                <c:pt idx="1">
                  <c:v>-10</c:v>
                </c:pt>
              </c:numCache>
            </c:numRef>
          </c:yVal>
          <c:smooth val="0"/>
          <c:extLst>
            <c:ext xmlns:c16="http://schemas.microsoft.com/office/drawing/2014/chart" uri="{C3380CC4-5D6E-409C-BE32-E72D297353CC}">
              <c16:uniqueId val="{0000000C-EFFA-4B61-8B06-307CEDA07C61}"/>
            </c:ext>
          </c:extLst>
        </c:ser>
        <c:ser>
          <c:idx val="4"/>
          <c:order val="4"/>
          <c:tx>
            <c:strRef>
              <c:f>'Risiko elementer'!$A$16</c:f>
              <c:strCache>
                <c:ptCount val="1"/>
              </c:strCache>
            </c:strRef>
          </c:tx>
          <c:spPr>
            <a:ln w="12700">
              <a:solidFill>
                <a:srgbClr val="800080"/>
              </a:solidFill>
              <a:prstDash val="solid"/>
            </a:ln>
          </c:spPr>
          <c:marker>
            <c:symbol val="star"/>
            <c:size val="5"/>
            <c:spPr>
              <a:noFill/>
              <a:ln>
                <a:solidFill>
                  <a:srgbClr val="800080"/>
                </a:solidFill>
                <a:prstDash val="solid"/>
              </a:ln>
            </c:spPr>
          </c:marker>
          <c:dPt>
            <c:idx val="0"/>
            <c:marker>
              <c:symbol val="none"/>
            </c:marker>
            <c:bubble3D val="0"/>
            <c:extLst>
              <c:ext xmlns:c16="http://schemas.microsoft.com/office/drawing/2014/chart" uri="{C3380CC4-5D6E-409C-BE32-E72D297353CC}">
                <c16:uniqueId val="{0000000D-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0F-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F-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Risikomatrise'!$P$17:$P$18</c:f>
              <c:numCache>
                <c:formatCode>General</c:formatCode>
                <c:ptCount val="2"/>
                <c:pt idx="0">
                  <c:v>-10</c:v>
                </c:pt>
                <c:pt idx="1">
                  <c:v>-10</c:v>
                </c:pt>
              </c:numCache>
            </c:numRef>
          </c:xVal>
          <c:yVal>
            <c:numRef>
              <c:f>'P1 Risikomatrise'!$Q$17:$Q$18</c:f>
              <c:numCache>
                <c:formatCode>General</c:formatCode>
                <c:ptCount val="2"/>
                <c:pt idx="0">
                  <c:v>-10</c:v>
                </c:pt>
                <c:pt idx="1">
                  <c:v>-10</c:v>
                </c:pt>
              </c:numCache>
            </c:numRef>
          </c:yVal>
          <c:smooth val="0"/>
          <c:extLst>
            <c:ext xmlns:c16="http://schemas.microsoft.com/office/drawing/2014/chart" uri="{C3380CC4-5D6E-409C-BE32-E72D297353CC}">
              <c16:uniqueId val="{00000010-EFFA-4B61-8B06-307CEDA07C61}"/>
            </c:ext>
          </c:extLst>
        </c:ser>
        <c:ser>
          <c:idx val="5"/>
          <c:order val="5"/>
          <c:tx>
            <c:strRef>
              <c:f>'Risiko elementer'!$A$17</c:f>
              <c:strCache>
                <c:ptCount val="1"/>
              </c:strCache>
            </c:strRef>
          </c:tx>
          <c:spPr>
            <a:ln w="12700">
              <a:solidFill>
                <a:srgbClr val="800000"/>
              </a:solidFill>
              <a:prstDash val="solid"/>
            </a:ln>
          </c:spPr>
          <c:marker>
            <c:symbol val="circle"/>
            <c:size val="5"/>
            <c:spPr>
              <a:solidFill>
                <a:srgbClr val="800000"/>
              </a:solidFill>
              <a:ln>
                <a:solidFill>
                  <a:srgbClr val="800000"/>
                </a:solidFill>
                <a:prstDash val="solid"/>
              </a:ln>
            </c:spPr>
          </c:marker>
          <c:dPt>
            <c:idx val="0"/>
            <c:marker>
              <c:symbol val="none"/>
            </c:marker>
            <c:bubble3D val="0"/>
            <c:extLst>
              <c:ext xmlns:c16="http://schemas.microsoft.com/office/drawing/2014/chart" uri="{C3380CC4-5D6E-409C-BE32-E72D297353CC}">
                <c16:uniqueId val="{00000011-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Risikomatrise'!$P$19:$P$20</c:f>
              <c:numCache>
                <c:formatCode>General</c:formatCode>
                <c:ptCount val="2"/>
                <c:pt idx="0">
                  <c:v>-10</c:v>
                </c:pt>
                <c:pt idx="1">
                  <c:v>-10</c:v>
                </c:pt>
              </c:numCache>
            </c:numRef>
          </c:xVal>
          <c:yVal>
            <c:numRef>
              <c:f>'P1 Risikomatrise'!$Q$19:$Q$20</c:f>
              <c:numCache>
                <c:formatCode>General</c:formatCode>
                <c:ptCount val="2"/>
                <c:pt idx="0">
                  <c:v>-10</c:v>
                </c:pt>
                <c:pt idx="1">
                  <c:v>-10</c:v>
                </c:pt>
              </c:numCache>
            </c:numRef>
          </c:yVal>
          <c:smooth val="0"/>
          <c:extLst>
            <c:ext xmlns:c16="http://schemas.microsoft.com/office/drawing/2014/chart" uri="{C3380CC4-5D6E-409C-BE32-E72D297353CC}">
              <c16:uniqueId val="{00000014-EFFA-4B61-8B06-307CEDA07C61}"/>
            </c:ext>
          </c:extLst>
        </c:ser>
        <c:ser>
          <c:idx val="6"/>
          <c:order val="6"/>
          <c:tx>
            <c:strRef>
              <c:f>'Risiko elementer'!$A$18</c:f>
              <c:strCache>
                <c:ptCount val="1"/>
              </c:strCache>
            </c:strRef>
          </c:tx>
          <c:spPr>
            <a:ln w="12700">
              <a:solidFill>
                <a:srgbClr val="008080"/>
              </a:solidFill>
              <a:prstDash val="solid"/>
            </a:ln>
          </c:spPr>
          <c:marker>
            <c:symbol val="plus"/>
            <c:size val="5"/>
            <c:spPr>
              <a:noFill/>
              <a:ln>
                <a:solidFill>
                  <a:srgbClr val="008080"/>
                </a:solidFill>
                <a:prstDash val="solid"/>
              </a:ln>
            </c:spPr>
          </c:marker>
          <c:dPt>
            <c:idx val="0"/>
            <c:marker>
              <c:symbol val="none"/>
            </c:marker>
            <c:bubble3D val="0"/>
            <c:extLst>
              <c:ext xmlns:c16="http://schemas.microsoft.com/office/drawing/2014/chart" uri="{C3380CC4-5D6E-409C-BE32-E72D297353CC}">
                <c16:uniqueId val="{0000001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Risikomatrise'!$P$21:$P$22</c:f>
              <c:numCache>
                <c:formatCode>General</c:formatCode>
                <c:ptCount val="2"/>
                <c:pt idx="0">
                  <c:v>-10</c:v>
                </c:pt>
                <c:pt idx="1">
                  <c:v>-10</c:v>
                </c:pt>
              </c:numCache>
            </c:numRef>
          </c:xVal>
          <c:yVal>
            <c:numRef>
              <c:f>'P1 Risikomatrise'!$Q$21:$Q$22</c:f>
              <c:numCache>
                <c:formatCode>General</c:formatCode>
                <c:ptCount val="2"/>
                <c:pt idx="0">
                  <c:v>-10</c:v>
                </c:pt>
                <c:pt idx="1">
                  <c:v>-10</c:v>
                </c:pt>
              </c:numCache>
            </c:numRef>
          </c:yVal>
          <c:smooth val="0"/>
          <c:extLst>
            <c:ext xmlns:c16="http://schemas.microsoft.com/office/drawing/2014/chart" uri="{C3380CC4-5D6E-409C-BE32-E72D297353CC}">
              <c16:uniqueId val="{00000018-EFFA-4B61-8B06-307CEDA07C61}"/>
            </c:ext>
          </c:extLst>
        </c:ser>
        <c:ser>
          <c:idx val="7"/>
          <c:order val="7"/>
          <c:tx>
            <c:strRef>
              <c:f>'Risiko elementer'!$A$19</c:f>
              <c:strCache>
                <c:ptCount val="1"/>
              </c:strCache>
            </c:strRef>
          </c:tx>
          <c:spPr>
            <a:ln w="12700">
              <a:solidFill>
                <a:srgbClr val="0000FF"/>
              </a:solidFill>
              <a:prstDash val="solid"/>
            </a:ln>
          </c:spPr>
          <c:marker>
            <c:symbol val="none"/>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A-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Risikomatrise'!$P$23:$P$24</c:f>
              <c:numCache>
                <c:formatCode>General</c:formatCode>
                <c:ptCount val="2"/>
                <c:pt idx="0">
                  <c:v>-10</c:v>
                </c:pt>
                <c:pt idx="1">
                  <c:v>-10</c:v>
                </c:pt>
              </c:numCache>
            </c:numRef>
          </c:xVal>
          <c:yVal>
            <c:numRef>
              <c:f>'P1 Risikomatrise'!$Q$23:$Q$24</c:f>
              <c:numCache>
                <c:formatCode>General</c:formatCode>
                <c:ptCount val="2"/>
                <c:pt idx="0">
                  <c:v>-10</c:v>
                </c:pt>
                <c:pt idx="1">
                  <c:v>-10</c:v>
                </c:pt>
              </c:numCache>
            </c:numRef>
          </c:yVal>
          <c:smooth val="0"/>
          <c:extLst>
            <c:ext xmlns:c16="http://schemas.microsoft.com/office/drawing/2014/chart" uri="{C3380CC4-5D6E-409C-BE32-E72D297353CC}">
              <c16:uniqueId val="{0000001B-EFFA-4B61-8B06-307CEDA07C61}"/>
            </c:ext>
          </c:extLst>
        </c:ser>
        <c:ser>
          <c:idx val="8"/>
          <c:order val="8"/>
          <c:tx>
            <c:strRef>
              <c:f>'Risiko elementer'!$A$20</c:f>
              <c:strCache>
                <c:ptCount val="1"/>
              </c:strCache>
            </c:strRef>
          </c:tx>
          <c:spPr>
            <a:ln w="12700">
              <a:solidFill>
                <a:srgbClr val="00CCFF"/>
              </a:solidFill>
              <a:prstDash val="solid"/>
            </a:ln>
          </c:spPr>
          <c:marker>
            <c:symbol val="dash"/>
            <c:size val="5"/>
            <c:spPr>
              <a:noFill/>
              <a:ln>
                <a:solidFill>
                  <a:srgbClr val="00CCFF"/>
                </a:solidFill>
                <a:prstDash val="solid"/>
              </a:ln>
            </c:spPr>
          </c:marker>
          <c:dPt>
            <c:idx val="0"/>
            <c:marker>
              <c:symbol val="none"/>
            </c:marker>
            <c:bubble3D val="0"/>
            <c:extLst>
              <c:ext xmlns:c16="http://schemas.microsoft.com/office/drawing/2014/chart" uri="{C3380CC4-5D6E-409C-BE32-E72D297353CC}">
                <c16:uniqueId val="{0000001C-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E-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Risikomatrise'!$P$25:$P$26</c:f>
              <c:numCache>
                <c:formatCode>General</c:formatCode>
                <c:ptCount val="2"/>
                <c:pt idx="0">
                  <c:v>-10</c:v>
                </c:pt>
                <c:pt idx="1">
                  <c:v>-10</c:v>
                </c:pt>
              </c:numCache>
            </c:numRef>
          </c:xVal>
          <c:yVal>
            <c:numRef>
              <c:f>'P1 Risikomatrise'!$Q$25:$Q$26</c:f>
              <c:numCache>
                <c:formatCode>General</c:formatCode>
                <c:ptCount val="2"/>
                <c:pt idx="0">
                  <c:v>-10</c:v>
                </c:pt>
                <c:pt idx="1">
                  <c:v>-10</c:v>
                </c:pt>
              </c:numCache>
            </c:numRef>
          </c:yVal>
          <c:smooth val="0"/>
          <c:extLst>
            <c:ext xmlns:c16="http://schemas.microsoft.com/office/drawing/2014/chart" uri="{C3380CC4-5D6E-409C-BE32-E72D297353CC}">
              <c16:uniqueId val="{0000001F-EFFA-4B61-8B06-307CEDA07C61}"/>
            </c:ext>
          </c:extLst>
        </c:ser>
        <c:ser>
          <c:idx val="9"/>
          <c:order val="9"/>
          <c:tx>
            <c:strRef>
              <c:f>'Risiko elementer'!$A$21</c:f>
              <c:strCache>
                <c:ptCount val="1"/>
              </c:strCache>
            </c:strRef>
          </c:tx>
          <c:spPr>
            <a:ln w="12700">
              <a:solidFill>
                <a:srgbClr val="CCFFFF"/>
              </a:solidFill>
              <a:prstDash val="solid"/>
            </a:ln>
          </c:spPr>
          <c:marker>
            <c:symbol val="diamond"/>
            <c:size val="5"/>
            <c:spPr>
              <a:solidFill>
                <a:srgbClr val="CCFFFF"/>
              </a:solidFill>
              <a:ln>
                <a:solidFill>
                  <a:srgbClr val="CCFFFF"/>
                </a:solidFill>
                <a:prstDash val="solid"/>
              </a:ln>
            </c:spPr>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1-EFFA-4B61-8B06-307CEDA07C61}"/>
              </c:ext>
            </c:extLst>
          </c:dPt>
          <c:dLbls>
            <c:dLbl>
              <c:idx val="1"/>
              <c:layout>
                <c:manualLayout>
                  <c:x val="-8.9988751406074249E-3"/>
                  <c:y val="-2.751031636863824E-3"/>
                </c:manualLayout>
              </c:layout>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1-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Risikomatrise'!$P$27:$P$28</c:f>
              <c:numCache>
                <c:formatCode>General</c:formatCode>
                <c:ptCount val="2"/>
                <c:pt idx="0">
                  <c:v>-10</c:v>
                </c:pt>
                <c:pt idx="1">
                  <c:v>-10</c:v>
                </c:pt>
              </c:numCache>
            </c:numRef>
          </c:xVal>
          <c:yVal>
            <c:numRef>
              <c:f>'P1 Risikomatrise'!$Q$27:$Q$28</c:f>
              <c:numCache>
                <c:formatCode>General</c:formatCode>
                <c:ptCount val="2"/>
                <c:pt idx="0">
                  <c:v>-10</c:v>
                </c:pt>
                <c:pt idx="1">
                  <c:v>-10</c:v>
                </c:pt>
              </c:numCache>
            </c:numRef>
          </c:yVal>
          <c:smooth val="0"/>
          <c:extLst>
            <c:ext xmlns:c16="http://schemas.microsoft.com/office/drawing/2014/chart" uri="{C3380CC4-5D6E-409C-BE32-E72D297353CC}">
              <c16:uniqueId val="{00000022-EFFA-4B61-8B06-307CEDA07C61}"/>
            </c:ext>
          </c:extLst>
        </c:ser>
        <c:ser>
          <c:idx val="10"/>
          <c:order val="10"/>
          <c:tx>
            <c:strRef>
              <c:f>'Risiko elementer'!$A$22</c:f>
              <c:strCache>
                <c:ptCount val="1"/>
              </c:strCache>
            </c:strRef>
          </c:tx>
          <c:spPr>
            <a:ln w="12700">
              <a:solidFill>
                <a:srgbClr val="CCFFCC"/>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2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Risikomatrise'!$P$29:$P$30</c:f>
              <c:numCache>
                <c:formatCode>General</c:formatCode>
                <c:ptCount val="2"/>
                <c:pt idx="0">
                  <c:v>-10</c:v>
                </c:pt>
                <c:pt idx="1">
                  <c:v>-10</c:v>
                </c:pt>
              </c:numCache>
            </c:numRef>
          </c:xVal>
          <c:yVal>
            <c:numRef>
              <c:f>'P1 Risikomatrise'!$Q$29:$Q$30</c:f>
              <c:numCache>
                <c:formatCode>General</c:formatCode>
                <c:ptCount val="2"/>
                <c:pt idx="0">
                  <c:v>-10</c:v>
                </c:pt>
                <c:pt idx="1">
                  <c:v>-10</c:v>
                </c:pt>
              </c:numCache>
            </c:numRef>
          </c:yVal>
          <c:smooth val="0"/>
          <c:extLst>
            <c:ext xmlns:c16="http://schemas.microsoft.com/office/drawing/2014/chart" uri="{C3380CC4-5D6E-409C-BE32-E72D297353CC}">
              <c16:uniqueId val="{00000024-EFFA-4B61-8B06-307CEDA07C61}"/>
            </c:ext>
          </c:extLst>
        </c:ser>
        <c:ser>
          <c:idx val="11"/>
          <c:order val="11"/>
          <c:tx>
            <c:strRef>
              <c:f>'Risiko elementer'!$A$23</c:f>
              <c:strCache>
                <c:ptCount val="1"/>
              </c:strCache>
            </c:strRef>
          </c:tx>
          <c:spPr>
            <a:ln w="12700">
              <a:solidFill>
                <a:srgbClr val="FFFF99"/>
              </a:solidFill>
              <a:prstDash val="solid"/>
            </a:ln>
          </c:spPr>
          <c:marker>
            <c:symbol val="triangle"/>
            <c:size val="5"/>
            <c:spPr>
              <a:solidFill>
                <a:srgbClr val="FFFF99"/>
              </a:solidFill>
              <a:ln>
                <a:solidFill>
                  <a:srgbClr val="FFFF99"/>
                </a:solidFill>
                <a:prstDash val="solid"/>
              </a:ln>
            </c:spPr>
          </c:marker>
          <c:dPt>
            <c:idx val="0"/>
            <c:marker>
              <c:symbol val="none"/>
            </c:marker>
            <c:bubble3D val="0"/>
            <c:extLst>
              <c:ext xmlns:c16="http://schemas.microsoft.com/office/drawing/2014/chart" uri="{C3380CC4-5D6E-409C-BE32-E72D297353CC}">
                <c16:uniqueId val="{0000002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Risikomatrise'!$P$31:$P$32</c:f>
              <c:numCache>
                <c:formatCode>General</c:formatCode>
                <c:ptCount val="2"/>
                <c:pt idx="0">
                  <c:v>-10</c:v>
                </c:pt>
                <c:pt idx="1">
                  <c:v>-10</c:v>
                </c:pt>
              </c:numCache>
            </c:numRef>
          </c:xVal>
          <c:yVal>
            <c:numRef>
              <c:f>'P1 Risikomatrise'!$Q$31:$Q$32</c:f>
              <c:numCache>
                <c:formatCode>General</c:formatCode>
                <c:ptCount val="2"/>
                <c:pt idx="0">
                  <c:v>-10</c:v>
                </c:pt>
                <c:pt idx="1">
                  <c:v>-10</c:v>
                </c:pt>
              </c:numCache>
            </c:numRef>
          </c:yVal>
          <c:smooth val="0"/>
          <c:extLst>
            <c:ext xmlns:c16="http://schemas.microsoft.com/office/drawing/2014/chart" uri="{C3380CC4-5D6E-409C-BE32-E72D297353CC}">
              <c16:uniqueId val="{00000028-EFFA-4B61-8B06-307CEDA07C61}"/>
            </c:ext>
          </c:extLst>
        </c:ser>
        <c:ser>
          <c:idx val="12"/>
          <c:order val="12"/>
          <c:tx>
            <c:strRef>
              <c:f>'Risiko elementer'!$A$24</c:f>
              <c:strCache>
                <c:ptCount val="1"/>
              </c:strCache>
            </c:strRef>
          </c:tx>
          <c:spPr>
            <a:ln w="12700">
              <a:solidFill>
                <a:srgbClr val="99CCFF"/>
              </a:solidFill>
              <a:prstDash val="solid"/>
            </a:ln>
          </c:spPr>
          <c:marker>
            <c:symbol val="x"/>
            <c:size val="5"/>
            <c:spPr>
              <a:noFill/>
              <a:ln>
                <a:solidFill>
                  <a:srgbClr val="99CCFF"/>
                </a:solidFill>
                <a:prstDash val="solid"/>
              </a:ln>
            </c:spPr>
          </c:marker>
          <c:dPt>
            <c:idx val="0"/>
            <c:marker>
              <c:symbol val="none"/>
            </c:marker>
            <c:bubble3D val="0"/>
            <c:extLst>
              <c:ext xmlns:c16="http://schemas.microsoft.com/office/drawing/2014/chart" uri="{C3380CC4-5D6E-409C-BE32-E72D297353CC}">
                <c16:uniqueId val="{00000029-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B-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Risikomatrise'!$P$33:$P$34</c:f>
              <c:numCache>
                <c:formatCode>General</c:formatCode>
                <c:ptCount val="2"/>
                <c:pt idx="0">
                  <c:v>-10</c:v>
                </c:pt>
                <c:pt idx="1">
                  <c:v>-10</c:v>
                </c:pt>
              </c:numCache>
            </c:numRef>
          </c:xVal>
          <c:yVal>
            <c:numRef>
              <c:f>'P1 Risikomatrise'!$Q$33:$Q$34</c:f>
              <c:numCache>
                <c:formatCode>General</c:formatCode>
                <c:ptCount val="2"/>
                <c:pt idx="0">
                  <c:v>-10</c:v>
                </c:pt>
                <c:pt idx="1">
                  <c:v>-10</c:v>
                </c:pt>
              </c:numCache>
            </c:numRef>
          </c:yVal>
          <c:smooth val="0"/>
          <c:extLst>
            <c:ext xmlns:c16="http://schemas.microsoft.com/office/drawing/2014/chart" uri="{C3380CC4-5D6E-409C-BE32-E72D297353CC}">
              <c16:uniqueId val="{0000002C-EFFA-4B61-8B06-307CEDA07C61}"/>
            </c:ext>
          </c:extLst>
        </c:ser>
        <c:ser>
          <c:idx val="16"/>
          <c:order val="13"/>
          <c:tx>
            <c:strRef>
              <c:f>'Risiko elementer'!$A$25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elementer'!$O$25</c:f>
              <c:numCache>
                <c:formatCode>General</c:formatCode>
                <c:ptCount val="1"/>
                <c:pt idx="0">
                  <c:v>-10</c:v>
                </c:pt>
              </c:numCache>
            </c:numRef>
          </c:xVal>
          <c:yVal>
            <c:numRef>
              <c:f>'Risiko elementer'!$P$25</c:f>
              <c:numCache>
                <c:formatCode>General</c:formatCode>
                <c:ptCount val="1"/>
                <c:pt idx="0">
                  <c:v>-10</c:v>
                </c:pt>
              </c:numCache>
            </c:numRef>
          </c:yVal>
          <c:smooth val="0"/>
          <c:extLst>
            <c:ext xmlns:c16="http://schemas.microsoft.com/office/drawing/2014/chart" uri="{C3380CC4-5D6E-409C-BE32-E72D297353CC}">
              <c16:uniqueId val="{0000002D-EFFA-4B61-8B06-307CEDA07C61}"/>
            </c:ext>
          </c:extLst>
        </c:ser>
        <c:ser>
          <c:idx val="17"/>
          <c:order val="14"/>
          <c:tx>
            <c:strRef>
              <c:f>'Risiko elementer'!$A$26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elementer'!$O$26</c:f>
              <c:numCache>
                <c:formatCode>General</c:formatCode>
                <c:ptCount val="1"/>
                <c:pt idx="0">
                  <c:v>-10</c:v>
                </c:pt>
              </c:numCache>
            </c:numRef>
          </c:xVal>
          <c:yVal>
            <c:numRef>
              <c:f>'Risiko elementer'!$P$26</c:f>
              <c:numCache>
                <c:formatCode>General</c:formatCode>
                <c:ptCount val="1"/>
                <c:pt idx="0">
                  <c:v>-10</c:v>
                </c:pt>
              </c:numCache>
            </c:numRef>
          </c:yVal>
          <c:smooth val="0"/>
          <c:extLst>
            <c:ext xmlns:c16="http://schemas.microsoft.com/office/drawing/2014/chart" uri="{C3380CC4-5D6E-409C-BE32-E72D297353CC}">
              <c16:uniqueId val="{0000002E-EFFA-4B61-8B06-307CEDA07C61}"/>
            </c:ext>
          </c:extLst>
        </c:ser>
        <c:ser>
          <c:idx val="13"/>
          <c:order val="15"/>
          <c:tx>
            <c:strRef>
              <c:f>'Risiko elementer'!$A$27</c:f>
              <c:strCache>
                <c:ptCount val="1"/>
              </c:strCache>
            </c:strRef>
          </c:tx>
          <c:spPr>
            <a:ln w="12700">
              <a:solidFill>
                <a:srgbClr val="FF99CC"/>
              </a:solidFill>
              <a:prstDash val="solid"/>
            </a:ln>
          </c:spPr>
          <c:marker>
            <c:symbol val="star"/>
            <c:size val="5"/>
            <c:spPr>
              <a:noFill/>
              <a:ln>
                <a:solidFill>
                  <a:srgbClr val="FF99CC"/>
                </a:solidFill>
                <a:prstDash val="solid"/>
              </a:ln>
            </c:spPr>
          </c:marker>
          <c:dPt>
            <c:idx val="0"/>
            <c:marker>
              <c:symbol val="none"/>
            </c:marker>
            <c:bubble3D val="0"/>
            <c:spPr>
              <a:ln w="12700">
                <a:solidFill>
                  <a:srgbClr val="FFFFFF"/>
                </a:solidFill>
                <a:prstDash val="solid"/>
              </a:ln>
            </c:spPr>
            <c:extLst>
              <c:ext xmlns:c16="http://schemas.microsoft.com/office/drawing/2014/chart" uri="{C3380CC4-5D6E-409C-BE32-E72D297353CC}">
                <c16:uniqueId val="{00000030-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3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Risikomatrise'!$P$35:$P$36</c:f>
              <c:numCache>
                <c:formatCode>General</c:formatCode>
                <c:ptCount val="2"/>
                <c:pt idx="0">
                  <c:v>-10</c:v>
                </c:pt>
                <c:pt idx="1">
                  <c:v>-10</c:v>
                </c:pt>
              </c:numCache>
            </c:numRef>
          </c:xVal>
          <c:yVal>
            <c:numRef>
              <c:f>'P1 Risikomatrise'!$Q$35:$Q$36</c:f>
              <c:numCache>
                <c:formatCode>General</c:formatCode>
                <c:ptCount val="2"/>
                <c:pt idx="0">
                  <c:v>-10</c:v>
                </c:pt>
                <c:pt idx="1">
                  <c:v>-10</c:v>
                </c:pt>
              </c:numCache>
            </c:numRef>
          </c:yVal>
          <c:smooth val="0"/>
          <c:extLst>
            <c:ext xmlns:c16="http://schemas.microsoft.com/office/drawing/2014/chart" uri="{C3380CC4-5D6E-409C-BE32-E72D297353CC}">
              <c16:uniqueId val="{00000033-EFFA-4B61-8B06-307CEDA07C61}"/>
            </c:ext>
          </c:extLst>
        </c:ser>
        <c:ser>
          <c:idx val="18"/>
          <c:order val="16"/>
          <c:tx>
            <c:strRef>
              <c:f>'Risiko elementer'!$A$28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elementer'!$O$28</c:f>
              <c:numCache>
                <c:formatCode>General</c:formatCode>
                <c:ptCount val="1"/>
                <c:pt idx="0">
                  <c:v>-10</c:v>
                </c:pt>
              </c:numCache>
            </c:numRef>
          </c:xVal>
          <c:yVal>
            <c:numRef>
              <c:f>'Risiko elementer'!$P$28</c:f>
              <c:numCache>
                <c:formatCode>General</c:formatCode>
                <c:ptCount val="1"/>
                <c:pt idx="0">
                  <c:v>-10</c:v>
                </c:pt>
              </c:numCache>
            </c:numRef>
          </c:yVal>
          <c:smooth val="0"/>
          <c:extLst>
            <c:ext xmlns:c16="http://schemas.microsoft.com/office/drawing/2014/chart" uri="{C3380CC4-5D6E-409C-BE32-E72D297353CC}">
              <c16:uniqueId val="{00000034-EFFA-4B61-8B06-307CEDA07C61}"/>
            </c:ext>
          </c:extLst>
        </c:ser>
        <c:ser>
          <c:idx val="15"/>
          <c:order val="17"/>
          <c:tx>
            <c:strRef>
              <c:f>'Risiko elementer'!$A$29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elementer'!$O$29</c:f>
              <c:numCache>
                <c:formatCode>General</c:formatCode>
                <c:ptCount val="1"/>
                <c:pt idx="0">
                  <c:v>-10</c:v>
                </c:pt>
              </c:numCache>
            </c:numRef>
          </c:xVal>
          <c:yVal>
            <c:numRef>
              <c:f>'Risiko elementer'!$P$29</c:f>
              <c:numCache>
                <c:formatCode>General</c:formatCode>
                <c:ptCount val="1"/>
                <c:pt idx="0">
                  <c:v>-10</c:v>
                </c:pt>
              </c:numCache>
            </c:numRef>
          </c:yVal>
          <c:smooth val="0"/>
          <c:extLst>
            <c:ext xmlns:c16="http://schemas.microsoft.com/office/drawing/2014/chart" uri="{C3380CC4-5D6E-409C-BE32-E72D297353CC}">
              <c16:uniqueId val="{00000035-EFFA-4B61-8B06-307CEDA07C61}"/>
            </c:ext>
          </c:extLst>
        </c:ser>
        <c:ser>
          <c:idx val="19"/>
          <c:order val="18"/>
          <c:tx>
            <c:strRef>
              <c:f>'Risiko elementer'!$A$30</c:f>
              <c:strCache>
                <c:ptCount val="1"/>
              </c:strCache>
            </c:strRef>
          </c:tx>
          <c:dPt>
            <c:idx val="0"/>
            <c:marker>
              <c:symbol val="diamond"/>
              <c:size val="10"/>
              <c:spPr>
                <a:solidFill>
                  <a:srgbClr val="000080"/>
                </a:solidFill>
              </c:spPr>
            </c:marker>
            <c:bubble3D val="0"/>
            <c:extLst>
              <c:ext xmlns:c16="http://schemas.microsoft.com/office/drawing/2014/chart" uri="{C3380CC4-5D6E-409C-BE32-E72D297353CC}">
                <c16:uniqueId val="{00000036-EFFA-4B61-8B06-307CEDA07C61}"/>
              </c:ext>
            </c:extLst>
          </c:dPt>
          <c:dLbls>
            <c:dLbl>
              <c:idx val="0"/>
              <c:layout>
                <c:manualLayout>
                  <c:x val="-1.1248593925759279E-2"/>
                  <c:y val="0"/>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6-EFFA-4B61-8B06-307CEDA07C61}"/>
                </c:ext>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elementer'!$O$30</c:f>
              <c:numCache>
                <c:formatCode>General</c:formatCode>
                <c:ptCount val="1"/>
                <c:pt idx="0">
                  <c:v>-10</c:v>
                </c:pt>
              </c:numCache>
            </c:numRef>
          </c:xVal>
          <c:yVal>
            <c:numRef>
              <c:f>'Risiko elementer'!$P$30</c:f>
              <c:numCache>
                <c:formatCode>General</c:formatCode>
                <c:ptCount val="1"/>
                <c:pt idx="0">
                  <c:v>-10</c:v>
                </c:pt>
              </c:numCache>
            </c:numRef>
          </c:yVal>
          <c:smooth val="0"/>
          <c:extLst>
            <c:ext xmlns:c16="http://schemas.microsoft.com/office/drawing/2014/chart" uri="{C3380CC4-5D6E-409C-BE32-E72D297353CC}">
              <c16:uniqueId val="{00000037-EFFA-4B61-8B06-307CEDA07C61}"/>
            </c:ext>
          </c:extLst>
        </c:ser>
        <c:ser>
          <c:idx val="20"/>
          <c:order val="19"/>
          <c:tx>
            <c:strRef>
              <c:f>'Risiko elementer'!$A$31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elementer'!$O$31</c:f>
              <c:numCache>
                <c:formatCode>General</c:formatCode>
                <c:ptCount val="1"/>
                <c:pt idx="0">
                  <c:v>-10</c:v>
                </c:pt>
              </c:numCache>
            </c:numRef>
          </c:xVal>
          <c:yVal>
            <c:numRef>
              <c:f>'Risiko elementer'!$P$31</c:f>
              <c:numCache>
                <c:formatCode>General</c:formatCode>
                <c:ptCount val="1"/>
                <c:pt idx="0">
                  <c:v>-10</c:v>
                </c:pt>
              </c:numCache>
            </c:numRef>
          </c:yVal>
          <c:smooth val="0"/>
          <c:extLst>
            <c:ext xmlns:c16="http://schemas.microsoft.com/office/drawing/2014/chart" uri="{C3380CC4-5D6E-409C-BE32-E72D297353CC}">
              <c16:uniqueId val="{00000038-EFFA-4B61-8B06-307CEDA07C61}"/>
            </c:ext>
          </c:extLst>
        </c:ser>
        <c:ser>
          <c:idx val="21"/>
          <c:order val="20"/>
          <c:tx>
            <c:strRef>
              <c:f>'Risiko elementer'!$A$32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elementer'!$O$32</c:f>
              <c:numCache>
                <c:formatCode>General</c:formatCode>
                <c:ptCount val="1"/>
                <c:pt idx="0">
                  <c:v>-10</c:v>
                </c:pt>
              </c:numCache>
            </c:numRef>
          </c:xVal>
          <c:yVal>
            <c:numRef>
              <c:f>'Risiko elementer'!$P$32</c:f>
              <c:numCache>
                <c:formatCode>General</c:formatCode>
                <c:ptCount val="1"/>
                <c:pt idx="0">
                  <c:v>-10</c:v>
                </c:pt>
              </c:numCache>
            </c:numRef>
          </c:yVal>
          <c:smooth val="0"/>
          <c:extLst>
            <c:ext xmlns:c16="http://schemas.microsoft.com/office/drawing/2014/chart" uri="{C3380CC4-5D6E-409C-BE32-E72D297353CC}">
              <c16:uniqueId val="{00000039-EFFA-4B61-8B06-307CEDA07C61}"/>
            </c:ext>
          </c:extLst>
        </c:ser>
        <c:ser>
          <c:idx val="22"/>
          <c:order val="21"/>
          <c:tx>
            <c:strRef>
              <c:f>'Risiko elementer'!$A$33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elementer'!$O$33</c:f>
              <c:numCache>
                <c:formatCode>General</c:formatCode>
                <c:ptCount val="1"/>
                <c:pt idx="0">
                  <c:v>-10</c:v>
                </c:pt>
              </c:numCache>
            </c:numRef>
          </c:xVal>
          <c:yVal>
            <c:numRef>
              <c:f>'Risiko elementer'!$P$33</c:f>
              <c:numCache>
                <c:formatCode>General</c:formatCode>
                <c:ptCount val="1"/>
                <c:pt idx="0">
                  <c:v>-10</c:v>
                </c:pt>
              </c:numCache>
            </c:numRef>
          </c:yVal>
          <c:smooth val="0"/>
          <c:extLst>
            <c:ext xmlns:c16="http://schemas.microsoft.com/office/drawing/2014/chart" uri="{C3380CC4-5D6E-409C-BE32-E72D297353CC}">
              <c16:uniqueId val="{0000003A-EFFA-4B61-8B06-307CEDA07C61}"/>
            </c:ext>
          </c:extLst>
        </c:ser>
        <c:ser>
          <c:idx val="23"/>
          <c:order val="22"/>
          <c:tx>
            <c:strRef>
              <c:f>'Risiko elementer'!$A$34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elementer'!$O$34</c:f>
              <c:numCache>
                <c:formatCode>General</c:formatCode>
                <c:ptCount val="1"/>
                <c:pt idx="0">
                  <c:v>-10</c:v>
                </c:pt>
              </c:numCache>
            </c:numRef>
          </c:xVal>
          <c:yVal>
            <c:numRef>
              <c:f>'Risiko elementer'!$P$34</c:f>
              <c:numCache>
                <c:formatCode>General</c:formatCode>
                <c:ptCount val="1"/>
                <c:pt idx="0">
                  <c:v>-10</c:v>
                </c:pt>
              </c:numCache>
            </c:numRef>
          </c:yVal>
          <c:smooth val="0"/>
          <c:extLst>
            <c:ext xmlns:c16="http://schemas.microsoft.com/office/drawing/2014/chart" uri="{C3380CC4-5D6E-409C-BE32-E72D297353CC}">
              <c16:uniqueId val="{0000003B-EFFA-4B61-8B06-307CEDA07C61}"/>
            </c:ext>
          </c:extLst>
        </c:ser>
        <c:ser>
          <c:idx val="24"/>
          <c:order val="23"/>
          <c:tx>
            <c:strRef>
              <c:f>'Risiko elementer'!$A$35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elementer'!$O$35</c:f>
              <c:numCache>
                <c:formatCode>General</c:formatCode>
                <c:ptCount val="1"/>
                <c:pt idx="0">
                  <c:v>-10</c:v>
                </c:pt>
              </c:numCache>
            </c:numRef>
          </c:xVal>
          <c:yVal>
            <c:numRef>
              <c:f>'Risiko elementer'!$P$35</c:f>
              <c:numCache>
                <c:formatCode>General</c:formatCode>
                <c:ptCount val="1"/>
                <c:pt idx="0">
                  <c:v>-10</c:v>
                </c:pt>
              </c:numCache>
            </c:numRef>
          </c:yVal>
          <c:smooth val="0"/>
          <c:extLst>
            <c:ext xmlns:c16="http://schemas.microsoft.com/office/drawing/2014/chart" uri="{C3380CC4-5D6E-409C-BE32-E72D297353CC}">
              <c16:uniqueId val="{0000003C-EFFA-4B61-8B06-307CEDA07C61}"/>
            </c:ext>
          </c:extLst>
        </c:ser>
        <c:ser>
          <c:idx val="25"/>
          <c:order val="24"/>
          <c:tx>
            <c:strRef>
              <c:f>'Risiko elementer'!$A$36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elementer'!$O$36</c:f>
              <c:numCache>
                <c:formatCode>General</c:formatCode>
                <c:ptCount val="1"/>
                <c:pt idx="0">
                  <c:v>-10</c:v>
                </c:pt>
              </c:numCache>
            </c:numRef>
          </c:xVal>
          <c:yVal>
            <c:numRef>
              <c:f>'Risiko elementer'!$P$36</c:f>
              <c:numCache>
                <c:formatCode>General</c:formatCode>
                <c:ptCount val="1"/>
                <c:pt idx="0">
                  <c:v>-10</c:v>
                </c:pt>
              </c:numCache>
            </c:numRef>
          </c:yVal>
          <c:smooth val="0"/>
          <c:extLst>
            <c:ext xmlns:c16="http://schemas.microsoft.com/office/drawing/2014/chart" uri="{C3380CC4-5D6E-409C-BE32-E72D297353CC}">
              <c16:uniqueId val="{0000003D-EFFA-4B61-8B06-307CEDA07C61}"/>
            </c:ext>
          </c:extLst>
        </c:ser>
        <c:ser>
          <c:idx val="26"/>
          <c:order val="25"/>
          <c:tx>
            <c:strRef>
              <c:f>'Risiko elementer'!$A$37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elementer'!$O$37</c:f>
              <c:numCache>
                <c:formatCode>General</c:formatCode>
                <c:ptCount val="1"/>
                <c:pt idx="0">
                  <c:v>-10</c:v>
                </c:pt>
              </c:numCache>
            </c:numRef>
          </c:xVal>
          <c:yVal>
            <c:numRef>
              <c:f>'Risiko elementer'!$P$37</c:f>
              <c:numCache>
                <c:formatCode>General</c:formatCode>
                <c:ptCount val="1"/>
                <c:pt idx="0">
                  <c:v>-10</c:v>
                </c:pt>
              </c:numCache>
            </c:numRef>
          </c:yVal>
          <c:smooth val="0"/>
          <c:extLst>
            <c:ext xmlns:c16="http://schemas.microsoft.com/office/drawing/2014/chart" uri="{C3380CC4-5D6E-409C-BE32-E72D297353CC}">
              <c16:uniqueId val="{0000003E-EFFA-4B61-8B06-307CEDA07C61}"/>
            </c:ext>
          </c:extLst>
        </c:ser>
        <c:ser>
          <c:idx val="27"/>
          <c:order val="26"/>
          <c:tx>
            <c:strRef>
              <c:f>'Risiko elementer'!$A$38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elementer'!$O$38</c:f>
              <c:numCache>
                <c:formatCode>General</c:formatCode>
                <c:ptCount val="1"/>
                <c:pt idx="0">
                  <c:v>-10</c:v>
                </c:pt>
              </c:numCache>
            </c:numRef>
          </c:xVal>
          <c:yVal>
            <c:numRef>
              <c:f>'Risiko elementer'!$P$38</c:f>
              <c:numCache>
                <c:formatCode>General</c:formatCode>
                <c:ptCount val="1"/>
                <c:pt idx="0">
                  <c:v>-10</c:v>
                </c:pt>
              </c:numCache>
            </c:numRef>
          </c:yVal>
          <c:smooth val="0"/>
          <c:extLst>
            <c:ext xmlns:c16="http://schemas.microsoft.com/office/drawing/2014/chart" uri="{C3380CC4-5D6E-409C-BE32-E72D297353CC}">
              <c16:uniqueId val="{0000003F-EFFA-4B61-8B06-307CEDA07C61}"/>
            </c:ext>
          </c:extLst>
        </c:ser>
        <c:ser>
          <c:idx val="28"/>
          <c:order val="27"/>
          <c:tx>
            <c:strRef>
              <c:f>'Risiko elementer'!$A$39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elementer'!$O$39</c:f>
              <c:numCache>
                <c:formatCode>General</c:formatCode>
                <c:ptCount val="1"/>
                <c:pt idx="0">
                  <c:v>-10</c:v>
                </c:pt>
              </c:numCache>
            </c:numRef>
          </c:xVal>
          <c:yVal>
            <c:numRef>
              <c:f>'Risiko elementer'!$P$39</c:f>
              <c:numCache>
                <c:formatCode>General</c:formatCode>
                <c:ptCount val="1"/>
                <c:pt idx="0">
                  <c:v>-10</c:v>
                </c:pt>
              </c:numCache>
            </c:numRef>
          </c:yVal>
          <c:smooth val="0"/>
          <c:extLst>
            <c:ext xmlns:c16="http://schemas.microsoft.com/office/drawing/2014/chart" uri="{C3380CC4-5D6E-409C-BE32-E72D297353CC}">
              <c16:uniqueId val="{00000040-EFFA-4B61-8B06-307CEDA07C61}"/>
            </c:ext>
          </c:extLst>
        </c:ser>
        <c:ser>
          <c:idx val="29"/>
          <c:order val="28"/>
          <c:tx>
            <c:strRef>
              <c:f>'Risiko elementer'!$A$40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elementer'!$O$40</c:f>
              <c:numCache>
                <c:formatCode>General</c:formatCode>
                <c:ptCount val="1"/>
                <c:pt idx="0">
                  <c:v>-10</c:v>
                </c:pt>
              </c:numCache>
            </c:numRef>
          </c:xVal>
          <c:yVal>
            <c:numRef>
              <c:f>'Risiko elementer'!$P$40</c:f>
              <c:numCache>
                <c:formatCode>General</c:formatCode>
                <c:ptCount val="1"/>
                <c:pt idx="0">
                  <c:v>-10</c:v>
                </c:pt>
              </c:numCache>
            </c:numRef>
          </c:yVal>
          <c:smooth val="0"/>
          <c:extLst>
            <c:ext xmlns:c16="http://schemas.microsoft.com/office/drawing/2014/chart" uri="{C3380CC4-5D6E-409C-BE32-E72D297353CC}">
              <c16:uniqueId val="{00000041-EFFA-4B61-8B06-307CEDA07C61}"/>
            </c:ext>
          </c:extLst>
        </c:ser>
        <c:ser>
          <c:idx val="30"/>
          <c:order val="29"/>
          <c:tx>
            <c:strRef>
              <c:f>'Risiko elementer'!$A$41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elementer'!$O$41</c:f>
              <c:numCache>
                <c:formatCode>General</c:formatCode>
                <c:ptCount val="1"/>
                <c:pt idx="0">
                  <c:v>-10</c:v>
                </c:pt>
              </c:numCache>
            </c:numRef>
          </c:xVal>
          <c:yVal>
            <c:numRef>
              <c:f>'Risiko elementer'!$P$41</c:f>
              <c:numCache>
                <c:formatCode>General</c:formatCode>
                <c:ptCount val="1"/>
                <c:pt idx="0">
                  <c:v>-10</c:v>
                </c:pt>
              </c:numCache>
            </c:numRef>
          </c:yVal>
          <c:smooth val="0"/>
          <c:extLst>
            <c:ext xmlns:c16="http://schemas.microsoft.com/office/drawing/2014/chart" uri="{C3380CC4-5D6E-409C-BE32-E72D297353CC}">
              <c16:uniqueId val="{00000042-EFFA-4B61-8B06-307CEDA07C61}"/>
            </c:ext>
          </c:extLst>
        </c:ser>
        <c:ser>
          <c:idx val="31"/>
          <c:order val="30"/>
          <c:tx>
            <c:strRef>
              <c:f>'Risiko elementer'!$A$42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elementer'!$O$42</c:f>
              <c:numCache>
                <c:formatCode>General</c:formatCode>
                <c:ptCount val="1"/>
                <c:pt idx="0">
                  <c:v>-10</c:v>
                </c:pt>
              </c:numCache>
            </c:numRef>
          </c:xVal>
          <c:yVal>
            <c:numRef>
              <c:f>'Risiko elementer'!$P$42</c:f>
              <c:numCache>
                <c:formatCode>General</c:formatCode>
                <c:ptCount val="1"/>
                <c:pt idx="0">
                  <c:v>-10</c:v>
                </c:pt>
              </c:numCache>
            </c:numRef>
          </c:yVal>
          <c:smooth val="0"/>
          <c:extLst>
            <c:ext xmlns:c16="http://schemas.microsoft.com/office/drawing/2014/chart" uri="{C3380CC4-5D6E-409C-BE32-E72D297353CC}">
              <c16:uniqueId val="{00000043-EFFA-4B61-8B06-307CEDA07C61}"/>
            </c:ext>
          </c:extLst>
        </c:ser>
        <c:ser>
          <c:idx val="32"/>
          <c:order val="31"/>
          <c:tx>
            <c:strRef>
              <c:f>'Risiko elementer'!$A$43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elementer'!$P$43</c:f>
              <c:numCache>
                <c:formatCode>General</c:formatCode>
                <c:ptCount val="1"/>
                <c:pt idx="0">
                  <c:v>-10</c:v>
                </c:pt>
              </c:numCache>
            </c:numRef>
          </c:yVal>
          <c:smooth val="0"/>
          <c:extLst>
            <c:ext xmlns:c16="http://schemas.microsoft.com/office/drawing/2014/chart" uri="{C3380CC4-5D6E-409C-BE32-E72D297353CC}">
              <c16:uniqueId val="{00000044-EFFA-4B61-8B06-307CEDA07C61}"/>
            </c:ext>
          </c:extLst>
        </c:ser>
        <c:ser>
          <c:idx val="14"/>
          <c:order val="32"/>
          <c:tx>
            <c:strRef>
              <c:f>'Risiko elementer'!$A$44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elementer'!$O$44</c:f>
              <c:numCache>
                <c:formatCode>General</c:formatCode>
                <c:ptCount val="1"/>
                <c:pt idx="0">
                  <c:v>-10</c:v>
                </c:pt>
              </c:numCache>
            </c:numRef>
          </c:xVal>
          <c:yVal>
            <c:numRef>
              <c:f>'Risiko elementer'!$P$44</c:f>
              <c:numCache>
                <c:formatCode>General</c:formatCode>
                <c:ptCount val="1"/>
                <c:pt idx="0">
                  <c:v>-10</c:v>
                </c:pt>
              </c:numCache>
            </c:numRef>
          </c:yVal>
          <c:smooth val="0"/>
          <c:extLst>
            <c:ext xmlns:c16="http://schemas.microsoft.com/office/drawing/2014/chart" uri="{C3380CC4-5D6E-409C-BE32-E72D297353CC}">
              <c16:uniqueId val="{00000045-EFFA-4B61-8B06-307CEDA07C61}"/>
            </c:ext>
          </c:extLst>
        </c:ser>
        <c:ser>
          <c:idx val="33"/>
          <c:order val="33"/>
          <c:tx>
            <c:strRef>
              <c:f>'Risiko elementer'!$A$45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elementer'!$O$45</c:f>
              <c:numCache>
                <c:formatCode>General</c:formatCode>
                <c:ptCount val="1"/>
                <c:pt idx="0">
                  <c:v>-10</c:v>
                </c:pt>
              </c:numCache>
            </c:numRef>
          </c:xVal>
          <c:yVal>
            <c:numRef>
              <c:f>'Risiko elementer'!$P$45</c:f>
              <c:numCache>
                <c:formatCode>General</c:formatCode>
                <c:ptCount val="1"/>
                <c:pt idx="0">
                  <c:v>-10</c:v>
                </c:pt>
              </c:numCache>
            </c:numRef>
          </c:yVal>
          <c:smooth val="0"/>
          <c:extLst>
            <c:ext xmlns:c16="http://schemas.microsoft.com/office/drawing/2014/chart" uri="{C3380CC4-5D6E-409C-BE32-E72D297353CC}">
              <c16:uniqueId val="{00000046-EFFA-4B61-8B06-307CEDA07C61}"/>
            </c:ext>
          </c:extLst>
        </c:ser>
        <c:ser>
          <c:idx val="34"/>
          <c:order val="34"/>
          <c:tx>
            <c:strRef>
              <c:f>'Risiko elementer'!$A$46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elementer'!$O$46</c:f>
              <c:numCache>
                <c:formatCode>General</c:formatCode>
                <c:ptCount val="1"/>
                <c:pt idx="0">
                  <c:v>-10</c:v>
                </c:pt>
              </c:numCache>
            </c:numRef>
          </c:xVal>
          <c:yVal>
            <c:numRef>
              <c:f>'Risiko elementer'!$P$46</c:f>
              <c:numCache>
                <c:formatCode>General</c:formatCode>
                <c:ptCount val="1"/>
                <c:pt idx="0">
                  <c:v>-10</c:v>
                </c:pt>
              </c:numCache>
            </c:numRef>
          </c:yVal>
          <c:smooth val="0"/>
          <c:extLst>
            <c:ext xmlns:c16="http://schemas.microsoft.com/office/drawing/2014/chart" uri="{C3380CC4-5D6E-409C-BE32-E72D297353CC}">
              <c16:uniqueId val="{00000047-EFFA-4B61-8B06-307CEDA07C61}"/>
            </c:ext>
          </c:extLst>
        </c:ser>
        <c:ser>
          <c:idx val="35"/>
          <c:order val="35"/>
          <c:tx>
            <c:strRef>
              <c:f>'Risiko elementer'!$A$47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elementer'!$O$47</c:f>
              <c:numCache>
                <c:formatCode>General</c:formatCode>
                <c:ptCount val="1"/>
                <c:pt idx="0">
                  <c:v>-10</c:v>
                </c:pt>
              </c:numCache>
            </c:numRef>
          </c:xVal>
          <c:yVal>
            <c:numRef>
              <c:f>'Risiko elementer'!$P$47</c:f>
              <c:numCache>
                <c:formatCode>General</c:formatCode>
                <c:ptCount val="1"/>
                <c:pt idx="0">
                  <c:v>-10</c:v>
                </c:pt>
              </c:numCache>
            </c:numRef>
          </c:yVal>
          <c:smooth val="0"/>
          <c:extLst>
            <c:ext xmlns:c16="http://schemas.microsoft.com/office/drawing/2014/chart" uri="{C3380CC4-5D6E-409C-BE32-E72D297353CC}">
              <c16:uniqueId val="{00000048-EFFA-4B61-8B06-307CEDA07C61}"/>
            </c:ext>
          </c:extLst>
        </c:ser>
        <c:ser>
          <c:idx val="36"/>
          <c:order val="36"/>
          <c:tx>
            <c:strRef>
              <c:f>'Risiko elementer'!$A$48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elementer'!$O$48</c:f>
              <c:numCache>
                <c:formatCode>General</c:formatCode>
                <c:ptCount val="1"/>
                <c:pt idx="0">
                  <c:v>-10</c:v>
                </c:pt>
              </c:numCache>
            </c:numRef>
          </c:xVal>
          <c:yVal>
            <c:numRef>
              <c:f>'Risiko elementer'!$P$48</c:f>
              <c:numCache>
                <c:formatCode>General</c:formatCode>
                <c:ptCount val="1"/>
                <c:pt idx="0">
                  <c:v>-10</c:v>
                </c:pt>
              </c:numCache>
            </c:numRef>
          </c:yVal>
          <c:smooth val="0"/>
          <c:extLst>
            <c:ext xmlns:c16="http://schemas.microsoft.com/office/drawing/2014/chart" uri="{C3380CC4-5D6E-409C-BE32-E72D297353CC}">
              <c16:uniqueId val="{00000049-EFFA-4B61-8B06-307CEDA07C61}"/>
            </c:ext>
          </c:extLst>
        </c:ser>
        <c:ser>
          <c:idx val="37"/>
          <c:order val="37"/>
          <c:tx>
            <c:strRef>
              <c:f>'Risiko elementer'!$A$49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elementer'!$O$49</c:f>
              <c:numCache>
                <c:formatCode>General</c:formatCode>
                <c:ptCount val="1"/>
                <c:pt idx="0">
                  <c:v>-10</c:v>
                </c:pt>
              </c:numCache>
            </c:numRef>
          </c:xVal>
          <c:yVal>
            <c:numRef>
              <c:f>'Risiko elementer'!$P$49</c:f>
              <c:numCache>
                <c:formatCode>General</c:formatCode>
                <c:ptCount val="1"/>
                <c:pt idx="0">
                  <c:v>-10</c:v>
                </c:pt>
              </c:numCache>
            </c:numRef>
          </c:yVal>
          <c:smooth val="0"/>
          <c:extLst>
            <c:ext xmlns:c16="http://schemas.microsoft.com/office/drawing/2014/chart" uri="{C3380CC4-5D6E-409C-BE32-E72D297353CC}">
              <c16:uniqueId val="{0000004A-EFFA-4B61-8B06-307CEDA07C61}"/>
            </c:ext>
          </c:extLst>
        </c:ser>
        <c:ser>
          <c:idx val="38"/>
          <c:order val="38"/>
          <c:tx>
            <c:strRef>
              <c:f>'Risiko elementer'!$A$50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elementer'!$P$50</c:f>
              <c:numCache>
                <c:formatCode>General</c:formatCode>
                <c:ptCount val="1"/>
                <c:pt idx="0">
                  <c:v>-10</c:v>
                </c:pt>
              </c:numCache>
            </c:numRef>
          </c:yVal>
          <c:smooth val="0"/>
          <c:extLst>
            <c:ext xmlns:c16="http://schemas.microsoft.com/office/drawing/2014/chart" uri="{C3380CC4-5D6E-409C-BE32-E72D297353CC}">
              <c16:uniqueId val="{0000004B-EFFA-4B61-8B06-307CEDA07C61}"/>
            </c:ext>
          </c:extLst>
        </c:ser>
        <c:ser>
          <c:idx val="39"/>
          <c:order val="39"/>
          <c:tx>
            <c:strRef>
              <c:f>'Risiko elementer'!$A$51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elementer'!$O$51</c:f>
              <c:numCache>
                <c:formatCode>General</c:formatCode>
                <c:ptCount val="1"/>
                <c:pt idx="0">
                  <c:v>-10</c:v>
                </c:pt>
              </c:numCache>
            </c:numRef>
          </c:xVal>
          <c:yVal>
            <c:numRef>
              <c:f>'Risiko elementer'!$P$51</c:f>
              <c:numCache>
                <c:formatCode>General</c:formatCode>
                <c:ptCount val="1"/>
                <c:pt idx="0">
                  <c:v>-10</c:v>
                </c:pt>
              </c:numCache>
            </c:numRef>
          </c:yVal>
          <c:smooth val="0"/>
          <c:extLst>
            <c:ext xmlns:c16="http://schemas.microsoft.com/office/drawing/2014/chart" uri="{C3380CC4-5D6E-409C-BE32-E72D297353CC}">
              <c16:uniqueId val="{0000004C-EFFA-4B61-8B06-307CEDA07C61}"/>
            </c:ext>
          </c:extLst>
        </c:ser>
        <c:ser>
          <c:idx val="40"/>
          <c:order val="40"/>
          <c:tx>
            <c:strRef>
              <c:f>'Risiko elementer'!$A$52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elementer'!$O$52</c:f>
              <c:numCache>
                <c:formatCode>General</c:formatCode>
                <c:ptCount val="1"/>
                <c:pt idx="0">
                  <c:v>-10</c:v>
                </c:pt>
              </c:numCache>
            </c:numRef>
          </c:xVal>
          <c:yVal>
            <c:numRef>
              <c:f>'Risiko elementer'!$P$52</c:f>
              <c:numCache>
                <c:formatCode>General</c:formatCode>
                <c:ptCount val="1"/>
                <c:pt idx="0">
                  <c:v>-10</c:v>
                </c:pt>
              </c:numCache>
            </c:numRef>
          </c:yVal>
          <c:smooth val="0"/>
          <c:extLst>
            <c:ext xmlns:c16="http://schemas.microsoft.com/office/drawing/2014/chart" uri="{C3380CC4-5D6E-409C-BE32-E72D297353CC}">
              <c16:uniqueId val="{0000004D-EFFA-4B61-8B06-307CEDA07C61}"/>
            </c:ext>
          </c:extLst>
        </c:ser>
        <c:ser>
          <c:idx val="41"/>
          <c:order val="41"/>
          <c:tx>
            <c:strRef>
              <c:f>'Risiko elementer'!$A$53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elementer'!$O$53</c:f>
              <c:numCache>
                <c:formatCode>General</c:formatCode>
                <c:ptCount val="1"/>
                <c:pt idx="0">
                  <c:v>-10</c:v>
                </c:pt>
              </c:numCache>
            </c:numRef>
          </c:xVal>
          <c:yVal>
            <c:numRef>
              <c:f>'Risiko elementer'!$P$53</c:f>
              <c:numCache>
                <c:formatCode>General</c:formatCode>
                <c:ptCount val="1"/>
                <c:pt idx="0">
                  <c:v>-10</c:v>
                </c:pt>
              </c:numCache>
            </c:numRef>
          </c:yVal>
          <c:smooth val="0"/>
          <c:extLst>
            <c:ext xmlns:c16="http://schemas.microsoft.com/office/drawing/2014/chart" uri="{C3380CC4-5D6E-409C-BE32-E72D297353CC}">
              <c16:uniqueId val="{0000004E-EFFA-4B61-8B06-307CEDA07C61}"/>
            </c:ext>
          </c:extLst>
        </c:ser>
        <c:ser>
          <c:idx val="42"/>
          <c:order val="42"/>
          <c:tx>
            <c:strRef>
              <c:f>'Risiko elementer'!$A$54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elementer'!$O$54</c:f>
              <c:numCache>
                <c:formatCode>General</c:formatCode>
                <c:ptCount val="1"/>
                <c:pt idx="0">
                  <c:v>-10</c:v>
                </c:pt>
              </c:numCache>
            </c:numRef>
          </c:xVal>
          <c:yVal>
            <c:numRef>
              <c:f>'Risiko elementer'!$P$54</c:f>
              <c:numCache>
                <c:formatCode>General</c:formatCode>
                <c:ptCount val="1"/>
                <c:pt idx="0">
                  <c:v>-10</c:v>
                </c:pt>
              </c:numCache>
            </c:numRef>
          </c:yVal>
          <c:smooth val="0"/>
          <c:extLst>
            <c:ext xmlns:c16="http://schemas.microsoft.com/office/drawing/2014/chart" uri="{C3380CC4-5D6E-409C-BE32-E72D297353CC}">
              <c16:uniqueId val="{0000004F-EFFA-4B61-8B06-307CEDA07C61}"/>
            </c:ext>
          </c:extLst>
        </c:ser>
        <c:ser>
          <c:idx val="43"/>
          <c:order val="43"/>
          <c:tx>
            <c:strRef>
              <c:f>'Risiko elementer'!$A$55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elementer'!$O$55</c:f>
              <c:numCache>
                <c:formatCode>General</c:formatCode>
                <c:ptCount val="1"/>
                <c:pt idx="0">
                  <c:v>-10</c:v>
                </c:pt>
              </c:numCache>
            </c:numRef>
          </c:xVal>
          <c:yVal>
            <c:numRef>
              <c:f>'Risiko elementer'!$P$55</c:f>
              <c:numCache>
                <c:formatCode>General</c:formatCode>
                <c:ptCount val="1"/>
                <c:pt idx="0">
                  <c:v>-10</c:v>
                </c:pt>
              </c:numCache>
            </c:numRef>
          </c:yVal>
          <c:smooth val="0"/>
          <c:extLst>
            <c:ext xmlns:c16="http://schemas.microsoft.com/office/drawing/2014/chart" uri="{C3380CC4-5D6E-409C-BE32-E72D297353CC}">
              <c16:uniqueId val="{00000050-EFFA-4B61-8B06-307CEDA07C61}"/>
            </c:ext>
          </c:extLst>
        </c:ser>
        <c:ser>
          <c:idx val="44"/>
          <c:order val="44"/>
          <c:tx>
            <c:strRef>
              <c:f>'Risiko elementer'!$A$56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elementer'!$O$56</c:f>
              <c:numCache>
                <c:formatCode>General</c:formatCode>
                <c:ptCount val="1"/>
                <c:pt idx="0">
                  <c:v>-10</c:v>
                </c:pt>
              </c:numCache>
            </c:numRef>
          </c:xVal>
          <c:yVal>
            <c:numRef>
              <c:f>'Risiko elementer'!$P$56</c:f>
              <c:numCache>
                <c:formatCode>General</c:formatCode>
                <c:ptCount val="1"/>
                <c:pt idx="0">
                  <c:v>-10</c:v>
                </c:pt>
              </c:numCache>
            </c:numRef>
          </c:yVal>
          <c:smooth val="0"/>
          <c:extLst>
            <c:ext xmlns:c16="http://schemas.microsoft.com/office/drawing/2014/chart" uri="{C3380CC4-5D6E-409C-BE32-E72D297353CC}">
              <c16:uniqueId val="{00000051-EFFA-4B61-8B06-307CEDA07C61}"/>
            </c:ext>
          </c:extLst>
        </c:ser>
        <c:ser>
          <c:idx val="45"/>
          <c:order val="45"/>
          <c:tx>
            <c:strRef>
              <c:f>'Risiko elementer'!$A$57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elementer'!$O$57</c:f>
              <c:numCache>
                <c:formatCode>General</c:formatCode>
                <c:ptCount val="1"/>
                <c:pt idx="0">
                  <c:v>-10</c:v>
                </c:pt>
              </c:numCache>
            </c:numRef>
          </c:xVal>
          <c:yVal>
            <c:numRef>
              <c:f>'Risiko elementer'!$P$57</c:f>
              <c:numCache>
                <c:formatCode>General</c:formatCode>
                <c:ptCount val="1"/>
                <c:pt idx="0">
                  <c:v>-10</c:v>
                </c:pt>
              </c:numCache>
            </c:numRef>
          </c:yVal>
          <c:smooth val="0"/>
          <c:extLst>
            <c:ext xmlns:c16="http://schemas.microsoft.com/office/drawing/2014/chart" uri="{C3380CC4-5D6E-409C-BE32-E72D297353CC}">
              <c16:uniqueId val="{00000052-EFFA-4B61-8B06-307CEDA07C61}"/>
            </c:ext>
          </c:extLst>
        </c:ser>
        <c:ser>
          <c:idx val="46"/>
          <c:order val="46"/>
          <c:tx>
            <c:strRef>
              <c:f>'Risiko elementer'!$A$58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elementer'!$O$58</c:f>
              <c:numCache>
                <c:formatCode>General</c:formatCode>
                <c:ptCount val="1"/>
                <c:pt idx="0">
                  <c:v>-10</c:v>
                </c:pt>
              </c:numCache>
            </c:numRef>
          </c:xVal>
          <c:yVal>
            <c:numRef>
              <c:f>'Risiko elementer'!$P$58</c:f>
              <c:numCache>
                <c:formatCode>General</c:formatCode>
                <c:ptCount val="1"/>
                <c:pt idx="0">
                  <c:v>-10</c:v>
                </c:pt>
              </c:numCache>
            </c:numRef>
          </c:yVal>
          <c:smooth val="0"/>
          <c:extLst>
            <c:ext xmlns:c16="http://schemas.microsoft.com/office/drawing/2014/chart" uri="{C3380CC4-5D6E-409C-BE32-E72D297353CC}">
              <c16:uniqueId val="{00000053-EFFA-4B61-8B06-307CEDA07C61}"/>
            </c:ext>
          </c:extLst>
        </c:ser>
        <c:ser>
          <c:idx val="47"/>
          <c:order val="47"/>
          <c:tx>
            <c:strRef>
              <c:f>'Risiko elementer'!$A$59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elementer'!$O$59</c:f>
              <c:numCache>
                <c:formatCode>General</c:formatCode>
                <c:ptCount val="1"/>
                <c:pt idx="0">
                  <c:v>-10</c:v>
                </c:pt>
              </c:numCache>
            </c:numRef>
          </c:xVal>
          <c:yVal>
            <c:numRef>
              <c:f>'Risiko elementer'!$P$59</c:f>
              <c:numCache>
                <c:formatCode>General</c:formatCode>
                <c:ptCount val="1"/>
                <c:pt idx="0">
                  <c:v>-10</c:v>
                </c:pt>
              </c:numCache>
            </c:numRef>
          </c:yVal>
          <c:smooth val="0"/>
          <c:extLst>
            <c:ext xmlns:c16="http://schemas.microsoft.com/office/drawing/2014/chart" uri="{C3380CC4-5D6E-409C-BE32-E72D297353CC}">
              <c16:uniqueId val="{00000054-EFFA-4B61-8B06-307CEDA07C61}"/>
            </c:ext>
          </c:extLst>
        </c:ser>
        <c:ser>
          <c:idx val="48"/>
          <c:order val="48"/>
          <c:tx>
            <c:strRef>
              <c:f>'Risiko elementer'!$A$60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elementer'!$O$60</c:f>
              <c:numCache>
                <c:formatCode>General</c:formatCode>
                <c:ptCount val="1"/>
                <c:pt idx="0">
                  <c:v>-10</c:v>
                </c:pt>
              </c:numCache>
            </c:numRef>
          </c:xVal>
          <c:yVal>
            <c:numRef>
              <c:f>'Risiko elementer'!$P$60</c:f>
              <c:numCache>
                <c:formatCode>General</c:formatCode>
                <c:ptCount val="1"/>
                <c:pt idx="0">
                  <c:v>-10</c:v>
                </c:pt>
              </c:numCache>
            </c:numRef>
          </c:yVal>
          <c:smooth val="0"/>
          <c:extLst>
            <c:ext xmlns:c16="http://schemas.microsoft.com/office/drawing/2014/chart" uri="{C3380CC4-5D6E-409C-BE32-E72D297353CC}">
              <c16:uniqueId val="{00000055-EFFA-4B61-8B06-307CEDA07C61}"/>
            </c:ext>
          </c:extLst>
        </c:ser>
        <c:ser>
          <c:idx val="49"/>
          <c:order val="49"/>
          <c:tx>
            <c:strRef>
              <c:f>'Risiko elementer'!$A$61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elementer'!$O$61</c:f>
              <c:numCache>
                <c:formatCode>General</c:formatCode>
                <c:ptCount val="1"/>
                <c:pt idx="0">
                  <c:v>-10</c:v>
                </c:pt>
              </c:numCache>
            </c:numRef>
          </c:xVal>
          <c:yVal>
            <c:numRef>
              <c:f>'Risiko elementer'!$P$61</c:f>
              <c:numCache>
                <c:formatCode>General</c:formatCode>
                <c:ptCount val="1"/>
                <c:pt idx="0">
                  <c:v>-10</c:v>
                </c:pt>
              </c:numCache>
            </c:numRef>
          </c:yVal>
          <c:smooth val="0"/>
          <c:extLst>
            <c:ext xmlns:c16="http://schemas.microsoft.com/office/drawing/2014/chart" uri="{C3380CC4-5D6E-409C-BE32-E72D297353CC}">
              <c16:uniqueId val="{00000056-EFFA-4B61-8B06-307CEDA07C61}"/>
            </c:ext>
          </c:extLst>
        </c:ser>
        <c:dLbls>
          <c:showLegendKey val="0"/>
          <c:showVal val="0"/>
          <c:showCatName val="0"/>
          <c:showSerName val="0"/>
          <c:showPercent val="0"/>
          <c:showBubbleSize val="0"/>
        </c:dLbls>
        <c:axId val="116307840"/>
        <c:axId val="116318208"/>
      </c:scatterChart>
      <c:valAx>
        <c:axId val="116307840"/>
        <c:scaling>
          <c:orientation val="minMax"/>
          <c:max val="5"/>
          <c:min val="0"/>
        </c:scaling>
        <c:delete val="0"/>
        <c:axPos val="b"/>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Konsekvensvurdering</a:t>
                </a:r>
              </a:p>
            </c:rich>
          </c:tx>
          <c:layout>
            <c:manualLayout>
              <c:xMode val="edge"/>
              <c:yMode val="edge"/>
              <c:x val="0.35985785484679583"/>
              <c:y val="0.893844878701903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18208"/>
        <c:crosses val="autoZero"/>
        <c:crossBetween val="midCat"/>
        <c:majorUnit val="1"/>
        <c:minorUnit val="1"/>
      </c:valAx>
      <c:valAx>
        <c:axId val="116318208"/>
        <c:scaling>
          <c:orientation val="minMax"/>
          <c:max val="5"/>
          <c:min val="0"/>
        </c:scaling>
        <c:delete val="0"/>
        <c:axPos val="l"/>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Sannsynlighet</a:t>
                </a:r>
              </a:p>
              <a:p>
                <a:pPr>
                  <a:defRPr sz="1100" b="0" i="0" u="none" strike="noStrike" baseline="0">
                    <a:solidFill>
                      <a:srgbClr val="000000"/>
                    </a:solidFill>
                    <a:latin typeface="Calibri"/>
                    <a:ea typeface="Calibri"/>
                    <a:cs typeface="Calibri"/>
                  </a:defRPr>
                </a:pPr>
                <a:endParaRPr lang="nb-NO" sz="1100" b="1" i="0" u="none" strike="noStrike" baseline="0">
                  <a:solidFill>
                    <a:srgbClr val="000000"/>
                  </a:solidFill>
                  <a:latin typeface="Arial"/>
                  <a:cs typeface="Arial"/>
                </a:endParaRPr>
              </a:p>
            </c:rich>
          </c:tx>
          <c:layout>
            <c:manualLayout>
              <c:xMode val="edge"/>
              <c:yMode val="edge"/>
              <c:x val="1.2389659121542773E-2"/>
              <c:y val="0.34160468199437183"/>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07840"/>
        <c:crossesAt val="0"/>
        <c:crossBetween val="midCat"/>
        <c:majorUnit val="1"/>
        <c:minorUnit val="1"/>
      </c:valAx>
      <c:spPr>
        <a:blipFill dpi="0" rotWithShape="0">
          <a:blip xmlns:r="http://schemas.openxmlformats.org/officeDocument/2006/relationships" r:embed="rId2"/>
          <a:srcRect/>
          <a:stretch>
            <a:fillRect/>
          </a:stretch>
        </a:blipFill>
        <a:ln w="12700">
          <a:solidFill>
            <a:srgbClr val="808080"/>
          </a:solidFill>
          <a:prstDash val="solid"/>
        </a:ln>
      </c:spPr>
    </c:plotArea>
    <c:plotVisOnly val="0"/>
    <c:dispBlanksAs val="gap"/>
    <c:showDLblsOverMax val="0"/>
  </c:chart>
  <c:spPr>
    <a:solidFill>
      <a:srgbClr val="FFFFFF"/>
    </a:solidFill>
    <a:ln w="3175">
      <a:solidFill>
        <a:sysClr val="window" lastClr="FFFFFF"/>
      </a:solidFill>
      <a:prstDash val="solid"/>
    </a:ln>
  </c:spPr>
  <c:txPr>
    <a:bodyPr/>
    <a:lstStyle/>
    <a:p>
      <a:pPr>
        <a:defRPr sz="1000" b="0" i="0" u="none" strike="noStrike" baseline="0">
          <a:solidFill>
            <a:srgbClr val="000000"/>
          </a:solidFill>
          <a:latin typeface="Arial"/>
          <a:ea typeface="Arial"/>
          <a:cs typeface="Arial"/>
        </a:defRPr>
      </a:pPr>
      <a:endParaRPr lang="nb-N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nb-NO"/>
              <a:t>Overordnet prosjektrisiko
</a:t>
            </a:r>
          </a:p>
        </c:rich>
      </c:tx>
      <c:layout>
        <c:manualLayout>
          <c:xMode val="edge"/>
          <c:yMode val="edge"/>
          <c:x val="0.19684716224096993"/>
          <c:y val="2.9723937186091929E-2"/>
        </c:manualLayout>
      </c:layout>
      <c:overlay val="0"/>
      <c:spPr>
        <a:noFill/>
        <a:ln w="25400">
          <a:noFill/>
        </a:ln>
      </c:spPr>
    </c:title>
    <c:autoTitleDeleted val="0"/>
    <c:plotArea>
      <c:layout>
        <c:manualLayout>
          <c:layoutTarget val="inner"/>
          <c:xMode val="edge"/>
          <c:yMode val="edge"/>
          <c:x val="0.15372670807453417"/>
          <c:y val="0.16835716471733639"/>
          <c:w val="0.83229813664596275"/>
          <c:h val="0.66328666099480715"/>
        </c:manualLayout>
      </c:layout>
      <c:scatterChart>
        <c:scatterStyle val="lineMarker"/>
        <c:varyColors val="0"/>
        <c:ser>
          <c:idx val="0"/>
          <c:order val="0"/>
          <c:tx>
            <c:strRef>
              <c:f>'Risiko elementer'!$A$12</c:f>
              <c:strCache>
                <c:ptCount val="1"/>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0-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Risikomatrise'!$P$9:$P$10</c:f>
              <c:numCache>
                <c:formatCode>General</c:formatCode>
                <c:ptCount val="2"/>
                <c:pt idx="0">
                  <c:v>-10</c:v>
                </c:pt>
                <c:pt idx="1">
                  <c:v>-10</c:v>
                </c:pt>
              </c:numCache>
            </c:numRef>
          </c:xVal>
          <c:yVal>
            <c:numRef>
              <c:f>'P1 Risikomatrise'!$Q$9:$Q$10</c:f>
              <c:numCache>
                <c:formatCode>General</c:formatCode>
                <c:ptCount val="2"/>
                <c:pt idx="0">
                  <c:v>-10</c:v>
                </c:pt>
                <c:pt idx="1">
                  <c:v>-10</c:v>
                </c:pt>
              </c:numCache>
            </c:numRef>
          </c:yVal>
          <c:smooth val="0"/>
          <c:extLst>
            <c:ext xmlns:c16="http://schemas.microsoft.com/office/drawing/2014/chart" uri="{C3380CC4-5D6E-409C-BE32-E72D297353CC}">
              <c16:uniqueId val="{00000003-EFFA-4B61-8B06-307CEDA07C61}"/>
            </c:ext>
          </c:extLst>
        </c:ser>
        <c:ser>
          <c:idx val="1"/>
          <c:order val="1"/>
          <c:tx>
            <c:strRef>
              <c:f>'Risiko elementer'!$A$13</c:f>
              <c:strCache>
                <c:ptCount val="1"/>
              </c:strCache>
            </c:strRef>
          </c:tx>
          <c:spPr>
            <a:ln w="12700">
              <a:solidFill>
                <a:srgbClr val="FFFFFF"/>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04-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Risikomatrise'!$P$11:$P$12</c:f>
              <c:numCache>
                <c:formatCode>General</c:formatCode>
                <c:ptCount val="2"/>
                <c:pt idx="0">
                  <c:v>-10</c:v>
                </c:pt>
                <c:pt idx="1">
                  <c:v>-10</c:v>
                </c:pt>
              </c:numCache>
            </c:numRef>
          </c:xVal>
          <c:yVal>
            <c:numRef>
              <c:f>'P1 Risikomatrise'!$Q$11:$Q$12</c:f>
              <c:numCache>
                <c:formatCode>General</c:formatCode>
                <c:ptCount val="2"/>
                <c:pt idx="0">
                  <c:v>-10</c:v>
                </c:pt>
                <c:pt idx="1">
                  <c:v>-10</c:v>
                </c:pt>
              </c:numCache>
            </c:numRef>
          </c:yVal>
          <c:smooth val="0"/>
          <c:extLst>
            <c:ext xmlns:c16="http://schemas.microsoft.com/office/drawing/2014/chart" uri="{C3380CC4-5D6E-409C-BE32-E72D297353CC}">
              <c16:uniqueId val="{00000005-EFFA-4B61-8B06-307CEDA07C61}"/>
            </c:ext>
          </c:extLst>
        </c:ser>
        <c:ser>
          <c:idx val="2"/>
          <c:order val="2"/>
          <c:tx>
            <c:strRef>
              <c:f>'Risiko elementer'!$A$14</c:f>
              <c:strCache>
                <c:ptCount val="1"/>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6-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8-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Risikomatrise'!$P$13:$P$14</c:f>
              <c:numCache>
                <c:formatCode>General</c:formatCode>
                <c:ptCount val="2"/>
                <c:pt idx="0">
                  <c:v>-10</c:v>
                </c:pt>
                <c:pt idx="1">
                  <c:v>-10</c:v>
                </c:pt>
              </c:numCache>
            </c:numRef>
          </c:xVal>
          <c:yVal>
            <c:numRef>
              <c:f>'P1 Risikomatrise'!$Q$13:$Q$14</c:f>
              <c:numCache>
                <c:formatCode>General</c:formatCode>
                <c:ptCount val="2"/>
                <c:pt idx="0">
                  <c:v>-10</c:v>
                </c:pt>
                <c:pt idx="1">
                  <c:v>-10</c:v>
                </c:pt>
              </c:numCache>
            </c:numRef>
          </c:yVal>
          <c:smooth val="0"/>
          <c:extLst>
            <c:ext xmlns:c16="http://schemas.microsoft.com/office/drawing/2014/chart" uri="{C3380CC4-5D6E-409C-BE32-E72D297353CC}">
              <c16:uniqueId val="{00000009-EFFA-4B61-8B06-307CEDA07C61}"/>
            </c:ext>
          </c:extLst>
        </c:ser>
        <c:ser>
          <c:idx val="3"/>
          <c:order val="3"/>
          <c:tx>
            <c:strRef>
              <c:f>'Risiko elementer'!$A$15</c:f>
              <c:strCache>
                <c:ptCount val="1"/>
              </c:strCache>
            </c:strRef>
          </c:tx>
          <c:spPr>
            <a:ln w="12700">
              <a:solidFill>
                <a:srgbClr val="FFFFFF"/>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Risikomatrise'!$P$15:$P$16</c:f>
              <c:numCache>
                <c:formatCode>General</c:formatCode>
                <c:ptCount val="2"/>
                <c:pt idx="0">
                  <c:v>-10</c:v>
                </c:pt>
                <c:pt idx="1">
                  <c:v>-10</c:v>
                </c:pt>
              </c:numCache>
            </c:numRef>
          </c:xVal>
          <c:yVal>
            <c:numRef>
              <c:f>'P1 Risikomatrise'!$Q$15:$Q$16</c:f>
              <c:numCache>
                <c:formatCode>General</c:formatCode>
                <c:ptCount val="2"/>
                <c:pt idx="0">
                  <c:v>-10</c:v>
                </c:pt>
                <c:pt idx="1">
                  <c:v>-10</c:v>
                </c:pt>
              </c:numCache>
            </c:numRef>
          </c:yVal>
          <c:smooth val="0"/>
          <c:extLst>
            <c:ext xmlns:c16="http://schemas.microsoft.com/office/drawing/2014/chart" uri="{C3380CC4-5D6E-409C-BE32-E72D297353CC}">
              <c16:uniqueId val="{0000000C-EFFA-4B61-8B06-307CEDA07C61}"/>
            </c:ext>
          </c:extLst>
        </c:ser>
        <c:ser>
          <c:idx val="4"/>
          <c:order val="4"/>
          <c:tx>
            <c:strRef>
              <c:f>'Risiko elementer'!$A$16</c:f>
              <c:strCache>
                <c:ptCount val="1"/>
              </c:strCache>
            </c:strRef>
          </c:tx>
          <c:spPr>
            <a:ln w="12700">
              <a:solidFill>
                <a:srgbClr val="800080"/>
              </a:solidFill>
              <a:prstDash val="solid"/>
            </a:ln>
          </c:spPr>
          <c:marker>
            <c:symbol val="star"/>
            <c:size val="5"/>
            <c:spPr>
              <a:noFill/>
              <a:ln>
                <a:solidFill>
                  <a:srgbClr val="800080"/>
                </a:solidFill>
                <a:prstDash val="solid"/>
              </a:ln>
            </c:spPr>
          </c:marker>
          <c:dPt>
            <c:idx val="0"/>
            <c:marker>
              <c:symbol val="none"/>
            </c:marker>
            <c:bubble3D val="0"/>
            <c:extLst>
              <c:ext xmlns:c16="http://schemas.microsoft.com/office/drawing/2014/chart" uri="{C3380CC4-5D6E-409C-BE32-E72D297353CC}">
                <c16:uniqueId val="{0000000D-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0F-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F-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Risikomatrise'!$P$17:$P$18</c:f>
              <c:numCache>
                <c:formatCode>General</c:formatCode>
                <c:ptCount val="2"/>
                <c:pt idx="0">
                  <c:v>-10</c:v>
                </c:pt>
                <c:pt idx="1">
                  <c:v>-10</c:v>
                </c:pt>
              </c:numCache>
            </c:numRef>
          </c:xVal>
          <c:yVal>
            <c:numRef>
              <c:f>'P1 Risikomatrise'!$Q$17:$Q$18</c:f>
              <c:numCache>
                <c:formatCode>General</c:formatCode>
                <c:ptCount val="2"/>
                <c:pt idx="0">
                  <c:v>-10</c:v>
                </c:pt>
                <c:pt idx="1">
                  <c:v>-10</c:v>
                </c:pt>
              </c:numCache>
            </c:numRef>
          </c:yVal>
          <c:smooth val="0"/>
          <c:extLst>
            <c:ext xmlns:c16="http://schemas.microsoft.com/office/drawing/2014/chart" uri="{C3380CC4-5D6E-409C-BE32-E72D297353CC}">
              <c16:uniqueId val="{00000010-EFFA-4B61-8B06-307CEDA07C61}"/>
            </c:ext>
          </c:extLst>
        </c:ser>
        <c:ser>
          <c:idx val="5"/>
          <c:order val="5"/>
          <c:tx>
            <c:strRef>
              <c:f>'Risiko elementer'!$A$17</c:f>
              <c:strCache>
                <c:ptCount val="1"/>
              </c:strCache>
            </c:strRef>
          </c:tx>
          <c:spPr>
            <a:ln w="12700">
              <a:solidFill>
                <a:srgbClr val="800000"/>
              </a:solidFill>
              <a:prstDash val="solid"/>
            </a:ln>
          </c:spPr>
          <c:marker>
            <c:symbol val="circle"/>
            <c:size val="5"/>
            <c:spPr>
              <a:solidFill>
                <a:srgbClr val="800000"/>
              </a:solidFill>
              <a:ln>
                <a:solidFill>
                  <a:srgbClr val="800000"/>
                </a:solidFill>
                <a:prstDash val="solid"/>
              </a:ln>
            </c:spPr>
          </c:marker>
          <c:dPt>
            <c:idx val="0"/>
            <c:marker>
              <c:symbol val="none"/>
            </c:marker>
            <c:bubble3D val="0"/>
            <c:extLst>
              <c:ext xmlns:c16="http://schemas.microsoft.com/office/drawing/2014/chart" uri="{C3380CC4-5D6E-409C-BE32-E72D297353CC}">
                <c16:uniqueId val="{00000011-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Risikomatrise'!$P$19:$P$20</c:f>
              <c:numCache>
                <c:formatCode>General</c:formatCode>
                <c:ptCount val="2"/>
                <c:pt idx="0">
                  <c:v>-10</c:v>
                </c:pt>
                <c:pt idx="1">
                  <c:v>-10</c:v>
                </c:pt>
              </c:numCache>
            </c:numRef>
          </c:xVal>
          <c:yVal>
            <c:numRef>
              <c:f>'P1 Risikomatrise'!$Q$19:$Q$20</c:f>
              <c:numCache>
                <c:formatCode>General</c:formatCode>
                <c:ptCount val="2"/>
                <c:pt idx="0">
                  <c:v>-10</c:v>
                </c:pt>
                <c:pt idx="1">
                  <c:v>-10</c:v>
                </c:pt>
              </c:numCache>
            </c:numRef>
          </c:yVal>
          <c:smooth val="0"/>
          <c:extLst>
            <c:ext xmlns:c16="http://schemas.microsoft.com/office/drawing/2014/chart" uri="{C3380CC4-5D6E-409C-BE32-E72D297353CC}">
              <c16:uniqueId val="{00000014-EFFA-4B61-8B06-307CEDA07C61}"/>
            </c:ext>
          </c:extLst>
        </c:ser>
        <c:ser>
          <c:idx val="6"/>
          <c:order val="6"/>
          <c:tx>
            <c:strRef>
              <c:f>'Risiko elementer'!$A$18</c:f>
              <c:strCache>
                <c:ptCount val="1"/>
              </c:strCache>
            </c:strRef>
          </c:tx>
          <c:spPr>
            <a:ln w="12700">
              <a:solidFill>
                <a:srgbClr val="008080"/>
              </a:solidFill>
              <a:prstDash val="solid"/>
            </a:ln>
          </c:spPr>
          <c:marker>
            <c:symbol val="plus"/>
            <c:size val="5"/>
            <c:spPr>
              <a:noFill/>
              <a:ln>
                <a:solidFill>
                  <a:srgbClr val="008080"/>
                </a:solidFill>
                <a:prstDash val="solid"/>
              </a:ln>
            </c:spPr>
          </c:marker>
          <c:dPt>
            <c:idx val="0"/>
            <c:marker>
              <c:symbol val="none"/>
            </c:marker>
            <c:bubble3D val="0"/>
            <c:extLst>
              <c:ext xmlns:c16="http://schemas.microsoft.com/office/drawing/2014/chart" uri="{C3380CC4-5D6E-409C-BE32-E72D297353CC}">
                <c16:uniqueId val="{0000001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Risikomatrise'!$P$21:$P$22</c:f>
              <c:numCache>
                <c:formatCode>General</c:formatCode>
                <c:ptCount val="2"/>
                <c:pt idx="0">
                  <c:v>-10</c:v>
                </c:pt>
                <c:pt idx="1">
                  <c:v>-10</c:v>
                </c:pt>
              </c:numCache>
            </c:numRef>
          </c:xVal>
          <c:yVal>
            <c:numRef>
              <c:f>'P1 Risikomatrise'!$Q$21:$Q$22</c:f>
              <c:numCache>
                <c:formatCode>General</c:formatCode>
                <c:ptCount val="2"/>
                <c:pt idx="0">
                  <c:v>-10</c:v>
                </c:pt>
                <c:pt idx="1">
                  <c:v>-10</c:v>
                </c:pt>
              </c:numCache>
            </c:numRef>
          </c:yVal>
          <c:smooth val="0"/>
          <c:extLst>
            <c:ext xmlns:c16="http://schemas.microsoft.com/office/drawing/2014/chart" uri="{C3380CC4-5D6E-409C-BE32-E72D297353CC}">
              <c16:uniqueId val="{00000018-EFFA-4B61-8B06-307CEDA07C61}"/>
            </c:ext>
          </c:extLst>
        </c:ser>
        <c:ser>
          <c:idx val="7"/>
          <c:order val="7"/>
          <c:tx>
            <c:strRef>
              <c:f>'Risiko elementer'!$A$19</c:f>
              <c:strCache>
                <c:ptCount val="1"/>
              </c:strCache>
            </c:strRef>
          </c:tx>
          <c:spPr>
            <a:ln w="12700">
              <a:solidFill>
                <a:srgbClr val="0000FF"/>
              </a:solidFill>
              <a:prstDash val="solid"/>
            </a:ln>
          </c:spPr>
          <c:marker>
            <c:symbol val="none"/>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A-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Risikomatrise'!$P$23:$P$24</c:f>
              <c:numCache>
                <c:formatCode>General</c:formatCode>
                <c:ptCount val="2"/>
                <c:pt idx="0">
                  <c:v>-10</c:v>
                </c:pt>
                <c:pt idx="1">
                  <c:v>-10</c:v>
                </c:pt>
              </c:numCache>
            </c:numRef>
          </c:xVal>
          <c:yVal>
            <c:numRef>
              <c:f>'P1 Risikomatrise'!$Q$23:$Q$24</c:f>
              <c:numCache>
                <c:formatCode>General</c:formatCode>
                <c:ptCount val="2"/>
                <c:pt idx="0">
                  <c:v>-10</c:v>
                </c:pt>
                <c:pt idx="1">
                  <c:v>-10</c:v>
                </c:pt>
              </c:numCache>
            </c:numRef>
          </c:yVal>
          <c:smooth val="0"/>
          <c:extLst>
            <c:ext xmlns:c16="http://schemas.microsoft.com/office/drawing/2014/chart" uri="{C3380CC4-5D6E-409C-BE32-E72D297353CC}">
              <c16:uniqueId val="{0000001B-EFFA-4B61-8B06-307CEDA07C61}"/>
            </c:ext>
          </c:extLst>
        </c:ser>
        <c:ser>
          <c:idx val="8"/>
          <c:order val="8"/>
          <c:tx>
            <c:strRef>
              <c:f>'Risiko elementer'!$A$20</c:f>
              <c:strCache>
                <c:ptCount val="1"/>
              </c:strCache>
            </c:strRef>
          </c:tx>
          <c:spPr>
            <a:ln w="12700">
              <a:solidFill>
                <a:srgbClr val="00CCFF"/>
              </a:solidFill>
              <a:prstDash val="solid"/>
            </a:ln>
          </c:spPr>
          <c:marker>
            <c:symbol val="dash"/>
            <c:size val="5"/>
            <c:spPr>
              <a:noFill/>
              <a:ln>
                <a:solidFill>
                  <a:srgbClr val="00CCFF"/>
                </a:solidFill>
                <a:prstDash val="solid"/>
              </a:ln>
            </c:spPr>
          </c:marker>
          <c:dPt>
            <c:idx val="0"/>
            <c:marker>
              <c:symbol val="none"/>
            </c:marker>
            <c:bubble3D val="0"/>
            <c:extLst>
              <c:ext xmlns:c16="http://schemas.microsoft.com/office/drawing/2014/chart" uri="{C3380CC4-5D6E-409C-BE32-E72D297353CC}">
                <c16:uniqueId val="{0000001C-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E-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Risikomatrise'!$P$25:$P$26</c:f>
              <c:numCache>
                <c:formatCode>General</c:formatCode>
                <c:ptCount val="2"/>
                <c:pt idx="0">
                  <c:v>-10</c:v>
                </c:pt>
                <c:pt idx="1">
                  <c:v>-10</c:v>
                </c:pt>
              </c:numCache>
            </c:numRef>
          </c:xVal>
          <c:yVal>
            <c:numRef>
              <c:f>'P1 Risikomatrise'!$Q$25:$Q$26</c:f>
              <c:numCache>
                <c:formatCode>General</c:formatCode>
                <c:ptCount val="2"/>
                <c:pt idx="0">
                  <c:v>-10</c:v>
                </c:pt>
                <c:pt idx="1">
                  <c:v>-10</c:v>
                </c:pt>
              </c:numCache>
            </c:numRef>
          </c:yVal>
          <c:smooth val="0"/>
          <c:extLst>
            <c:ext xmlns:c16="http://schemas.microsoft.com/office/drawing/2014/chart" uri="{C3380CC4-5D6E-409C-BE32-E72D297353CC}">
              <c16:uniqueId val="{0000001F-EFFA-4B61-8B06-307CEDA07C61}"/>
            </c:ext>
          </c:extLst>
        </c:ser>
        <c:ser>
          <c:idx val="9"/>
          <c:order val="9"/>
          <c:tx>
            <c:strRef>
              <c:f>'Risiko elementer'!$A$21</c:f>
              <c:strCache>
                <c:ptCount val="1"/>
              </c:strCache>
            </c:strRef>
          </c:tx>
          <c:spPr>
            <a:ln w="12700">
              <a:solidFill>
                <a:srgbClr val="CCFFFF"/>
              </a:solidFill>
              <a:prstDash val="solid"/>
            </a:ln>
          </c:spPr>
          <c:marker>
            <c:symbol val="diamond"/>
            <c:size val="5"/>
            <c:spPr>
              <a:solidFill>
                <a:srgbClr val="CCFFFF"/>
              </a:solidFill>
              <a:ln>
                <a:solidFill>
                  <a:srgbClr val="CCFFFF"/>
                </a:solidFill>
                <a:prstDash val="solid"/>
              </a:ln>
            </c:spPr>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1-EFFA-4B61-8B06-307CEDA07C61}"/>
              </c:ext>
            </c:extLst>
          </c:dPt>
          <c:dLbls>
            <c:dLbl>
              <c:idx val="1"/>
              <c:layout>
                <c:manualLayout>
                  <c:x val="-8.9988751406074249E-3"/>
                  <c:y val="-2.751031636863824E-3"/>
                </c:manualLayout>
              </c:layout>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1-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Risikomatrise'!$P$27:$P$28</c:f>
              <c:numCache>
                <c:formatCode>General</c:formatCode>
                <c:ptCount val="2"/>
                <c:pt idx="0">
                  <c:v>-10</c:v>
                </c:pt>
                <c:pt idx="1">
                  <c:v>-10</c:v>
                </c:pt>
              </c:numCache>
            </c:numRef>
          </c:xVal>
          <c:yVal>
            <c:numRef>
              <c:f>'P1 Risikomatrise'!$Q$27:$Q$28</c:f>
              <c:numCache>
                <c:formatCode>General</c:formatCode>
                <c:ptCount val="2"/>
                <c:pt idx="0">
                  <c:v>-10</c:v>
                </c:pt>
                <c:pt idx="1">
                  <c:v>-10</c:v>
                </c:pt>
              </c:numCache>
            </c:numRef>
          </c:yVal>
          <c:smooth val="0"/>
          <c:extLst>
            <c:ext xmlns:c16="http://schemas.microsoft.com/office/drawing/2014/chart" uri="{C3380CC4-5D6E-409C-BE32-E72D297353CC}">
              <c16:uniqueId val="{00000022-EFFA-4B61-8B06-307CEDA07C61}"/>
            </c:ext>
          </c:extLst>
        </c:ser>
        <c:ser>
          <c:idx val="10"/>
          <c:order val="10"/>
          <c:tx>
            <c:strRef>
              <c:f>'Risiko elementer'!$A$22</c:f>
              <c:strCache>
                <c:ptCount val="1"/>
              </c:strCache>
            </c:strRef>
          </c:tx>
          <c:spPr>
            <a:ln w="12700">
              <a:solidFill>
                <a:srgbClr val="CCFFCC"/>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2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Risikomatrise'!$P$29:$P$30</c:f>
              <c:numCache>
                <c:formatCode>General</c:formatCode>
                <c:ptCount val="2"/>
                <c:pt idx="0">
                  <c:v>-10</c:v>
                </c:pt>
                <c:pt idx="1">
                  <c:v>-10</c:v>
                </c:pt>
              </c:numCache>
            </c:numRef>
          </c:xVal>
          <c:yVal>
            <c:numRef>
              <c:f>'P1 Risikomatrise'!$Q$29:$Q$30</c:f>
              <c:numCache>
                <c:formatCode>General</c:formatCode>
                <c:ptCount val="2"/>
                <c:pt idx="0">
                  <c:v>-10</c:v>
                </c:pt>
                <c:pt idx="1">
                  <c:v>-10</c:v>
                </c:pt>
              </c:numCache>
            </c:numRef>
          </c:yVal>
          <c:smooth val="0"/>
          <c:extLst>
            <c:ext xmlns:c16="http://schemas.microsoft.com/office/drawing/2014/chart" uri="{C3380CC4-5D6E-409C-BE32-E72D297353CC}">
              <c16:uniqueId val="{00000024-EFFA-4B61-8B06-307CEDA07C61}"/>
            </c:ext>
          </c:extLst>
        </c:ser>
        <c:ser>
          <c:idx val="11"/>
          <c:order val="11"/>
          <c:tx>
            <c:strRef>
              <c:f>'Risiko elementer'!$A$23</c:f>
              <c:strCache>
                <c:ptCount val="1"/>
              </c:strCache>
            </c:strRef>
          </c:tx>
          <c:spPr>
            <a:ln w="12700">
              <a:solidFill>
                <a:srgbClr val="FFFF99"/>
              </a:solidFill>
              <a:prstDash val="solid"/>
            </a:ln>
          </c:spPr>
          <c:marker>
            <c:symbol val="triangle"/>
            <c:size val="5"/>
            <c:spPr>
              <a:solidFill>
                <a:srgbClr val="FFFF99"/>
              </a:solidFill>
              <a:ln>
                <a:solidFill>
                  <a:srgbClr val="FFFF99"/>
                </a:solidFill>
                <a:prstDash val="solid"/>
              </a:ln>
            </c:spPr>
          </c:marker>
          <c:dPt>
            <c:idx val="0"/>
            <c:marker>
              <c:symbol val="none"/>
            </c:marker>
            <c:bubble3D val="0"/>
            <c:extLst>
              <c:ext xmlns:c16="http://schemas.microsoft.com/office/drawing/2014/chart" uri="{C3380CC4-5D6E-409C-BE32-E72D297353CC}">
                <c16:uniqueId val="{0000002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Risikomatrise'!$P$31:$P$32</c:f>
              <c:numCache>
                <c:formatCode>General</c:formatCode>
                <c:ptCount val="2"/>
                <c:pt idx="0">
                  <c:v>-10</c:v>
                </c:pt>
                <c:pt idx="1">
                  <c:v>-10</c:v>
                </c:pt>
              </c:numCache>
            </c:numRef>
          </c:xVal>
          <c:yVal>
            <c:numRef>
              <c:f>'P1 Risikomatrise'!$Q$31:$Q$32</c:f>
              <c:numCache>
                <c:formatCode>General</c:formatCode>
                <c:ptCount val="2"/>
                <c:pt idx="0">
                  <c:v>-10</c:v>
                </c:pt>
                <c:pt idx="1">
                  <c:v>-10</c:v>
                </c:pt>
              </c:numCache>
            </c:numRef>
          </c:yVal>
          <c:smooth val="0"/>
          <c:extLst>
            <c:ext xmlns:c16="http://schemas.microsoft.com/office/drawing/2014/chart" uri="{C3380CC4-5D6E-409C-BE32-E72D297353CC}">
              <c16:uniqueId val="{00000028-EFFA-4B61-8B06-307CEDA07C61}"/>
            </c:ext>
          </c:extLst>
        </c:ser>
        <c:ser>
          <c:idx val="12"/>
          <c:order val="12"/>
          <c:tx>
            <c:strRef>
              <c:f>'Risiko elementer'!$A$24</c:f>
              <c:strCache>
                <c:ptCount val="1"/>
              </c:strCache>
            </c:strRef>
          </c:tx>
          <c:spPr>
            <a:ln w="12700">
              <a:solidFill>
                <a:srgbClr val="99CCFF"/>
              </a:solidFill>
              <a:prstDash val="solid"/>
            </a:ln>
          </c:spPr>
          <c:marker>
            <c:symbol val="x"/>
            <c:size val="5"/>
            <c:spPr>
              <a:noFill/>
              <a:ln>
                <a:solidFill>
                  <a:srgbClr val="99CCFF"/>
                </a:solidFill>
                <a:prstDash val="solid"/>
              </a:ln>
            </c:spPr>
          </c:marker>
          <c:dPt>
            <c:idx val="0"/>
            <c:marker>
              <c:symbol val="none"/>
            </c:marker>
            <c:bubble3D val="0"/>
            <c:extLst>
              <c:ext xmlns:c16="http://schemas.microsoft.com/office/drawing/2014/chart" uri="{C3380CC4-5D6E-409C-BE32-E72D297353CC}">
                <c16:uniqueId val="{00000029-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B-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Risikomatrise'!$P$33:$P$34</c:f>
              <c:numCache>
                <c:formatCode>General</c:formatCode>
                <c:ptCount val="2"/>
                <c:pt idx="0">
                  <c:v>-10</c:v>
                </c:pt>
                <c:pt idx="1">
                  <c:v>-10</c:v>
                </c:pt>
              </c:numCache>
            </c:numRef>
          </c:xVal>
          <c:yVal>
            <c:numRef>
              <c:f>'P1 Risikomatrise'!$Q$33:$Q$34</c:f>
              <c:numCache>
                <c:formatCode>General</c:formatCode>
                <c:ptCount val="2"/>
                <c:pt idx="0">
                  <c:v>-10</c:v>
                </c:pt>
                <c:pt idx="1">
                  <c:v>-10</c:v>
                </c:pt>
              </c:numCache>
            </c:numRef>
          </c:yVal>
          <c:smooth val="0"/>
          <c:extLst>
            <c:ext xmlns:c16="http://schemas.microsoft.com/office/drawing/2014/chart" uri="{C3380CC4-5D6E-409C-BE32-E72D297353CC}">
              <c16:uniqueId val="{0000002C-EFFA-4B61-8B06-307CEDA07C61}"/>
            </c:ext>
          </c:extLst>
        </c:ser>
        <c:ser>
          <c:idx val="16"/>
          <c:order val="13"/>
          <c:tx>
            <c:strRef>
              <c:f>'Risiko elementer'!$A$25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elementer'!$O$25</c:f>
              <c:numCache>
                <c:formatCode>General</c:formatCode>
                <c:ptCount val="1"/>
                <c:pt idx="0">
                  <c:v>-10</c:v>
                </c:pt>
              </c:numCache>
            </c:numRef>
          </c:xVal>
          <c:yVal>
            <c:numRef>
              <c:f>'Risiko elementer'!$P$25</c:f>
              <c:numCache>
                <c:formatCode>General</c:formatCode>
                <c:ptCount val="1"/>
                <c:pt idx="0">
                  <c:v>-10</c:v>
                </c:pt>
              </c:numCache>
            </c:numRef>
          </c:yVal>
          <c:smooth val="0"/>
          <c:extLst>
            <c:ext xmlns:c16="http://schemas.microsoft.com/office/drawing/2014/chart" uri="{C3380CC4-5D6E-409C-BE32-E72D297353CC}">
              <c16:uniqueId val="{0000002D-EFFA-4B61-8B06-307CEDA07C61}"/>
            </c:ext>
          </c:extLst>
        </c:ser>
        <c:ser>
          <c:idx val="17"/>
          <c:order val="14"/>
          <c:tx>
            <c:strRef>
              <c:f>'Risiko elementer'!$A$26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elementer'!$O$26</c:f>
              <c:numCache>
                <c:formatCode>General</c:formatCode>
                <c:ptCount val="1"/>
                <c:pt idx="0">
                  <c:v>-10</c:v>
                </c:pt>
              </c:numCache>
            </c:numRef>
          </c:xVal>
          <c:yVal>
            <c:numRef>
              <c:f>'Risiko elementer'!$P$26</c:f>
              <c:numCache>
                <c:formatCode>General</c:formatCode>
                <c:ptCount val="1"/>
                <c:pt idx="0">
                  <c:v>-10</c:v>
                </c:pt>
              </c:numCache>
            </c:numRef>
          </c:yVal>
          <c:smooth val="0"/>
          <c:extLst>
            <c:ext xmlns:c16="http://schemas.microsoft.com/office/drawing/2014/chart" uri="{C3380CC4-5D6E-409C-BE32-E72D297353CC}">
              <c16:uniqueId val="{0000002E-EFFA-4B61-8B06-307CEDA07C61}"/>
            </c:ext>
          </c:extLst>
        </c:ser>
        <c:ser>
          <c:idx val="13"/>
          <c:order val="15"/>
          <c:tx>
            <c:strRef>
              <c:f>'Risiko elementer'!$A$27</c:f>
              <c:strCache>
                <c:ptCount val="1"/>
              </c:strCache>
            </c:strRef>
          </c:tx>
          <c:spPr>
            <a:ln w="12700">
              <a:solidFill>
                <a:srgbClr val="FF99CC"/>
              </a:solidFill>
              <a:prstDash val="solid"/>
            </a:ln>
          </c:spPr>
          <c:marker>
            <c:symbol val="star"/>
            <c:size val="5"/>
            <c:spPr>
              <a:noFill/>
              <a:ln>
                <a:solidFill>
                  <a:srgbClr val="FF99CC"/>
                </a:solidFill>
                <a:prstDash val="solid"/>
              </a:ln>
            </c:spPr>
          </c:marker>
          <c:dPt>
            <c:idx val="0"/>
            <c:marker>
              <c:symbol val="none"/>
            </c:marker>
            <c:bubble3D val="0"/>
            <c:spPr>
              <a:ln w="12700">
                <a:solidFill>
                  <a:srgbClr val="FFFFFF"/>
                </a:solidFill>
                <a:prstDash val="solid"/>
              </a:ln>
            </c:spPr>
            <c:extLst>
              <c:ext xmlns:c16="http://schemas.microsoft.com/office/drawing/2014/chart" uri="{C3380CC4-5D6E-409C-BE32-E72D297353CC}">
                <c16:uniqueId val="{00000030-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3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Risikomatrise'!$P$35:$P$36</c:f>
              <c:numCache>
                <c:formatCode>General</c:formatCode>
                <c:ptCount val="2"/>
                <c:pt idx="0">
                  <c:v>-10</c:v>
                </c:pt>
                <c:pt idx="1">
                  <c:v>-10</c:v>
                </c:pt>
              </c:numCache>
            </c:numRef>
          </c:xVal>
          <c:yVal>
            <c:numRef>
              <c:f>'P1 Risikomatrise'!$Q$35:$Q$36</c:f>
              <c:numCache>
                <c:formatCode>General</c:formatCode>
                <c:ptCount val="2"/>
                <c:pt idx="0">
                  <c:v>-10</c:v>
                </c:pt>
                <c:pt idx="1">
                  <c:v>-10</c:v>
                </c:pt>
              </c:numCache>
            </c:numRef>
          </c:yVal>
          <c:smooth val="0"/>
          <c:extLst>
            <c:ext xmlns:c16="http://schemas.microsoft.com/office/drawing/2014/chart" uri="{C3380CC4-5D6E-409C-BE32-E72D297353CC}">
              <c16:uniqueId val="{00000033-EFFA-4B61-8B06-307CEDA07C61}"/>
            </c:ext>
          </c:extLst>
        </c:ser>
        <c:ser>
          <c:idx val="18"/>
          <c:order val="16"/>
          <c:tx>
            <c:strRef>
              <c:f>'Risiko elementer'!$A$28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elementer'!$O$28</c:f>
              <c:numCache>
                <c:formatCode>General</c:formatCode>
                <c:ptCount val="1"/>
                <c:pt idx="0">
                  <c:v>-10</c:v>
                </c:pt>
              </c:numCache>
            </c:numRef>
          </c:xVal>
          <c:yVal>
            <c:numRef>
              <c:f>'Risiko elementer'!$P$28</c:f>
              <c:numCache>
                <c:formatCode>General</c:formatCode>
                <c:ptCount val="1"/>
                <c:pt idx="0">
                  <c:v>-10</c:v>
                </c:pt>
              </c:numCache>
            </c:numRef>
          </c:yVal>
          <c:smooth val="0"/>
          <c:extLst>
            <c:ext xmlns:c16="http://schemas.microsoft.com/office/drawing/2014/chart" uri="{C3380CC4-5D6E-409C-BE32-E72D297353CC}">
              <c16:uniqueId val="{00000034-EFFA-4B61-8B06-307CEDA07C61}"/>
            </c:ext>
          </c:extLst>
        </c:ser>
        <c:ser>
          <c:idx val="15"/>
          <c:order val="17"/>
          <c:tx>
            <c:strRef>
              <c:f>'Risiko elementer'!$A$29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elementer'!$O$29</c:f>
              <c:numCache>
                <c:formatCode>General</c:formatCode>
                <c:ptCount val="1"/>
                <c:pt idx="0">
                  <c:v>-10</c:v>
                </c:pt>
              </c:numCache>
            </c:numRef>
          </c:xVal>
          <c:yVal>
            <c:numRef>
              <c:f>'Risiko elementer'!$P$29</c:f>
              <c:numCache>
                <c:formatCode>General</c:formatCode>
                <c:ptCount val="1"/>
                <c:pt idx="0">
                  <c:v>-10</c:v>
                </c:pt>
              </c:numCache>
            </c:numRef>
          </c:yVal>
          <c:smooth val="0"/>
          <c:extLst>
            <c:ext xmlns:c16="http://schemas.microsoft.com/office/drawing/2014/chart" uri="{C3380CC4-5D6E-409C-BE32-E72D297353CC}">
              <c16:uniqueId val="{00000035-EFFA-4B61-8B06-307CEDA07C61}"/>
            </c:ext>
          </c:extLst>
        </c:ser>
        <c:ser>
          <c:idx val="19"/>
          <c:order val="18"/>
          <c:tx>
            <c:strRef>
              <c:f>'Risiko elementer'!$A$30</c:f>
              <c:strCache>
                <c:ptCount val="1"/>
              </c:strCache>
            </c:strRef>
          </c:tx>
          <c:dPt>
            <c:idx val="0"/>
            <c:marker>
              <c:symbol val="diamond"/>
              <c:size val="10"/>
              <c:spPr>
                <a:solidFill>
                  <a:srgbClr val="000080"/>
                </a:solidFill>
              </c:spPr>
            </c:marker>
            <c:bubble3D val="0"/>
            <c:extLst>
              <c:ext xmlns:c16="http://schemas.microsoft.com/office/drawing/2014/chart" uri="{C3380CC4-5D6E-409C-BE32-E72D297353CC}">
                <c16:uniqueId val="{00000036-EFFA-4B61-8B06-307CEDA07C61}"/>
              </c:ext>
            </c:extLst>
          </c:dPt>
          <c:dLbls>
            <c:dLbl>
              <c:idx val="0"/>
              <c:layout>
                <c:manualLayout>
                  <c:x val="-1.1248593925759279E-2"/>
                  <c:y val="0"/>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6-EFFA-4B61-8B06-307CEDA07C61}"/>
                </c:ext>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elementer'!$O$30</c:f>
              <c:numCache>
                <c:formatCode>General</c:formatCode>
                <c:ptCount val="1"/>
                <c:pt idx="0">
                  <c:v>-10</c:v>
                </c:pt>
              </c:numCache>
            </c:numRef>
          </c:xVal>
          <c:yVal>
            <c:numRef>
              <c:f>'Risiko elementer'!$P$30</c:f>
              <c:numCache>
                <c:formatCode>General</c:formatCode>
                <c:ptCount val="1"/>
                <c:pt idx="0">
                  <c:v>-10</c:v>
                </c:pt>
              </c:numCache>
            </c:numRef>
          </c:yVal>
          <c:smooth val="0"/>
          <c:extLst>
            <c:ext xmlns:c16="http://schemas.microsoft.com/office/drawing/2014/chart" uri="{C3380CC4-5D6E-409C-BE32-E72D297353CC}">
              <c16:uniqueId val="{00000037-EFFA-4B61-8B06-307CEDA07C61}"/>
            </c:ext>
          </c:extLst>
        </c:ser>
        <c:ser>
          <c:idx val="20"/>
          <c:order val="19"/>
          <c:tx>
            <c:strRef>
              <c:f>'Risiko elementer'!$A$31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elementer'!$O$31</c:f>
              <c:numCache>
                <c:formatCode>General</c:formatCode>
                <c:ptCount val="1"/>
                <c:pt idx="0">
                  <c:v>-10</c:v>
                </c:pt>
              </c:numCache>
            </c:numRef>
          </c:xVal>
          <c:yVal>
            <c:numRef>
              <c:f>'Risiko elementer'!$P$31</c:f>
              <c:numCache>
                <c:formatCode>General</c:formatCode>
                <c:ptCount val="1"/>
                <c:pt idx="0">
                  <c:v>-10</c:v>
                </c:pt>
              </c:numCache>
            </c:numRef>
          </c:yVal>
          <c:smooth val="0"/>
          <c:extLst>
            <c:ext xmlns:c16="http://schemas.microsoft.com/office/drawing/2014/chart" uri="{C3380CC4-5D6E-409C-BE32-E72D297353CC}">
              <c16:uniqueId val="{00000038-EFFA-4B61-8B06-307CEDA07C61}"/>
            </c:ext>
          </c:extLst>
        </c:ser>
        <c:ser>
          <c:idx val="21"/>
          <c:order val="20"/>
          <c:tx>
            <c:strRef>
              <c:f>'Risiko elementer'!$A$32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elementer'!$O$32</c:f>
              <c:numCache>
                <c:formatCode>General</c:formatCode>
                <c:ptCount val="1"/>
                <c:pt idx="0">
                  <c:v>-10</c:v>
                </c:pt>
              </c:numCache>
            </c:numRef>
          </c:xVal>
          <c:yVal>
            <c:numRef>
              <c:f>'Risiko elementer'!$P$32</c:f>
              <c:numCache>
                <c:formatCode>General</c:formatCode>
                <c:ptCount val="1"/>
                <c:pt idx="0">
                  <c:v>-10</c:v>
                </c:pt>
              </c:numCache>
            </c:numRef>
          </c:yVal>
          <c:smooth val="0"/>
          <c:extLst>
            <c:ext xmlns:c16="http://schemas.microsoft.com/office/drawing/2014/chart" uri="{C3380CC4-5D6E-409C-BE32-E72D297353CC}">
              <c16:uniqueId val="{00000039-EFFA-4B61-8B06-307CEDA07C61}"/>
            </c:ext>
          </c:extLst>
        </c:ser>
        <c:ser>
          <c:idx val="22"/>
          <c:order val="21"/>
          <c:tx>
            <c:strRef>
              <c:f>'Risiko elementer'!$A$33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elementer'!$O$33</c:f>
              <c:numCache>
                <c:formatCode>General</c:formatCode>
                <c:ptCount val="1"/>
                <c:pt idx="0">
                  <c:v>-10</c:v>
                </c:pt>
              </c:numCache>
            </c:numRef>
          </c:xVal>
          <c:yVal>
            <c:numRef>
              <c:f>'Risiko elementer'!$P$33</c:f>
              <c:numCache>
                <c:formatCode>General</c:formatCode>
                <c:ptCount val="1"/>
                <c:pt idx="0">
                  <c:v>-10</c:v>
                </c:pt>
              </c:numCache>
            </c:numRef>
          </c:yVal>
          <c:smooth val="0"/>
          <c:extLst>
            <c:ext xmlns:c16="http://schemas.microsoft.com/office/drawing/2014/chart" uri="{C3380CC4-5D6E-409C-BE32-E72D297353CC}">
              <c16:uniqueId val="{0000003A-EFFA-4B61-8B06-307CEDA07C61}"/>
            </c:ext>
          </c:extLst>
        </c:ser>
        <c:ser>
          <c:idx val="23"/>
          <c:order val="22"/>
          <c:tx>
            <c:strRef>
              <c:f>'Risiko elementer'!$A$34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elementer'!$O$34</c:f>
              <c:numCache>
                <c:formatCode>General</c:formatCode>
                <c:ptCount val="1"/>
                <c:pt idx="0">
                  <c:v>-10</c:v>
                </c:pt>
              </c:numCache>
            </c:numRef>
          </c:xVal>
          <c:yVal>
            <c:numRef>
              <c:f>'Risiko elementer'!$P$34</c:f>
              <c:numCache>
                <c:formatCode>General</c:formatCode>
                <c:ptCount val="1"/>
                <c:pt idx="0">
                  <c:v>-10</c:v>
                </c:pt>
              </c:numCache>
            </c:numRef>
          </c:yVal>
          <c:smooth val="0"/>
          <c:extLst>
            <c:ext xmlns:c16="http://schemas.microsoft.com/office/drawing/2014/chart" uri="{C3380CC4-5D6E-409C-BE32-E72D297353CC}">
              <c16:uniqueId val="{0000003B-EFFA-4B61-8B06-307CEDA07C61}"/>
            </c:ext>
          </c:extLst>
        </c:ser>
        <c:ser>
          <c:idx val="24"/>
          <c:order val="23"/>
          <c:tx>
            <c:strRef>
              <c:f>'Risiko elementer'!$A$35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elementer'!$O$35</c:f>
              <c:numCache>
                <c:formatCode>General</c:formatCode>
                <c:ptCount val="1"/>
                <c:pt idx="0">
                  <c:v>-10</c:v>
                </c:pt>
              </c:numCache>
            </c:numRef>
          </c:xVal>
          <c:yVal>
            <c:numRef>
              <c:f>'Risiko elementer'!$P$35</c:f>
              <c:numCache>
                <c:formatCode>General</c:formatCode>
                <c:ptCount val="1"/>
                <c:pt idx="0">
                  <c:v>-10</c:v>
                </c:pt>
              </c:numCache>
            </c:numRef>
          </c:yVal>
          <c:smooth val="0"/>
          <c:extLst>
            <c:ext xmlns:c16="http://schemas.microsoft.com/office/drawing/2014/chart" uri="{C3380CC4-5D6E-409C-BE32-E72D297353CC}">
              <c16:uniqueId val="{0000003C-EFFA-4B61-8B06-307CEDA07C61}"/>
            </c:ext>
          </c:extLst>
        </c:ser>
        <c:ser>
          <c:idx val="25"/>
          <c:order val="24"/>
          <c:tx>
            <c:strRef>
              <c:f>'Risiko elementer'!$A$36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elementer'!$O$36</c:f>
              <c:numCache>
                <c:formatCode>General</c:formatCode>
                <c:ptCount val="1"/>
                <c:pt idx="0">
                  <c:v>-10</c:v>
                </c:pt>
              </c:numCache>
            </c:numRef>
          </c:xVal>
          <c:yVal>
            <c:numRef>
              <c:f>'Risiko elementer'!$P$36</c:f>
              <c:numCache>
                <c:formatCode>General</c:formatCode>
                <c:ptCount val="1"/>
                <c:pt idx="0">
                  <c:v>-10</c:v>
                </c:pt>
              </c:numCache>
            </c:numRef>
          </c:yVal>
          <c:smooth val="0"/>
          <c:extLst>
            <c:ext xmlns:c16="http://schemas.microsoft.com/office/drawing/2014/chart" uri="{C3380CC4-5D6E-409C-BE32-E72D297353CC}">
              <c16:uniqueId val="{0000003D-EFFA-4B61-8B06-307CEDA07C61}"/>
            </c:ext>
          </c:extLst>
        </c:ser>
        <c:ser>
          <c:idx val="26"/>
          <c:order val="25"/>
          <c:tx>
            <c:strRef>
              <c:f>'Risiko elementer'!$A$37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elementer'!$O$37</c:f>
              <c:numCache>
                <c:formatCode>General</c:formatCode>
                <c:ptCount val="1"/>
                <c:pt idx="0">
                  <c:v>-10</c:v>
                </c:pt>
              </c:numCache>
            </c:numRef>
          </c:xVal>
          <c:yVal>
            <c:numRef>
              <c:f>'Risiko elementer'!$P$37</c:f>
              <c:numCache>
                <c:formatCode>General</c:formatCode>
                <c:ptCount val="1"/>
                <c:pt idx="0">
                  <c:v>-10</c:v>
                </c:pt>
              </c:numCache>
            </c:numRef>
          </c:yVal>
          <c:smooth val="0"/>
          <c:extLst>
            <c:ext xmlns:c16="http://schemas.microsoft.com/office/drawing/2014/chart" uri="{C3380CC4-5D6E-409C-BE32-E72D297353CC}">
              <c16:uniqueId val="{0000003E-EFFA-4B61-8B06-307CEDA07C61}"/>
            </c:ext>
          </c:extLst>
        </c:ser>
        <c:ser>
          <c:idx val="27"/>
          <c:order val="26"/>
          <c:tx>
            <c:strRef>
              <c:f>'Risiko elementer'!$A$38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elementer'!$O$38</c:f>
              <c:numCache>
                <c:formatCode>General</c:formatCode>
                <c:ptCount val="1"/>
                <c:pt idx="0">
                  <c:v>-10</c:v>
                </c:pt>
              </c:numCache>
            </c:numRef>
          </c:xVal>
          <c:yVal>
            <c:numRef>
              <c:f>'Risiko elementer'!$P$38</c:f>
              <c:numCache>
                <c:formatCode>General</c:formatCode>
                <c:ptCount val="1"/>
                <c:pt idx="0">
                  <c:v>-10</c:v>
                </c:pt>
              </c:numCache>
            </c:numRef>
          </c:yVal>
          <c:smooth val="0"/>
          <c:extLst>
            <c:ext xmlns:c16="http://schemas.microsoft.com/office/drawing/2014/chart" uri="{C3380CC4-5D6E-409C-BE32-E72D297353CC}">
              <c16:uniqueId val="{0000003F-EFFA-4B61-8B06-307CEDA07C61}"/>
            </c:ext>
          </c:extLst>
        </c:ser>
        <c:ser>
          <c:idx val="28"/>
          <c:order val="27"/>
          <c:tx>
            <c:strRef>
              <c:f>'Risiko elementer'!$A$39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elementer'!$O$39</c:f>
              <c:numCache>
                <c:formatCode>General</c:formatCode>
                <c:ptCount val="1"/>
                <c:pt idx="0">
                  <c:v>-10</c:v>
                </c:pt>
              </c:numCache>
            </c:numRef>
          </c:xVal>
          <c:yVal>
            <c:numRef>
              <c:f>'Risiko elementer'!$P$39</c:f>
              <c:numCache>
                <c:formatCode>General</c:formatCode>
                <c:ptCount val="1"/>
                <c:pt idx="0">
                  <c:v>-10</c:v>
                </c:pt>
              </c:numCache>
            </c:numRef>
          </c:yVal>
          <c:smooth val="0"/>
          <c:extLst>
            <c:ext xmlns:c16="http://schemas.microsoft.com/office/drawing/2014/chart" uri="{C3380CC4-5D6E-409C-BE32-E72D297353CC}">
              <c16:uniqueId val="{00000040-EFFA-4B61-8B06-307CEDA07C61}"/>
            </c:ext>
          </c:extLst>
        </c:ser>
        <c:ser>
          <c:idx val="29"/>
          <c:order val="28"/>
          <c:tx>
            <c:strRef>
              <c:f>'Risiko elementer'!$A$40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elementer'!$O$40</c:f>
              <c:numCache>
                <c:formatCode>General</c:formatCode>
                <c:ptCount val="1"/>
                <c:pt idx="0">
                  <c:v>-10</c:v>
                </c:pt>
              </c:numCache>
            </c:numRef>
          </c:xVal>
          <c:yVal>
            <c:numRef>
              <c:f>'Risiko elementer'!$P$40</c:f>
              <c:numCache>
                <c:formatCode>General</c:formatCode>
                <c:ptCount val="1"/>
                <c:pt idx="0">
                  <c:v>-10</c:v>
                </c:pt>
              </c:numCache>
            </c:numRef>
          </c:yVal>
          <c:smooth val="0"/>
          <c:extLst>
            <c:ext xmlns:c16="http://schemas.microsoft.com/office/drawing/2014/chart" uri="{C3380CC4-5D6E-409C-BE32-E72D297353CC}">
              <c16:uniqueId val="{00000041-EFFA-4B61-8B06-307CEDA07C61}"/>
            </c:ext>
          </c:extLst>
        </c:ser>
        <c:ser>
          <c:idx val="30"/>
          <c:order val="29"/>
          <c:tx>
            <c:strRef>
              <c:f>'Risiko elementer'!$A$41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elementer'!$O$41</c:f>
              <c:numCache>
                <c:formatCode>General</c:formatCode>
                <c:ptCount val="1"/>
                <c:pt idx="0">
                  <c:v>-10</c:v>
                </c:pt>
              </c:numCache>
            </c:numRef>
          </c:xVal>
          <c:yVal>
            <c:numRef>
              <c:f>'Risiko elementer'!$P$41</c:f>
              <c:numCache>
                <c:formatCode>General</c:formatCode>
                <c:ptCount val="1"/>
                <c:pt idx="0">
                  <c:v>-10</c:v>
                </c:pt>
              </c:numCache>
            </c:numRef>
          </c:yVal>
          <c:smooth val="0"/>
          <c:extLst>
            <c:ext xmlns:c16="http://schemas.microsoft.com/office/drawing/2014/chart" uri="{C3380CC4-5D6E-409C-BE32-E72D297353CC}">
              <c16:uniqueId val="{00000042-EFFA-4B61-8B06-307CEDA07C61}"/>
            </c:ext>
          </c:extLst>
        </c:ser>
        <c:ser>
          <c:idx val="31"/>
          <c:order val="30"/>
          <c:tx>
            <c:strRef>
              <c:f>'Risiko elementer'!$A$42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elementer'!$O$42</c:f>
              <c:numCache>
                <c:formatCode>General</c:formatCode>
                <c:ptCount val="1"/>
                <c:pt idx="0">
                  <c:v>-10</c:v>
                </c:pt>
              </c:numCache>
            </c:numRef>
          </c:xVal>
          <c:yVal>
            <c:numRef>
              <c:f>'Risiko elementer'!$P$42</c:f>
              <c:numCache>
                <c:formatCode>General</c:formatCode>
                <c:ptCount val="1"/>
                <c:pt idx="0">
                  <c:v>-10</c:v>
                </c:pt>
              </c:numCache>
            </c:numRef>
          </c:yVal>
          <c:smooth val="0"/>
          <c:extLst>
            <c:ext xmlns:c16="http://schemas.microsoft.com/office/drawing/2014/chart" uri="{C3380CC4-5D6E-409C-BE32-E72D297353CC}">
              <c16:uniqueId val="{00000043-EFFA-4B61-8B06-307CEDA07C61}"/>
            </c:ext>
          </c:extLst>
        </c:ser>
        <c:ser>
          <c:idx val="32"/>
          <c:order val="31"/>
          <c:tx>
            <c:strRef>
              <c:f>'Risiko elementer'!$A$43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elementer'!$P$43</c:f>
              <c:numCache>
                <c:formatCode>General</c:formatCode>
                <c:ptCount val="1"/>
                <c:pt idx="0">
                  <c:v>-10</c:v>
                </c:pt>
              </c:numCache>
            </c:numRef>
          </c:yVal>
          <c:smooth val="0"/>
          <c:extLst>
            <c:ext xmlns:c16="http://schemas.microsoft.com/office/drawing/2014/chart" uri="{C3380CC4-5D6E-409C-BE32-E72D297353CC}">
              <c16:uniqueId val="{00000044-EFFA-4B61-8B06-307CEDA07C61}"/>
            </c:ext>
          </c:extLst>
        </c:ser>
        <c:ser>
          <c:idx val="14"/>
          <c:order val="32"/>
          <c:tx>
            <c:strRef>
              <c:f>'Risiko elementer'!$A$44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elementer'!$O$44</c:f>
              <c:numCache>
                <c:formatCode>General</c:formatCode>
                <c:ptCount val="1"/>
                <c:pt idx="0">
                  <c:v>-10</c:v>
                </c:pt>
              </c:numCache>
            </c:numRef>
          </c:xVal>
          <c:yVal>
            <c:numRef>
              <c:f>'Risiko elementer'!$P$44</c:f>
              <c:numCache>
                <c:formatCode>General</c:formatCode>
                <c:ptCount val="1"/>
                <c:pt idx="0">
                  <c:v>-10</c:v>
                </c:pt>
              </c:numCache>
            </c:numRef>
          </c:yVal>
          <c:smooth val="0"/>
          <c:extLst>
            <c:ext xmlns:c16="http://schemas.microsoft.com/office/drawing/2014/chart" uri="{C3380CC4-5D6E-409C-BE32-E72D297353CC}">
              <c16:uniqueId val="{00000045-EFFA-4B61-8B06-307CEDA07C61}"/>
            </c:ext>
          </c:extLst>
        </c:ser>
        <c:ser>
          <c:idx val="33"/>
          <c:order val="33"/>
          <c:tx>
            <c:strRef>
              <c:f>'Risiko elementer'!$A$45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elementer'!$O$45</c:f>
              <c:numCache>
                <c:formatCode>General</c:formatCode>
                <c:ptCount val="1"/>
                <c:pt idx="0">
                  <c:v>-10</c:v>
                </c:pt>
              </c:numCache>
            </c:numRef>
          </c:xVal>
          <c:yVal>
            <c:numRef>
              <c:f>'Risiko elementer'!$P$45</c:f>
              <c:numCache>
                <c:formatCode>General</c:formatCode>
                <c:ptCount val="1"/>
                <c:pt idx="0">
                  <c:v>-10</c:v>
                </c:pt>
              </c:numCache>
            </c:numRef>
          </c:yVal>
          <c:smooth val="0"/>
          <c:extLst>
            <c:ext xmlns:c16="http://schemas.microsoft.com/office/drawing/2014/chart" uri="{C3380CC4-5D6E-409C-BE32-E72D297353CC}">
              <c16:uniqueId val="{00000046-EFFA-4B61-8B06-307CEDA07C61}"/>
            </c:ext>
          </c:extLst>
        </c:ser>
        <c:ser>
          <c:idx val="34"/>
          <c:order val="34"/>
          <c:tx>
            <c:strRef>
              <c:f>'Risiko elementer'!$A$46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elementer'!$O$46</c:f>
              <c:numCache>
                <c:formatCode>General</c:formatCode>
                <c:ptCount val="1"/>
                <c:pt idx="0">
                  <c:v>-10</c:v>
                </c:pt>
              </c:numCache>
            </c:numRef>
          </c:xVal>
          <c:yVal>
            <c:numRef>
              <c:f>'Risiko elementer'!$P$46</c:f>
              <c:numCache>
                <c:formatCode>General</c:formatCode>
                <c:ptCount val="1"/>
                <c:pt idx="0">
                  <c:v>-10</c:v>
                </c:pt>
              </c:numCache>
            </c:numRef>
          </c:yVal>
          <c:smooth val="0"/>
          <c:extLst>
            <c:ext xmlns:c16="http://schemas.microsoft.com/office/drawing/2014/chart" uri="{C3380CC4-5D6E-409C-BE32-E72D297353CC}">
              <c16:uniqueId val="{00000047-EFFA-4B61-8B06-307CEDA07C61}"/>
            </c:ext>
          </c:extLst>
        </c:ser>
        <c:ser>
          <c:idx val="35"/>
          <c:order val="35"/>
          <c:tx>
            <c:strRef>
              <c:f>'Risiko elementer'!$A$47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elementer'!$O$47</c:f>
              <c:numCache>
                <c:formatCode>General</c:formatCode>
                <c:ptCount val="1"/>
                <c:pt idx="0">
                  <c:v>-10</c:v>
                </c:pt>
              </c:numCache>
            </c:numRef>
          </c:xVal>
          <c:yVal>
            <c:numRef>
              <c:f>'Risiko elementer'!$P$47</c:f>
              <c:numCache>
                <c:formatCode>General</c:formatCode>
                <c:ptCount val="1"/>
                <c:pt idx="0">
                  <c:v>-10</c:v>
                </c:pt>
              </c:numCache>
            </c:numRef>
          </c:yVal>
          <c:smooth val="0"/>
          <c:extLst>
            <c:ext xmlns:c16="http://schemas.microsoft.com/office/drawing/2014/chart" uri="{C3380CC4-5D6E-409C-BE32-E72D297353CC}">
              <c16:uniqueId val="{00000048-EFFA-4B61-8B06-307CEDA07C61}"/>
            </c:ext>
          </c:extLst>
        </c:ser>
        <c:ser>
          <c:idx val="36"/>
          <c:order val="36"/>
          <c:tx>
            <c:strRef>
              <c:f>'Risiko elementer'!$A$48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elementer'!$O$48</c:f>
              <c:numCache>
                <c:formatCode>General</c:formatCode>
                <c:ptCount val="1"/>
                <c:pt idx="0">
                  <c:v>-10</c:v>
                </c:pt>
              </c:numCache>
            </c:numRef>
          </c:xVal>
          <c:yVal>
            <c:numRef>
              <c:f>'Risiko elementer'!$P$48</c:f>
              <c:numCache>
                <c:formatCode>General</c:formatCode>
                <c:ptCount val="1"/>
                <c:pt idx="0">
                  <c:v>-10</c:v>
                </c:pt>
              </c:numCache>
            </c:numRef>
          </c:yVal>
          <c:smooth val="0"/>
          <c:extLst>
            <c:ext xmlns:c16="http://schemas.microsoft.com/office/drawing/2014/chart" uri="{C3380CC4-5D6E-409C-BE32-E72D297353CC}">
              <c16:uniqueId val="{00000049-EFFA-4B61-8B06-307CEDA07C61}"/>
            </c:ext>
          </c:extLst>
        </c:ser>
        <c:ser>
          <c:idx val="37"/>
          <c:order val="37"/>
          <c:tx>
            <c:strRef>
              <c:f>'Risiko elementer'!$A$49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elementer'!$O$49</c:f>
              <c:numCache>
                <c:formatCode>General</c:formatCode>
                <c:ptCount val="1"/>
                <c:pt idx="0">
                  <c:v>-10</c:v>
                </c:pt>
              </c:numCache>
            </c:numRef>
          </c:xVal>
          <c:yVal>
            <c:numRef>
              <c:f>'Risiko elementer'!$P$49</c:f>
              <c:numCache>
                <c:formatCode>General</c:formatCode>
                <c:ptCount val="1"/>
                <c:pt idx="0">
                  <c:v>-10</c:v>
                </c:pt>
              </c:numCache>
            </c:numRef>
          </c:yVal>
          <c:smooth val="0"/>
          <c:extLst>
            <c:ext xmlns:c16="http://schemas.microsoft.com/office/drawing/2014/chart" uri="{C3380CC4-5D6E-409C-BE32-E72D297353CC}">
              <c16:uniqueId val="{0000004A-EFFA-4B61-8B06-307CEDA07C61}"/>
            </c:ext>
          </c:extLst>
        </c:ser>
        <c:ser>
          <c:idx val="38"/>
          <c:order val="38"/>
          <c:tx>
            <c:strRef>
              <c:f>'Risiko elementer'!$A$50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elementer'!$P$50</c:f>
              <c:numCache>
                <c:formatCode>General</c:formatCode>
                <c:ptCount val="1"/>
                <c:pt idx="0">
                  <c:v>-10</c:v>
                </c:pt>
              </c:numCache>
            </c:numRef>
          </c:yVal>
          <c:smooth val="0"/>
          <c:extLst>
            <c:ext xmlns:c16="http://schemas.microsoft.com/office/drawing/2014/chart" uri="{C3380CC4-5D6E-409C-BE32-E72D297353CC}">
              <c16:uniqueId val="{0000004B-EFFA-4B61-8B06-307CEDA07C61}"/>
            </c:ext>
          </c:extLst>
        </c:ser>
        <c:ser>
          <c:idx val="39"/>
          <c:order val="39"/>
          <c:tx>
            <c:strRef>
              <c:f>'Risiko elementer'!$A$51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elementer'!$O$51</c:f>
              <c:numCache>
                <c:formatCode>General</c:formatCode>
                <c:ptCount val="1"/>
                <c:pt idx="0">
                  <c:v>-10</c:v>
                </c:pt>
              </c:numCache>
            </c:numRef>
          </c:xVal>
          <c:yVal>
            <c:numRef>
              <c:f>'Risiko elementer'!$P$51</c:f>
              <c:numCache>
                <c:formatCode>General</c:formatCode>
                <c:ptCount val="1"/>
                <c:pt idx="0">
                  <c:v>-10</c:v>
                </c:pt>
              </c:numCache>
            </c:numRef>
          </c:yVal>
          <c:smooth val="0"/>
          <c:extLst>
            <c:ext xmlns:c16="http://schemas.microsoft.com/office/drawing/2014/chart" uri="{C3380CC4-5D6E-409C-BE32-E72D297353CC}">
              <c16:uniqueId val="{0000004C-EFFA-4B61-8B06-307CEDA07C61}"/>
            </c:ext>
          </c:extLst>
        </c:ser>
        <c:ser>
          <c:idx val="40"/>
          <c:order val="40"/>
          <c:tx>
            <c:strRef>
              <c:f>'Risiko elementer'!$A$52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elementer'!$O$52</c:f>
              <c:numCache>
                <c:formatCode>General</c:formatCode>
                <c:ptCount val="1"/>
                <c:pt idx="0">
                  <c:v>-10</c:v>
                </c:pt>
              </c:numCache>
            </c:numRef>
          </c:xVal>
          <c:yVal>
            <c:numRef>
              <c:f>'Risiko elementer'!$P$52</c:f>
              <c:numCache>
                <c:formatCode>General</c:formatCode>
                <c:ptCount val="1"/>
                <c:pt idx="0">
                  <c:v>-10</c:v>
                </c:pt>
              </c:numCache>
            </c:numRef>
          </c:yVal>
          <c:smooth val="0"/>
          <c:extLst>
            <c:ext xmlns:c16="http://schemas.microsoft.com/office/drawing/2014/chart" uri="{C3380CC4-5D6E-409C-BE32-E72D297353CC}">
              <c16:uniqueId val="{0000004D-EFFA-4B61-8B06-307CEDA07C61}"/>
            </c:ext>
          </c:extLst>
        </c:ser>
        <c:ser>
          <c:idx val="41"/>
          <c:order val="41"/>
          <c:tx>
            <c:strRef>
              <c:f>'Risiko elementer'!$A$53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elementer'!$O$53</c:f>
              <c:numCache>
                <c:formatCode>General</c:formatCode>
                <c:ptCount val="1"/>
                <c:pt idx="0">
                  <c:v>-10</c:v>
                </c:pt>
              </c:numCache>
            </c:numRef>
          </c:xVal>
          <c:yVal>
            <c:numRef>
              <c:f>'Risiko elementer'!$P$53</c:f>
              <c:numCache>
                <c:formatCode>General</c:formatCode>
                <c:ptCount val="1"/>
                <c:pt idx="0">
                  <c:v>-10</c:v>
                </c:pt>
              </c:numCache>
            </c:numRef>
          </c:yVal>
          <c:smooth val="0"/>
          <c:extLst>
            <c:ext xmlns:c16="http://schemas.microsoft.com/office/drawing/2014/chart" uri="{C3380CC4-5D6E-409C-BE32-E72D297353CC}">
              <c16:uniqueId val="{0000004E-EFFA-4B61-8B06-307CEDA07C61}"/>
            </c:ext>
          </c:extLst>
        </c:ser>
        <c:ser>
          <c:idx val="42"/>
          <c:order val="42"/>
          <c:tx>
            <c:strRef>
              <c:f>'Risiko elementer'!$A$54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elementer'!$O$54</c:f>
              <c:numCache>
                <c:formatCode>General</c:formatCode>
                <c:ptCount val="1"/>
                <c:pt idx="0">
                  <c:v>-10</c:v>
                </c:pt>
              </c:numCache>
            </c:numRef>
          </c:xVal>
          <c:yVal>
            <c:numRef>
              <c:f>'Risiko elementer'!$P$54</c:f>
              <c:numCache>
                <c:formatCode>General</c:formatCode>
                <c:ptCount val="1"/>
                <c:pt idx="0">
                  <c:v>-10</c:v>
                </c:pt>
              </c:numCache>
            </c:numRef>
          </c:yVal>
          <c:smooth val="0"/>
          <c:extLst>
            <c:ext xmlns:c16="http://schemas.microsoft.com/office/drawing/2014/chart" uri="{C3380CC4-5D6E-409C-BE32-E72D297353CC}">
              <c16:uniqueId val="{0000004F-EFFA-4B61-8B06-307CEDA07C61}"/>
            </c:ext>
          </c:extLst>
        </c:ser>
        <c:ser>
          <c:idx val="43"/>
          <c:order val="43"/>
          <c:tx>
            <c:strRef>
              <c:f>'Risiko elementer'!$A$55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elementer'!$O$55</c:f>
              <c:numCache>
                <c:formatCode>General</c:formatCode>
                <c:ptCount val="1"/>
                <c:pt idx="0">
                  <c:v>-10</c:v>
                </c:pt>
              </c:numCache>
            </c:numRef>
          </c:xVal>
          <c:yVal>
            <c:numRef>
              <c:f>'Risiko elementer'!$P$55</c:f>
              <c:numCache>
                <c:formatCode>General</c:formatCode>
                <c:ptCount val="1"/>
                <c:pt idx="0">
                  <c:v>-10</c:v>
                </c:pt>
              </c:numCache>
            </c:numRef>
          </c:yVal>
          <c:smooth val="0"/>
          <c:extLst>
            <c:ext xmlns:c16="http://schemas.microsoft.com/office/drawing/2014/chart" uri="{C3380CC4-5D6E-409C-BE32-E72D297353CC}">
              <c16:uniqueId val="{00000050-EFFA-4B61-8B06-307CEDA07C61}"/>
            </c:ext>
          </c:extLst>
        </c:ser>
        <c:ser>
          <c:idx val="44"/>
          <c:order val="44"/>
          <c:tx>
            <c:strRef>
              <c:f>'Risiko elementer'!$A$56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elementer'!$O$56</c:f>
              <c:numCache>
                <c:formatCode>General</c:formatCode>
                <c:ptCount val="1"/>
                <c:pt idx="0">
                  <c:v>-10</c:v>
                </c:pt>
              </c:numCache>
            </c:numRef>
          </c:xVal>
          <c:yVal>
            <c:numRef>
              <c:f>'Risiko elementer'!$P$56</c:f>
              <c:numCache>
                <c:formatCode>General</c:formatCode>
                <c:ptCount val="1"/>
                <c:pt idx="0">
                  <c:v>-10</c:v>
                </c:pt>
              </c:numCache>
            </c:numRef>
          </c:yVal>
          <c:smooth val="0"/>
          <c:extLst>
            <c:ext xmlns:c16="http://schemas.microsoft.com/office/drawing/2014/chart" uri="{C3380CC4-5D6E-409C-BE32-E72D297353CC}">
              <c16:uniqueId val="{00000051-EFFA-4B61-8B06-307CEDA07C61}"/>
            </c:ext>
          </c:extLst>
        </c:ser>
        <c:ser>
          <c:idx val="45"/>
          <c:order val="45"/>
          <c:tx>
            <c:strRef>
              <c:f>'Risiko elementer'!$A$57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elementer'!$O$57</c:f>
              <c:numCache>
                <c:formatCode>General</c:formatCode>
                <c:ptCount val="1"/>
                <c:pt idx="0">
                  <c:v>-10</c:v>
                </c:pt>
              </c:numCache>
            </c:numRef>
          </c:xVal>
          <c:yVal>
            <c:numRef>
              <c:f>'Risiko elementer'!$P$57</c:f>
              <c:numCache>
                <c:formatCode>General</c:formatCode>
                <c:ptCount val="1"/>
                <c:pt idx="0">
                  <c:v>-10</c:v>
                </c:pt>
              </c:numCache>
            </c:numRef>
          </c:yVal>
          <c:smooth val="0"/>
          <c:extLst>
            <c:ext xmlns:c16="http://schemas.microsoft.com/office/drawing/2014/chart" uri="{C3380CC4-5D6E-409C-BE32-E72D297353CC}">
              <c16:uniqueId val="{00000052-EFFA-4B61-8B06-307CEDA07C61}"/>
            </c:ext>
          </c:extLst>
        </c:ser>
        <c:ser>
          <c:idx val="46"/>
          <c:order val="46"/>
          <c:tx>
            <c:strRef>
              <c:f>'Risiko elementer'!$A$58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elementer'!$O$58</c:f>
              <c:numCache>
                <c:formatCode>General</c:formatCode>
                <c:ptCount val="1"/>
                <c:pt idx="0">
                  <c:v>-10</c:v>
                </c:pt>
              </c:numCache>
            </c:numRef>
          </c:xVal>
          <c:yVal>
            <c:numRef>
              <c:f>'Risiko elementer'!$P$58</c:f>
              <c:numCache>
                <c:formatCode>General</c:formatCode>
                <c:ptCount val="1"/>
                <c:pt idx="0">
                  <c:v>-10</c:v>
                </c:pt>
              </c:numCache>
            </c:numRef>
          </c:yVal>
          <c:smooth val="0"/>
          <c:extLst>
            <c:ext xmlns:c16="http://schemas.microsoft.com/office/drawing/2014/chart" uri="{C3380CC4-5D6E-409C-BE32-E72D297353CC}">
              <c16:uniqueId val="{00000053-EFFA-4B61-8B06-307CEDA07C61}"/>
            </c:ext>
          </c:extLst>
        </c:ser>
        <c:ser>
          <c:idx val="47"/>
          <c:order val="47"/>
          <c:tx>
            <c:strRef>
              <c:f>'Risiko elementer'!$A$59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elementer'!$O$59</c:f>
              <c:numCache>
                <c:formatCode>General</c:formatCode>
                <c:ptCount val="1"/>
                <c:pt idx="0">
                  <c:v>-10</c:v>
                </c:pt>
              </c:numCache>
            </c:numRef>
          </c:xVal>
          <c:yVal>
            <c:numRef>
              <c:f>'Risiko elementer'!$P$59</c:f>
              <c:numCache>
                <c:formatCode>General</c:formatCode>
                <c:ptCount val="1"/>
                <c:pt idx="0">
                  <c:v>-10</c:v>
                </c:pt>
              </c:numCache>
            </c:numRef>
          </c:yVal>
          <c:smooth val="0"/>
          <c:extLst>
            <c:ext xmlns:c16="http://schemas.microsoft.com/office/drawing/2014/chart" uri="{C3380CC4-5D6E-409C-BE32-E72D297353CC}">
              <c16:uniqueId val="{00000054-EFFA-4B61-8B06-307CEDA07C61}"/>
            </c:ext>
          </c:extLst>
        </c:ser>
        <c:ser>
          <c:idx val="48"/>
          <c:order val="48"/>
          <c:tx>
            <c:strRef>
              <c:f>'Risiko elementer'!$A$60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elementer'!$O$60</c:f>
              <c:numCache>
                <c:formatCode>General</c:formatCode>
                <c:ptCount val="1"/>
                <c:pt idx="0">
                  <c:v>-10</c:v>
                </c:pt>
              </c:numCache>
            </c:numRef>
          </c:xVal>
          <c:yVal>
            <c:numRef>
              <c:f>'Risiko elementer'!$P$60</c:f>
              <c:numCache>
                <c:formatCode>General</c:formatCode>
                <c:ptCount val="1"/>
                <c:pt idx="0">
                  <c:v>-10</c:v>
                </c:pt>
              </c:numCache>
            </c:numRef>
          </c:yVal>
          <c:smooth val="0"/>
          <c:extLst>
            <c:ext xmlns:c16="http://schemas.microsoft.com/office/drawing/2014/chart" uri="{C3380CC4-5D6E-409C-BE32-E72D297353CC}">
              <c16:uniqueId val="{00000055-EFFA-4B61-8B06-307CEDA07C61}"/>
            </c:ext>
          </c:extLst>
        </c:ser>
        <c:ser>
          <c:idx val="49"/>
          <c:order val="49"/>
          <c:tx>
            <c:strRef>
              <c:f>'Risiko elementer'!$A$61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elementer'!$O$61</c:f>
              <c:numCache>
                <c:formatCode>General</c:formatCode>
                <c:ptCount val="1"/>
                <c:pt idx="0">
                  <c:v>-10</c:v>
                </c:pt>
              </c:numCache>
            </c:numRef>
          </c:xVal>
          <c:yVal>
            <c:numRef>
              <c:f>'Risiko elementer'!$P$61</c:f>
              <c:numCache>
                <c:formatCode>General</c:formatCode>
                <c:ptCount val="1"/>
                <c:pt idx="0">
                  <c:v>-10</c:v>
                </c:pt>
              </c:numCache>
            </c:numRef>
          </c:yVal>
          <c:smooth val="0"/>
          <c:extLst>
            <c:ext xmlns:c16="http://schemas.microsoft.com/office/drawing/2014/chart" uri="{C3380CC4-5D6E-409C-BE32-E72D297353CC}">
              <c16:uniqueId val="{00000056-EFFA-4B61-8B06-307CEDA07C61}"/>
            </c:ext>
          </c:extLst>
        </c:ser>
        <c:dLbls>
          <c:showLegendKey val="0"/>
          <c:showVal val="0"/>
          <c:showCatName val="0"/>
          <c:showSerName val="0"/>
          <c:showPercent val="0"/>
          <c:showBubbleSize val="0"/>
        </c:dLbls>
        <c:axId val="116307840"/>
        <c:axId val="116318208"/>
      </c:scatterChart>
      <c:valAx>
        <c:axId val="116307840"/>
        <c:scaling>
          <c:orientation val="minMax"/>
          <c:max val="5"/>
          <c:min val="0"/>
        </c:scaling>
        <c:delete val="0"/>
        <c:axPos val="b"/>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Konsekvensvurdering</a:t>
                </a:r>
              </a:p>
            </c:rich>
          </c:tx>
          <c:layout>
            <c:manualLayout>
              <c:xMode val="edge"/>
              <c:yMode val="edge"/>
              <c:x val="0.35985785484679583"/>
              <c:y val="0.893844878701903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18208"/>
        <c:crosses val="autoZero"/>
        <c:crossBetween val="midCat"/>
        <c:majorUnit val="1"/>
        <c:minorUnit val="1"/>
      </c:valAx>
      <c:valAx>
        <c:axId val="116318208"/>
        <c:scaling>
          <c:orientation val="minMax"/>
          <c:max val="5"/>
          <c:min val="0"/>
        </c:scaling>
        <c:delete val="0"/>
        <c:axPos val="l"/>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Sannsynlighet</a:t>
                </a:r>
              </a:p>
              <a:p>
                <a:pPr>
                  <a:defRPr sz="1100" b="0" i="0" u="none" strike="noStrike" baseline="0">
                    <a:solidFill>
                      <a:srgbClr val="000000"/>
                    </a:solidFill>
                    <a:latin typeface="Calibri"/>
                    <a:ea typeface="Calibri"/>
                    <a:cs typeface="Calibri"/>
                  </a:defRPr>
                </a:pPr>
                <a:endParaRPr lang="nb-NO" sz="1100" b="1" i="0" u="none" strike="noStrike" baseline="0">
                  <a:solidFill>
                    <a:srgbClr val="000000"/>
                  </a:solidFill>
                  <a:latin typeface="Arial"/>
                  <a:cs typeface="Arial"/>
                </a:endParaRPr>
              </a:p>
            </c:rich>
          </c:tx>
          <c:layout>
            <c:manualLayout>
              <c:xMode val="edge"/>
              <c:yMode val="edge"/>
              <c:x val="1.2389659121542773E-2"/>
              <c:y val="0.34160468199437183"/>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07840"/>
        <c:crossesAt val="0"/>
        <c:crossBetween val="midCat"/>
        <c:majorUnit val="1"/>
        <c:minorUnit val="1"/>
      </c:valAx>
      <c:spPr>
        <a:blipFill dpi="0" rotWithShape="0">
          <a:blip xmlns:r="http://schemas.openxmlformats.org/officeDocument/2006/relationships" r:embed="rId2"/>
          <a:srcRect/>
          <a:stretch>
            <a:fillRect/>
          </a:stretch>
        </a:blipFill>
        <a:ln w="12700">
          <a:solidFill>
            <a:srgbClr val="808080"/>
          </a:solidFill>
          <a:prstDash val="solid"/>
        </a:ln>
      </c:spPr>
    </c:plotArea>
    <c:plotVisOnly val="0"/>
    <c:dispBlanksAs val="gap"/>
    <c:showDLblsOverMax val="0"/>
  </c:chart>
  <c:spPr>
    <a:solidFill>
      <a:srgbClr val="FFFFFF"/>
    </a:solidFill>
    <a:ln w="3175">
      <a:solidFill>
        <a:sysClr val="window" lastClr="FFFFFF"/>
      </a:solidFill>
      <a:prstDash val="solid"/>
    </a:ln>
  </c:spPr>
  <c:txPr>
    <a:bodyPr/>
    <a:lstStyle/>
    <a:p>
      <a:pPr>
        <a:defRPr sz="1000" b="0" i="0" u="none" strike="noStrike" baseline="0">
          <a:solidFill>
            <a:srgbClr val="000000"/>
          </a:solidFill>
          <a:latin typeface="Arial"/>
          <a:ea typeface="Arial"/>
          <a:cs typeface="Arial"/>
        </a:defRPr>
      </a:pPr>
      <a:endParaRPr lang="nb-N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nb-NO"/>
              <a:t>Overordnet prosjektrisiko
</a:t>
            </a:r>
          </a:p>
        </c:rich>
      </c:tx>
      <c:layout>
        <c:manualLayout>
          <c:xMode val="edge"/>
          <c:yMode val="edge"/>
          <c:x val="0.19684716224096993"/>
          <c:y val="2.9723937186091929E-2"/>
        </c:manualLayout>
      </c:layout>
      <c:overlay val="0"/>
      <c:spPr>
        <a:noFill/>
        <a:ln w="25400">
          <a:noFill/>
        </a:ln>
      </c:spPr>
    </c:title>
    <c:autoTitleDeleted val="0"/>
    <c:plotArea>
      <c:layout>
        <c:manualLayout>
          <c:layoutTarget val="inner"/>
          <c:xMode val="edge"/>
          <c:yMode val="edge"/>
          <c:x val="0.15372670807453417"/>
          <c:y val="0.16835716471733639"/>
          <c:w val="0.83229813664596275"/>
          <c:h val="0.66328666099480715"/>
        </c:manualLayout>
      </c:layout>
      <c:scatterChart>
        <c:scatterStyle val="lineMarker"/>
        <c:varyColors val="0"/>
        <c:ser>
          <c:idx val="0"/>
          <c:order val="0"/>
          <c:tx>
            <c:strRef>
              <c:f>'Risiko elementer'!$A$12</c:f>
              <c:strCache>
                <c:ptCount val="1"/>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0-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Risikomatrise'!$P$9:$P$10</c:f>
              <c:numCache>
                <c:formatCode>General</c:formatCode>
                <c:ptCount val="2"/>
                <c:pt idx="0">
                  <c:v>-10</c:v>
                </c:pt>
                <c:pt idx="1">
                  <c:v>-10</c:v>
                </c:pt>
              </c:numCache>
            </c:numRef>
          </c:xVal>
          <c:yVal>
            <c:numRef>
              <c:f>'P1 Risikomatrise'!$Q$9:$Q$10</c:f>
              <c:numCache>
                <c:formatCode>General</c:formatCode>
                <c:ptCount val="2"/>
                <c:pt idx="0">
                  <c:v>-10</c:v>
                </c:pt>
                <c:pt idx="1">
                  <c:v>-10</c:v>
                </c:pt>
              </c:numCache>
            </c:numRef>
          </c:yVal>
          <c:smooth val="0"/>
          <c:extLst>
            <c:ext xmlns:c16="http://schemas.microsoft.com/office/drawing/2014/chart" uri="{C3380CC4-5D6E-409C-BE32-E72D297353CC}">
              <c16:uniqueId val="{00000003-EFFA-4B61-8B06-307CEDA07C61}"/>
            </c:ext>
          </c:extLst>
        </c:ser>
        <c:ser>
          <c:idx val="1"/>
          <c:order val="1"/>
          <c:tx>
            <c:strRef>
              <c:f>'Risiko elementer'!$A$13</c:f>
              <c:strCache>
                <c:ptCount val="1"/>
              </c:strCache>
            </c:strRef>
          </c:tx>
          <c:spPr>
            <a:ln w="12700">
              <a:solidFill>
                <a:srgbClr val="FFFFFF"/>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04-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Risikomatrise'!$P$11:$P$12</c:f>
              <c:numCache>
                <c:formatCode>General</c:formatCode>
                <c:ptCount val="2"/>
                <c:pt idx="0">
                  <c:v>-10</c:v>
                </c:pt>
                <c:pt idx="1">
                  <c:v>-10</c:v>
                </c:pt>
              </c:numCache>
            </c:numRef>
          </c:xVal>
          <c:yVal>
            <c:numRef>
              <c:f>'P1 Risikomatrise'!$Q$11:$Q$12</c:f>
              <c:numCache>
                <c:formatCode>General</c:formatCode>
                <c:ptCount val="2"/>
                <c:pt idx="0">
                  <c:v>-10</c:v>
                </c:pt>
                <c:pt idx="1">
                  <c:v>-10</c:v>
                </c:pt>
              </c:numCache>
            </c:numRef>
          </c:yVal>
          <c:smooth val="0"/>
          <c:extLst>
            <c:ext xmlns:c16="http://schemas.microsoft.com/office/drawing/2014/chart" uri="{C3380CC4-5D6E-409C-BE32-E72D297353CC}">
              <c16:uniqueId val="{00000005-EFFA-4B61-8B06-307CEDA07C61}"/>
            </c:ext>
          </c:extLst>
        </c:ser>
        <c:ser>
          <c:idx val="2"/>
          <c:order val="2"/>
          <c:tx>
            <c:strRef>
              <c:f>'Risiko elementer'!$A$14</c:f>
              <c:strCache>
                <c:ptCount val="1"/>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6-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8-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Risikomatrise'!$P$13:$P$14</c:f>
              <c:numCache>
                <c:formatCode>General</c:formatCode>
                <c:ptCount val="2"/>
                <c:pt idx="0">
                  <c:v>-10</c:v>
                </c:pt>
                <c:pt idx="1">
                  <c:v>-10</c:v>
                </c:pt>
              </c:numCache>
            </c:numRef>
          </c:xVal>
          <c:yVal>
            <c:numRef>
              <c:f>'P1 Risikomatrise'!$Q$13:$Q$14</c:f>
              <c:numCache>
                <c:formatCode>General</c:formatCode>
                <c:ptCount val="2"/>
                <c:pt idx="0">
                  <c:v>-10</c:v>
                </c:pt>
                <c:pt idx="1">
                  <c:v>-10</c:v>
                </c:pt>
              </c:numCache>
            </c:numRef>
          </c:yVal>
          <c:smooth val="0"/>
          <c:extLst>
            <c:ext xmlns:c16="http://schemas.microsoft.com/office/drawing/2014/chart" uri="{C3380CC4-5D6E-409C-BE32-E72D297353CC}">
              <c16:uniqueId val="{00000009-EFFA-4B61-8B06-307CEDA07C61}"/>
            </c:ext>
          </c:extLst>
        </c:ser>
        <c:ser>
          <c:idx val="3"/>
          <c:order val="3"/>
          <c:tx>
            <c:strRef>
              <c:f>'Risiko elementer'!$A$15</c:f>
              <c:strCache>
                <c:ptCount val="1"/>
              </c:strCache>
            </c:strRef>
          </c:tx>
          <c:spPr>
            <a:ln w="12700">
              <a:solidFill>
                <a:srgbClr val="FFFFFF"/>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Risikomatrise'!$P$15:$P$16</c:f>
              <c:numCache>
                <c:formatCode>General</c:formatCode>
                <c:ptCount val="2"/>
                <c:pt idx="0">
                  <c:v>-10</c:v>
                </c:pt>
                <c:pt idx="1">
                  <c:v>-10</c:v>
                </c:pt>
              </c:numCache>
            </c:numRef>
          </c:xVal>
          <c:yVal>
            <c:numRef>
              <c:f>'P1 Risikomatrise'!$Q$15:$Q$16</c:f>
              <c:numCache>
                <c:formatCode>General</c:formatCode>
                <c:ptCount val="2"/>
                <c:pt idx="0">
                  <c:v>-10</c:v>
                </c:pt>
                <c:pt idx="1">
                  <c:v>-10</c:v>
                </c:pt>
              </c:numCache>
            </c:numRef>
          </c:yVal>
          <c:smooth val="0"/>
          <c:extLst>
            <c:ext xmlns:c16="http://schemas.microsoft.com/office/drawing/2014/chart" uri="{C3380CC4-5D6E-409C-BE32-E72D297353CC}">
              <c16:uniqueId val="{0000000C-EFFA-4B61-8B06-307CEDA07C61}"/>
            </c:ext>
          </c:extLst>
        </c:ser>
        <c:ser>
          <c:idx val="4"/>
          <c:order val="4"/>
          <c:tx>
            <c:strRef>
              <c:f>'Risiko elementer'!$A$16</c:f>
              <c:strCache>
                <c:ptCount val="1"/>
              </c:strCache>
            </c:strRef>
          </c:tx>
          <c:spPr>
            <a:ln w="12700">
              <a:solidFill>
                <a:srgbClr val="800080"/>
              </a:solidFill>
              <a:prstDash val="solid"/>
            </a:ln>
          </c:spPr>
          <c:marker>
            <c:symbol val="star"/>
            <c:size val="5"/>
            <c:spPr>
              <a:noFill/>
              <a:ln>
                <a:solidFill>
                  <a:srgbClr val="800080"/>
                </a:solidFill>
                <a:prstDash val="solid"/>
              </a:ln>
            </c:spPr>
          </c:marker>
          <c:dPt>
            <c:idx val="0"/>
            <c:marker>
              <c:symbol val="none"/>
            </c:marker>
            <c:bubble3D val="0"/>
            <c:extLst>
              <c:ext xmlns:c16="http://schemas.microsoft.com/office/drawing/2014/chart" uri="{C3380CC4-5D6E-409C-BE32-E72D297353CC}">
                <c16:uniqueId val="{0000000D-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0F-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F-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Risikomatrise'!$P$17:$P$18</c:f>
              <c:numCache>
                <c:formatCode>General</c:formatCode>
                <c:ptCount val="2"/>
                <c:pt idx="0">
                  <c:v>-10</c:v>
                </c:pt>
                <c:pt idx="1">
                  <c:v>-10</c:v>
                </c:pt>
              </c:numCache>
            </c:numRef>
          </c:xVal>
          <c:yVal>
            <c:numRef>
              <c:f>'P1 Risikomatrise'!$Q$17:$Q$18</c:f>
              <c:numCache>
                <c:formatCode>General</c:formatCode>
                <c:ptCount val="2"/>
                <c:pt idx="0">
                  <c:v>-10</c:v>
                </c:pt>
                <c:pt idx="1">
                  <c:v>-10</c:v>
                </c:pt>
              </c:numCache>
            </c:numRef>
          </c:yVal>
          <c:smooth val="0"/>
          <c:extLst>
            <c:ext xmlns:c16="http://schemas.microsoft.com/office/drawing/2014/chart" uri="{C3380CC4-5D6E-409C-BE32-E72D297353CC}">
              <c16:uniqueId val="{00000010-EFFA-4B61-8B06-307CEDA07C61}"/>
            </c:ext>
          </c:extLst>
        </c:ser>
        <c:ser>
          <c:idx val="5"/>
          <c:order val="5"/>
          <c:tx>
            <c:strRef>
              <c:f>'Risiko elementer'!$A$17</c:f>
              <c:strCache>
                <c:ptCount val="1"/>
              </c:strCache>
            </c:strRef>
          </c:tx>
          <c:spPr>
            <a:ln w="12700">
              <a:solidFill>
                <a:srgbClr val="800000"/>
              </a:solidFill>
              <a:prstDash val="solid"/>
            </a:ln>
          </c:spPr>
          <c:marker>
            <c:symbol val="circle"/>
            <c:size val="5"/>
            <c:spPr>
              <a:solidFill>
                <a:srgbClr val="800000"/>
              </a:solidFill>
              <a:ln>
                <a:solidFill>
                  <a:srgbClr val="800000"/>
                </a:solidFill>
                <a:prstDash val="solid"/>
              </a:ln>
            </c:spPr>
          </c:marker>
          <c:dPt>
            <c:idx val="0"/>
            <c:marker>
              <c:symbol val="none"/>
            </c:marker>
            <c:bubble3D val="0"/>
            <c:extLst>
              <c:ext xmlns:c16="http://schemas.microsoft.com/office/drawing/2014/chart" uri="{C3380CC4-5D6E-409C-BE32-E72D297353CC}">
                <c16:uniqueId val="{00000011-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Risikomatrise'!$P$19:$P$20</c:f>
              <c:numCache>
                <c:formatCode>General</c:formatCode>
                <c:ptCount val="2"/>
                <c:pt idx="0">
                  <c:v>-10</c:v>
                </c:pt>
                <c:pt idx="1">
                  <c:v>-10</c:v>
                </c:pt>
              </c:numCache>
            </c:numRef>
          </c:xVal>
          <c:yVal>
            <c:numRef>
              <c:f>'P1 Risikomatrise'!$Q$19:$Q$20</c:f>
              <c:numCache>
                <c:formatCode>General</c:formatCode>
                <c:ptCount val="2"/>
                <c:pt idx="0">
                  <c:v>-10</c:v>
                </c:pt>
                <c:pt idx="1">
                  <c:v>-10</c:v>
                </c:pt>
              </c:numCache>
            </c:numRef>
          </c:yVal>
          <c:smooth val="0"/>
          <c:extLst>
            <c:ext xmlns:c16="http://schemas.microsoft.com/office/drawing/2014/chart" uri="{C3380CC4-5D6E-409C-BE32-E72D297353CC}">
              <c16:uniqueId val="{00000014-EFFA-4B61-8B06-307CEDA07C61}"/>
            </c:ext>
          </c:extLst>
        </c:ser>
        <c:ser>
          <c:idx val="6"/>
          <c:order val="6"/>
          <c:tx>
            <c:strRef>
              <c:f>'Risiko elementer'!$A$18</c:f>
              <c:strCache>
                <c:ptCount val="1"/>
              </c:strCache>
            </c:strRef>
          </c:tx>
          <c:spPr>
            <a:ln w="12700">
              <a:solidFill>
                <a:srgbClr val="008080"/>
              </a:solidFill>
              <a:prstDash val="solid"/>
            </a:ln>
          </c:spPr>
          <c:marker>
            <c:symbol val="plus"/>
            <c:size val="5"/>
            <c:spPr>
              <a:noFill/>
              <a:ln>
                <a:solidFill>
                  <a:srgbClr val="008080"/>
                </a:solidFill>
                <a:prstDash val="solid"/>
              </a:ln>
            </c:spPr>
          </c:marker>
          <c:dPt>
            <c:idx val="0"/>
            <c:marker>
              <c:symbol val="none"/>
            </c:marker>
            <c:bubble3D val="0"/>
            <c:extLst>
              <c:ext xmlns:c16="http://schemas.microsoft.com/office/drawing/2014/chart" uri="{C3380CC4-5D6E-409C-BE32-E72D297353CC}">
                <c16:uniqueId val="{0000001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Risikomatrise'!$P$21:$P$22</c:f>
              <c:numCache>
                <c:formatCode>General</c:formatCode>
                <c:ptCount val="2"/>
                <c:pt idx="0">
                  <c:v>-10</c:v>
                </c:pt>
                <c:pt idx="1">
                  <c:v>-10</c:v>
                </c:pt>
              </c:numCache>
            </c:numRef>
          </c:xVal>
          <c:yVal>
            <c:numRef>
              <c:f>'P1 Risikomatrise'!$Q$21:$Q$22</c:f>
              <c:numCache>
                <c:formatCode>General</c:formatCode>
                <c:ptCount val="2"/>
                <c:pt idx="0">
                  <c:v>-10</c:v>
                </c:pt>
                <c:pt idx="1">
                  <c:v>-10</c:v>
                </c:pt>
              </c:numCache>
            </c:numRef>
          </c:yVal>
          <c:smooth val="0"/>
          <c:extLst>
            <c:ext xmlns:c16="http://schemas.microsoft.com/office/drawing/2014/chart" uri="{C3380CC4-5D6E-409C-BE32-E72D297353CC}">
              <c16:uniqueId val="{00000018-EFFA-4B61-8B06-307CEDA07C61}"/>
            </c:ext>
          </c:extLst>
        </c:ser>
        <c:ser>
          <c:idx val="7"/>
          <c:order val="7"/>
          <c:tx>
            <c:strRef>
              <c:f>'Risiko elementer'!$A$19</c:f>
              <c:strCache>
                <c:ptCount val="1"/>
              </c:strCache>
            </c:strRef>
          </c:tx>
          <c:spPr>
            <a:ln w="12700">
              <a:solidFill>
                <a:srgbClr val="0000FF"/>
              </a:solidFill>
              <a:prstDash val="solid"/>
            </a:ln>
          </c:spPr>
          <c:marker>
            <c:symbol val="none"/>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A-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Risikomatrise'!$P$23:$P$24</c:f>
              <c:numCache>
                <c:formatCode>General</c:formatCode>
                <c:ptCount val="2"/>
                <c:pt idx="0">
                  <c:v>-10</c:v>
                </c:pt>
                <c:pt idx="1">
                  <c:v>-10</c:v>
                </c:pt>
              </c:numCache>
            </c:numRef>
          </c:xVal>
          <c:yVal>
            <c:numRef>
              <c:f>'P1 Risikomatrise'!$Q$23:$Q$24</c:f>
              <c:numCache>
                <c:formatCode>General</c:formatCode>
                <c:ptCount val="2"/>
                <c:pt idx="0">
                  <c:v>-10</c:v>
                </c:pt>
                <c:pt idx="1">
                  <c:v>-10</c:v>
                </c:pt>
              </c:numCache>
            </c:numRef>
          </c:yVal>
          <c:smooth val="0"/>
          <c:extLst>
            <c:ext xmlns:c16="http://schemas.microsoft.com/office/drawing/2014/chart" uri="{C3380CC4-5D6E-409C-BE32-E72D297353CC}">
              <c16:uniqueId val="{0000001B-EFFA-4B61-8B06-307CEDA07C61}"/>
            </c:ext>
          </c:extLst>
        </c:ser>
        <c:ser>
          <c:idx val="8"/>
          <c:order val="8"/>
          <c:tx>
            <c:strRef>
              <c:f>'Risiko elementer'!$A$20</c:f>
              <c:strCache>
                <c:ptCount val="1"/>
              </c:strCache>
            </c:strRef>
          </c:tx>
          <c:spPr>
            <a:ln w="12700">
              <a:solidFill>
                <a:srgbClr val="00CCFF"/>
              </a:solidFill>
              <a:prstDash val="solid"/>
            </a:ln>
          </c:spPr>
          <c:marker>
            <c:symbol val="dash"/>
            <c:size val="5"/>
            <c:spPr>
              <a:noFill/>
              <a:ln>
                <a:solidFill>
                  <a:srgbClr val="00CCFF"/>
                </a:solidFill>
                <a:prstDash val="solid"/>
              </a:ln>
            </c:spPr>
          </c:marker>
          <c:dPt>
            <c:idx val="0"/>
            <c:marker>
              <c:symbol val="none"/>
            </c:marker>
            <c:bubble3D val="0"/>
            <c:extLst>
              <c:ext xmlns:c16="http://schemas.microsoft.com/office/drawing/2014/chart" uri="{C3380CC4-5D6E-409C-BE32-E72D297353CC}">
                <c16:uniqueId val="{0000001C-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E-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Risikomatrise'!$P$25:$P$26</c:f>
              <c:numCache>
                <c:formatCode>General</c:formatCode>
                <c:ptCount val="2"/>
                <c:pt idx="0">
                  <c:v>-10</c:v>
                </c:pt>
                <c:pt idx="1">
                  <c:v>-10</c:v>
                </c:pt>
              </c:numCache>
            </c:numRef>
          </c:xVal>
          <c:yVal>
            <c:numRef>
              <c:f>'P1 Risikomatrise'!$Q$25:$Q$26</c:f>
              <c:numCache>
                <c:formatCode>General</c:formatCode>
                <c:ptCount val="2"/>
                <c:pt idx="0">
                  <c:v>-10</c:v>
                </c:pt>
                <c:pt idx="1">
                  <c:v>-10</c:v>
                </c:pt>
              </c:numCache>
            </c:numRef>
          </c:yVal>
          <c:smooth val="0"/>
          <c:extLst>
            <c:ext xmlns:c16="http://schemas.microsoft.com/office/drawing/2014/chart" uri="{C3380CC4-5D6E-409C-BE32-E72D297353CC}">
              <c16:uniqueId val="{0000001F-EFFA-4B61-8B06-307CEDA07C61}"/>
            </c:ext>
          </c:extLst>
        </c:ser>
        <c:ser>
          <c:idx val="9"/>
          <c:order val="9"/>
          <c:tx>
            <c:strRef>
              <c:f>'Risiko elementer'!$A$21</c:f>
              <c:strCache>
                <c:ptCount val="1"/>
              </c:strCache>
            </c:strRef>
          </c:tx>
          <c:spPr>
            <a:ln w="12700">
              <a:solidFill>
                <a:srgbClr val="CCFFFF"/>
              </a:solidFill>
              <a:prstDash val="solid"/>
            </a:ln>
          </c:spPr>
          <c:marker>
            <c:symbol val="diamond"/>
            <c:size val="5"/>
            <c:spPr>
              <a:solidFill>
                <a:srgbClr val="CCFFFF"/>
              </a:solidFill>
              <a:ln>
                <a:solidFill>
                  <a:srgbClr val="CCFFFF"/>
                </a:solidFill>
                <a:prstDash val="solid"/>
              </a:ln>
            </c:spPr>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1-EFFA-4B61-8B06-307CEDA07C61}"/>
              </c:ext>
            </c:extLst>
          </c:dPt>
          <c:dLbls>
            <c:dLbl>
              <c:idx val="1"/>
              <c:layout>
                <c:manualLayout>
                  <c:x val="-8.9988751406074249E-3"/>
                  <c:y val="-2.751031636863824E-3"/>
                </c:manualLayout>
              </c:layout>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1-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Risikomatrise'!$P$27:$P$28</c:f>
              <c:numCache>
                <c:formatCode>General</c:formatCode>
                <c:ptCount val="2"/>
                <c:pt idx="0">
                  <c:v>-10</c:v>
                </c:pt>
                <c:pt idx="1">
                  <c:v>-10</c:v>
                </c:pt>
              </c:numCache>
            </c:numRef>
          </c:xVal>
          <c:yVal>
            <c:numRef>
              <c:f>'P1 Risikomatrise'!$Q$27:$Q$28</c:f>
              <c:numCache>
                <c:formatCode>General</c:formatCode>
                <c:ptCount val="2"/>
                <c:pt idx="0">
                  <c:v>-10</c:v>
                </c:pt>
                <c:pt idx="1">
                  <c:v>-10</c:v>
                </c:pt>
              </c:numCache>
            </c:numRef>
          </c:yVal>
          <c:smooth val="0"/>
          <c:extLst>
            <c:ext xmlns:c16="http://schemas.microsoft.com/office/drawing/2014/chart" uri="{C3380CC4-5D6E-409C-BE32-E72D297353CC}">
              <c16:uniqueId val="{00000022-EFFA-4B61-8B06-307CEDA07C61}"/>
            </c:ext>
          </c:extLst>
        </c:ser>
        <c:ser>
          <c:idx val="10"/>
          <c:order val="10"/>
          <c:tx>
            <c:strRef>
              <c:f>'Risiko elementer'!$A$22</c:f>
              <c:strCache>
                <c:ptCount val="1"/>
              </c:strCache>
            </c:strRef>
          </c:tx>
          <c:spPr>
            <a:ln w="12700">
              <a:solidFill>
                <a:srgbClr val="CCFFCC"/>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2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Risikomatrise'!$P$29:$P$30</c:f>
              <c:numCache>
                <c:formatCode>General</c:formatCode>
                <c:ptCount val="2"/>
                <c:pt idx="0">
                  <c:v>-10</c:v>
                </c:pt>
                <c:pt idx="1">
                  <c:v>-10</c:v>
                </c:pt>
              </c:numCache>
            </c:numRef>
          </c:xVal>
          <c:yVal>
            <c:numRef>
              <c:f>'P1 Risikomatrise'!$Q$29:$Q$30</c:f>
              <c:numCache>
                <c:formatCode>General</c:formatCode>
                <c:ptCount val="2"/>
                <c:pt idx="0">
                  <c:v>-10</c:v>
                </c:pt>
                <c:pt idx="1">
                  <c:v>-10</c:v>
                </c:pt>
              </c:numCache>
            </c:numRef>
          </c:yVal>
          <c:smooth val="0"/>
          <c:extLst>
            <c:ext xmlns:c16="http://schemas.microsoft.com/office/drawing/2014/chart" uri="{C3380CC4-5D6E-409C-BE32-E72D297353CC}">
              <c16:uniqueId val="{00000024-EFFA-4B61-8B06-307CEDA07C61}"/>
            </c:ext>
          </c:extLst>
        </c:ser>
        <c:ser>
          <c:idx val="11"/>
          <c:order val="11"/>
          <c:tx>
            <c:strRef>
              <c:f>'Risiko elementer'!$A$23</c:f>
              <c:strCache>
                <c:ptCount val="1"/>
              </c:strCache>
            </c:strRef>
          </c:tx>
          <c:spPr>
            <a:ln w="12700">
              <a:solidFill>
                <a:srgbClr val="FFFF99"/>
              </a:solidFill>
              <a:prstDash val="solid"/>
            </a:ln>
          </c:spPr>
          <c:marker>
            <c:symbol val="triangle"/>
            <c:size val="5"/>
            <c:spPr>
              <a:solidFill>
                <a:srgbClr val="FFFF99"/>
              </a:solidFill>
              <a:ln>
                <a:solidFill>
                  <a:srgbClr val="FFFF99"/>
                </a:solidFill>
                <a:prstDash val="solid"/>
              </a:ln>
            </c:spPr>
          </c:marker>
          <c:dPt>
            <c:idx val="0"/>
            <c:marker>
              <c:symbol val="none"/>
            </c:marker>
            <c:bubble3D val="0"/>
            <c:extLst>
              <c:ext xmlns:c16="http://schemas.microsoft.com/office/drawing/2014/chart" uri="{C3380CC4-5D6E-409C-BE32-E72D297353CC}">
                <c16:uniqueId val="{0000002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Risikomatrise'!$P$31:$P$32</c:f>
              <c:numCache>
                <c:formatCode>General</c:formatCode>
                <c:ptCount val="2"/>
                <c:pt idx="0">
                  <c:v>-10</c:v>
                </c:pt>
                <c:pt idx="1">
                  <c:v>-10</c:v>
                </c:pt>
              </c:numCache>
            </c:numRef>
          </c:xVal>
          <c:yVal>
            <c:numRef>
              <c:f>'P1 Risikomatrise'!$Q$31:$Q$32</c:f>
              <c:numCache>
                <c:formatCode>General</c:formatCode>
                <c:ptCount val="2"/>
                <c:pt idx="0">
                  <c:v>-10</c:v>
                </c:pt>
                <c:pt idx="1">
                  <c:v>-10</c:v>
                </c:pt>
              </c:numCache>
            </c:numRef>
          </c:yVal>
          <c:smooth val="0"/>
          <c:extLst>
            <c:ext xmlns:c16="http://schemas.microsoft.com/office/drawing/2014/chart" uri="{C3380CC4-5D6E-409C-BE32-E72D297353CC}">
              <c16:uniqueId val="{00000028-EFFA-4B61-8B06-307CEDA07C61}"/>
            </c:ext>
          </c:extLst>
        </c:ser>
        <c:ser>
          <c:idx val="12"/>
          <c:order val="12"/>
          <c:tx>
            <c:strRef>
              <c:f>'Risiko elementer'!$A$24</c:f>
              <c:strCache>
                <c:ptCount val="1"/>
              </c:strCache>
            </c:strRef>
          </c:tx>
          <c:spPr>
            <a:ln w="12700">
              <a:solidFill>
                <a:srgbClr val="99CCFF"/>
              </a:solidFill>
              <a:prstDash val="solid"/>
            </a:ln>
          </c:spPr>
          <c:marker>
            <c:symbol val="x"/>
            <c:size val="5"/>
            <c:spPr>
              <a:noFill/>
              <a:ln>
                <a:solidFill>
                  <a:srgbClr val="99CCFF"/>
                </a:solidFill>
                <a:prstDash val="solid"/>
              </a:ln>
            </c:spPr>
          </c:marker>
          <c:dPt>
            <c:idx val="0"/>
            <c:marker>
              <c:symbol val="none"/>
            </c:marker>
            <c:bubble3D val="0"/>
            <c:extLst>
              <c:ext xmlns:c16="http://schemas.microsoft.com/office/drawing/2014/chart" uri="{C3380CC4-5D6E-409C-BE32-E72D297353CC}">
                <c16:uniqueId val="{00000029-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B-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Risikomatrise'!$P$33:$P$34</c:f>
              <c:numCache>
                <c:formatCode>General</c:formatCode>
                <c:ptCount val="2"/>
                <c:pt idx="0">
                  <c:v>-10</c:v>
                </c:pt>
                <c:pt idx="1">
                  <c:v>-10</c:v>
                </c:pt>
              </c:numCache>
            </c:numRef>
          </c:xVal>
          <c:yVal>
            <c:numRef>
              <c:f>'P1 Risikomatrise'!$Q$33:$Q$34</c:f>
              <c:numCache>
                <c:formatCode>General</c:formatCode>
                <c:ptCount val="2"/>
                <c:pt idx="0">
                  <c:v>-10</c:v>
                </c:pt>
                <c:pt idx="1">
                  <c:v>-10</c:v>
                </c:pt>
              </c:numCache>
            </c:numRef>
          </c:yVal>
          <c:smooth val="0"/>
          <c:extLst>
            <c:ext xmlns:c16="http://schemas.microsoft.com/office/drawing/2014/chart" uri="{C3380CC4-5D6E-409C-BE32-E72D297353CC}">
              <c16:uniqueId val="{0000002C-EFFA-4B61-8B06-307CEDA07C61}"/>
            </c:ext>
          </c:extLst>
        </c:ser>
        <c:ser>
          <c:idx val="16"/>
          <c:order val="13"/>
          <c:tx>
            <c:strRef>
              <c:f>'Risiko elementer'!$A$25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elementer'!$O$25</c:f>
              <c:numCache>
                <c:formatCode>General</c:formatCode>
                <c:ptCount val="1"/>
                <c:pt idx="0">
                  <c:v>-10</c:v>
                </c:pt>
              </c:numCache>
            </c:numRef>
          </c:xVal>
          <c:yVal>
            <c:numRef>
              <c:f>'Risiko elementer'!$P$25</c:f>
              <c:numCache>
                <c:formatCode>General</c:formatCode>
                <c:ptCount val="1"/>
                <c:pt idx="0">
                  <c:v>-10</c:v>
                </c:pt>
              </c:numCache>
            </c:numRef>
          </c:yVal>
          <c:smooth val="0"/>
          <c:extLst>
            <c:ext xmlns:c16="http://schemas.microsoft.com/office/drawing/2014/chart" uri="{C3380CC4-5D6E-409C-BE32-E72D297353CC}">
              <c16:uniqueId val="{0000002D-EFFA-4B61-8B06-307CEDA07C61}"/>
            </c:ext>
          </c:extLst>
        </c:ser>
        <c:ser>
          <c:idx val="17"/>
          <c:order val="14"/>
          <c:tx>
            <c:strRef>
              <c:f>'Risiko elementer'!$A$26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elementer'!$O$26</c:f>
              <c:numCache>
                <c:formatCode>General</c:formatCode>
                <c:ptCount val="1"/>
                <c:pt idx="0">
                  <c:v>-10</c:v>
                </c:pt>
              </c:numCache>
            </c:numRef>
          </c:xVal>
          <c:yVal>
            <c:numRef>
              <c:f>'Risiko elementer'!$P$26</c:f>
              <c:numCache>
                <c:formatCode>General</c:formatCode>
                <c:ptCount val="1"/>
                <c:pt idx="0">
                  <c:v>-10</c:v>
                </c:pt>
              </c:numCache>
            </c:numRef>
          </c:yVal>
          <c:smooth val="0"/>
          <c:extLst>
            <c:ext xmlns:c16="http://schemas.microsoft.com/office/drawing/2014/chart" uri="{C3380CC4-5D6E-409C-BE32-E72D297353CC}">
              <c16:uniqueId val="{0000002E-EFFA-4B61-8B06-307CEDA07C61}"/>
            </c:ext>
          </c:extLst>
        </c:ser>
        <c:ser>
          <c:idx val="13"/>
          <c:order val="15"/>
          <c:tx>
            <c:strRef>
              <c:f>'Risiko elementer'!$A$27</c:f>
              <c:strCache>
                <c:ptCount val="1"/>
              </c:strCache>
            </c:strRef>
          </c:tx>
          <c:spPr>
            <a:ln w="12700">
              <a:solidFill>
                <a:srgbClr val="FF99CC"/>
              </a:solidFill>
              <a:prstDash val="solid"/>
            </a:ln>
          </c:spPr>
          <c:marker>
            <c:symbol val="star"/>
            <c:size val="5"/>
            <c:spPr>
              <a:noFill/>
              <a:ln>
                <a:solidFill>
                  <a:srgbClr val="FF99CC"/>
                </a:solidFill>
                <a:prstDash val="solid"/>
              </a:ln>
            </c:spPr>
          </c:marker>
          <c:dPt>
            <c:idx val="0"/>
            <c:marker>
              <c:symbol val="none"/>
            </c:marker>
            <c:bubble3D val="0"/>
            <c:spPr>
              <a:ln w="12700">
                <a:solidFill>
                  <a:srgbClr val="FFFFFF"/>
                </a:solidFill>
                <a:prstDash val="solid"/>
              </a:ln>
            </c:spPr>
            <c:extLst>
              <c:ext xmlns:c16="http://schemas.microsoft.com/office/drawing/2014/chart" uri="{C3380CC4-5D6E-409C-BE32-E72D297353CC}">
                <c16:uniqueId val="{00000030-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3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Risikomatrise'!$P$35:$P$36</c:f>
              <c:numCache>
                <c:formatCode>General</c:formatCode>
                <c:ptCount val="2"/>
                <c:pt idx="0">
                  <c:v>-10</c:v>
                </c:pt>
                <c:pt idx="1">
                  <c:v>-10</c:v>
                </c:pt>
              </c:numCache>
            </c:numRef>
          </c:xVal>
          <c:yVal>
            <c:numRef>
              <c:f>'P1 Risikomatrise'!$Q$35:$Q$36</c:f>
              <c:numCache>
                <c:formatCode>General</c:formatCode>
                <c:ptCount val="2"/>
                <c:pt idx="0">
                  <c:v>-10</c:v>
                </c:pt>
                <c:pt idx="1">
                  <c:v>-10</c:v>
                </c:pt>
              </c:numCache>
            </c:numRef>
          </c:yVal>
          <c:smooth val="0"/>
          <c:extLst>
            <c:ext xmlns:c16="http://schemas.microsoft.com/office/drawing/2014/chart" uri="{C3380CC4-5D6E-409C-BE32-E72D297353CC}">
              <c16:uniqueId val="{00000033-EFFA-4B61-8B06-307CEDA07C61}"/>
            </c:ext>
          </c:extLst>
        </c:ser>
        <c:ser>
          <c:idx val="18"/>
          <c:order val="16"/>
          <c:tx>
            <c:strRef>
              <c:f>'Risiko elementer'!$A$28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elementer'!$O$28</c:f>
              <c:numCache>
                <c:formatCode>General</c:formatCode>
                <c:ptCount val="1"/>
                <c:pt idx="0">
                  <c:v>-10</c:v>
                </c:pt>
              </c:numCache>
            </c:numRef>
          </c:xVal>
          <c:yVal>
            <c:numRef>
              <c:f>'Risiko elementer'!$P$28</c:f>
              <c:numCache>
                <c:formatCode>General</c:formatCode>
                <c:ptCount val="1"/>
                <c:pt idx="0">
                  <c:v>-10</c:v>
                </c:pt>
              </c:numCache>
            </c:numRef>
          </c:yVal>
          <c:smooth val="0"/>
          <c:extLst>
            <c:ext xmlns:c16="http://schemas.microsoft.com/office/drawing/2014/chart" uri="{C3380CC4-5D6E-409C-BE32-E72D297353CC}">
              <c16:uniqueId val="{00000034-EFFA-4B61-8B06-307CEDA07C61}"/>
            </c:ext>
          </c:extLst>
        </c:ser>
        <c:ser>
          <c:idx val="15"/>
          <c:order val="17"/>
          <c:tx>
            <c:strRef>
              <c:f>'Risiko elementer'!$A$29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elementer'!$O$29</c:f>
              <c:numCache>
                <c:formatCode>General</c:formatCode>
                <c:ptCount val="1"/>
                <c:pt idx="0">
                  <c:v>-10</c:v>
                </c:pt>
              </c:numCache>
            </c:numRef>
          </c:xVal>
          <c:yVal>
            <c:numRef>
              <c:f>'Risiko elementer'!$P$29</c:f>
              <c:numCache>
                <c:formatCode>General</c:formatCode>
                <c:ptCount val="1"/>
                <c:pt idx="0">
                  <c:v>-10</c:v>
                </c:pt>
              </c:numCache>
            </c:numRef>
          </c:yVal>
          <c:smooth val="0"/>
          <c:extLst>
            <c:ext xmlns:c16="http://schemas.microsoft.com/office/drawing/2014/chart" uri="{C3380CC4-5D6E-409C-BE32-E72D297353CC}">
              <c16:uniqueId val="{00000035-EFFA-4B61-8B06-307CEDA07C61}"/>
            </c:ext>
          </c:extLst>
        </c:ser>
        <c:ser>
          <c:idx val="19"/>
          <c:order val="18"/>
          <c:tx>
            <c:strRef>
              <c:f>'Risiko elementer'!$A$30</c:f>
              <c:strCache>
                <c:ptCount val="1"/>
              </c:strCache>
            </c:strRef>
          </c:tx>
          <c:dPt>
            <c:idx val="0"/>
            <c:marker>
              <c:symbol val="diamond"/>
              <c:size val="10"/>
              <c:spPr>
                <a:solidFill>
                  <a:srgbClr val="000080"/>
                </a:solidFill>
              </c:spPr>
            </c:marker>
            <c:bubble3D val="0"/>
            <c:extLst>
              <c:ext xmlns:c16="http://schemas.microsoft.com/office/drawing/2014/chart" uri="{C3380CC4-5D6E-409C-BE32-E72D297353CC}">
                <c16:uniqueId val="{00000036-EFFA-4B61-8B06-307CEDA07C61}"/>
              </c:ext>
            </c:extLst>
          </c:dPt>
          <c:dLbls>
            <c:dLbl>
              <c:idx val="0"/>
              <c:layout>
                <c:manualLayout>
                  <c:x val="-1.1248593925759279E-2"/>
                  <c:y val="0"/>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6-EFFA-4B61-8B06-307CEDA07C61}"/>
                </c:ext>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elementer'!$O$30</c:f>
              <c:numCache>
                <c:formatCode>General</c:formatCode>
                <c:ptCount val="1"/>
                <c:pt idx="0">
                  <c:v>-10</c:v>
                </c:pt>
              </c:numCache>
            </c:numRef>
          </c:xVal>
          <c:yVal>
            <c:numRef>
              <c:f>'Risiko elementer'!$P$30</c:f>
              <c:numCache>
                <c:formatCode>General</c:formatCode>
                <c:ptCount val="1"/>
                <c:pt idx="0">
                  <c:v>-10</c:v>
                </c:pt>
              </c:numCache>
            </c:numRef>
          </c:yVal>
          <c:smooth val="0"/>
          <c:extLst>
            <c:ext xmlns:c16="http://schemas.microsoft.com/office/drawing/2014/chart" uri="{C3380CC4-5D6E-409C-BE32-E72D297353CC}">
              <c16:uniqueId val="{00000037-EFFA-4B61-8B06-307CEDA07C61}"/>
            </c:ext>
          </c:extLst>
        </c:ser>
        <c:ser>
          <c:idx val="20"/>
          <c:order val="19"/>
          <c:tx>
            <c:strRef>
              <c:f>'Risiko elementer'!$A$31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elementer'!$O$31</c:f>
              <c:numCache>
                <c:formatCode>General</c:formatCode>
                <c:ptCount val="1"/>
                <c:pt idx="0">
                  <c:v>-10</c:v>
                </c:pt>
              </c:numCache>
            </c:numRef>
          </c:xVal>
          <c:yVal>
            <c:numRef>
              <c:f>'Risiko elementer'!$P$31</c:f>
              <c:numCache>
                <c:formatCode>General</c:formatCode>
                <c:ptCount val="1"/>
                <c:pt idx="0">
                  <c:v>-10</c:v>
                </c:pt>
              </c:numCache>
            </c:numRef>
          </c:yVal>
          <c:smooth val="0"/>
          <c:extLst>
            <c:ext xmlns:c16="http://schemas.microsoft.com/office/drawing/2014/chart" uri="{C3380CC4-5D6E-409C-BE32-E72D297353CC}">
              <c16:uniqueId val="{00000038-EFFA-4B61-8B06-307CEDA07C61}"/>
            </c:ext>
          </c:extLst>
        </c:ser>
        <c:ser>
          <c:idx val="21"/>
          <c:order val="20"/>
          <c:tx>
            <c:strRef>
              <c:f>'Risiko elementer'!$A$32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elementer'!$O$32</c:f>
              <c:numCache>
                <c:formatCode>General</c:formatCode>
                <c:ptCount val="1"/>
                <c:pt idx="0">
                  <c:v>-10</c:v>
                </c:pt>
              </c:numCache>
            </c:numRef>
          </c:xVal>
          <c:yVal>
            <c:numRef>
              <c:f>'Risiko elementer'!$P$32</c:f>
              <c:numCache>
                <c:formatCode>General</c:formatCode>
                <c:ptCount val="1"/>
                <c:pt idx="0">
                  <c:v>-10</c:v>
                </c:pt>
              </c:numCache>
            </c:numRef>
          </c:yVal>
          <c:smooth val="0"/>
          <c:extLst>
            <c:ext xmlns:c16="http://schemas.microsoft.com/office/drawing/2014/chart" uri="{C3380CC4-5D6E-409C-BE32-E72D297353CC}">
              <c16:uniqueId val="{00000039-EFFA-4B61-8B06-307CEDA07C61}"/>
            </c:ext>
          </c:extLst>
        </c:ser>
        <c:ser>
          <c:idx val="22"/>
          <c:order val="21"/>
          <c:tx>
            <c:strRef>
              <c:f>'Risiko elementer'!$A$33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elementer'!$O$33</c:f>
              <c:numCache>
                <c:formatCode>General</c:formatCode>
                <c:ptCount val="1"/>
                <c:pt idx="0">
                  <c:v>-10</c:v>
                </c:pt>
              </c:numCache>
            </c:numRef>
          </c:xVal>
          <c:yVal>
            <c:numRef>
              <c:f>'Risiko elementer'!$P$33</c:f>
              <c:numCache>
                <c:formatCode>General</c:formatCode>
                <c:ptCount val="1"/>
                <c:pt idx="0">
                  <c:v>-10</c:v>
                </c:pt>
              </c:numCache>
            </c:numRef>
          </c:yVal>
          <c:smooth val="0"/>
          <c:extLst>
            <c:ext xmlns:c16="http://schemas.microsoft.com/office/drawing/2014/chart" uri="{C3380CC4-5D6E-409C-BE32-E72D297353CC}">
              <c16:uniqueId val="{0000003A-EFFA-4B61-8B06-307CEDA07C61}"/>
            </c:ext>
          </c:extLst>
        </c:ser>
        <c:ser>
          <c:idx val="23"/>
          <c:order val="22"/>
          <c:tx>
            <c:strRef>
              <c:f>'Risiko elementer'!$A$34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elementer'!$O$34</c:f>
              <c:numCache>
                <c:formatCode>General</c:formatCode>
                <c:ptCount val="1"/>
                <c:pt idx="0">
                  <c:v>-10</c:v>
                </c:pt>
              </c:numCache>
            </c:numRef>
          </c:xVal>
          <c:yVal>
            <c:numRef>
              <c:f>'Risiko elementer'!$P$34</c:f>
              <c:numCache>
                <c:formatCode>General</c:formatCode>
                <c:ptCount val="1"/>
                <c:pt idx="0">
                  <c:v>-10</c:v>
                </c:pt>
              </c:numCache>
            </c:numRef>
          </c:yVal>
          <c:smooth val="0"/>
          <c:extLst>
            <c:ext xmlns:c16="http://schemas.microsoft.com/office/drawing/2014/chart" uri="{C3380CC4-5D6E-409C-BE32-E72D297353CC}">
              <c16:uniqueId val="{0000003B-EFFA-4B61-8B06-307CEDA07C61}"/>
            </c:ext>
          </c:extLst>
        </c:ser>
        <c:ser>
          <c:idx val="24"/>
          <c:order val="23"/>
          <c:tx>
            <c:strRef>
              <c:f>'Risiko elementer'!$A$35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elementer'!$O$35</c:f>
              <c:numCache>
                <c:formatCode>General</c:formatCode>
                <c:ptCount val="1"/>
                <c:pt idx="0">
                  <c:v>-10</c:v>
                </c:pt>
              </c:numCache>
            </c:numRef>
          </c:xVal>
          <c:yVal>
            <c:numRef>
              <c:f>'Risiko elementer'!$P$35</c:f>
              <c:numCache>
                <c:formatCode>General</c:formatCode>
                <c:ptCount val="1"/>
                <c:pt idx="0">
                  <c:v>-10</c:v>
                </c:pt>
              </c:numCache>
            </c:numRef>
          </c:yVal>
          <c:smooth val="0"/>
          <c:extLst>
            <c:ext xmlns:c16="http://schemas.microsoft.com/office/drawing/2014/chart" uri="{C3380CC4-5D6E-409C-BE32-E72D297353CC}">
              <c16:uniqueId val="{0000003C-EFFA-4B61-8B06-307CEDA07C61}"/>
            </c:ext>
          </c:extLst>
        </c:ser>
        <c:ser>
          <c:idx val="25"/>
          <c:order val="24"/>
          <c:tx>
            <c:strRef>
              <c:f>'Risiko elementer'!$A$36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elementer'!$O$36</c:f>
              <c:numCache>
                <c:formatCode>General</c:formatCode>
                <c:ptCount val="1"/>
                <c:pt idx="0">
                  <c:v>-10</c:v>
                </c:pt>
              </c:numCache>
            </c:numRef>
          </c:xVal>
          <c:yVal>
            <c:numRef>
              <c:f>'Risiko elementer'!$P$36</c:f>
              <c:numCache>
                <c:formatCode>General</c:formatCode>
                <c:ptCount val="1"/>
                <c:pt idx="0">
                  <c:v>-10</c:v>
                </c:pt>
              </c:numCache>
            </c:numRef>
          </c:yVal>
          <c:smooth val="0"/>
          <c:extLst>
            <c:ext xmlns:c16="http://schemas.microsoft.com/office/drawing/2014/chart" uri="{C3380CC4-5D6E-409C-BE32-E72D297353CC}">
              <c16:uniqueId val="{0000003D-EFFA-4B61-8B06-307CEDA07C61}"/>
            </c:ext>
          </c:extLst>
        </c:ser>
        <c:ser>
          <c:idx val="26"/>
          <c:order val="25"/>
          <c:tx>
            <c:strRef>
              <c:f>'Risiko elementer'!$A$37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elementer'!$O$37</c:f>
              <c:numCache>
                <c:formatCode>General</c:formatCode>
                <c:ptCount val="1"/>
                <c:pt idx="0">
                  <c:v>-10</c:v>
                </c:pt>
              </c:numCache>
            </c:numRef>
          </c:xVal>
          <c:yVal>
            <c:numRef>
              <c:f>'Risiko elementer'!$P$37</c:f>
              <c:numCache>
                <c:formatCode>General</c:formatCode>
                <c:ptCount val="1"/>
                <c:pt idx="0">
                  <c:v>-10</c:v>
                </c:pt>
              </c:numCache>
            </c:numRef>
          </c:yVal>
          <c:smooth val="0"/>
          <c:extLst>
            <c:ext xmlns:c16="http://schemas.microsoft.com/office/drawing/2014/chart" uri="{C3380CC4-5D6E-409C-BE32-E72D297353CC}">
              <c16:uniqueId val="{0000003E-EFFA-4B61-8B06-307CEDA07C61}"/>
            </c:ext>
          </c:extLst>
        </c:ser>
        <c:ser>
          <c:idx val="27"/>
          <c:order val="26"/>
          <c:tx>
            <c:strRef>
              <c:f>'Risiko elementer'!$A$38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elementer'!$O$38</c:f>
              <c:numCache>
                <c:formatCode>General</c:formatCode>
                <c:ptCount val="1"/>
                <c:pt idx="0">
                  <c:v>-10</c:v>
                </c:pt>
              </c:numCache>
            </c:numRef>
          </c:xVal>
          <c:yVal>
            <c:numRef>
              <c:f>'Risiko elementer'!$P$38</c:f>
              <c:numCache>
                <c:formatCode>General</c:formatCode>
                <c:ptCount val="1"/>
                <c:pt idx="0">
                  <c:v>-10</c:v>
                </c:pt>
              </c:numCache>
            </c:numRef>
          </c:yVal>
          <c:smooth val="0"/>
          <c:extLst>
            <c:ext xmlns:c16="http://schemas.microsoft.com/office/drawing/2014/chart" uri="{C3380CC4-5D6E-409C-BE32-E72D297353CC}">
              <c16:uniqueId val="{0000003F-EFFA-4B61-8B06-307CEDA07C61}"/>
            </c:ext>
          </c:extLst>
        </c:ser>
        <c:ser>
          <c:idx val="28"/>
          <c:order val="27"/>
          <c:tx>
            <c:strRef>
              <c:f>'Risiko elementer'!$A$39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elementer'!$O$39</c:f>
              <c:numCache>
                <c:formatCode>General</c:formatCode>
                <c:ptCount val="1"/>
                <c:pt idx="0">
                  <c:v>-10</c:v>
                </c:pt>
              </c:numCache>
            </c:numRef>
          </c:xVal>
          <c:yVal>
            <c:numRef>
              <c:f>'Risiko elementer'!$P$39</c:f>
              <c:numCache>
                <c:formatCode>General</c:formatCode>
                <c:ptCount val="1"/>
                <c:pt idx="0">
                  <c:v>-10</c:v>
                </c:pt>
              </c:numCache>
            </c:numRef>
          </c:yVal>
          <c:smooth val="0"/>
          <c:extLst>
            <c:ext xmlns:c16="http://schemas.microsoft.com/office/drawing/2014/chart" uri="{C3380CC4-5D6E-409C-BE32-E72D297353CC}">
              <c16:uniqueId val="{00000040-EFFA-4B61-8B06-307CEDA07C61}"/>
            </c:ext>
          </c:extLst>
        </c:ser>
        <c:ser>
          <c:idx val="29"/>
          <c:order val="28"/>
          <c:tx>
            <c:strRef>
              <c:f>'Risiko elementer'!$A$40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elementer'!$O$40</c:f>
              <c:numCache>
                <c:formatCode>General</c:formatCode>
                <c:ptCount val="1"/>
                <c:pt idx="0">
                  <c:v>-10</c:v>
                </c:pt>
              </c:numCache>
            </c:numRef>
          </c:xVal>
          <c:yVal>
            <c:numRef>
              <c:f>'Risiko elementer'!$P$40</c:f>
              <c:numCache>
                <c:formatCode>General</c:formatCode>
                <c:ptCount val="1"/>
                <c:pt idx="0">
                  <c:v>-10</c:v>
                </c:pt>
              </c:numCache>
            </c:numRef>
          </c:yVal>
          <c:smooth val="0"/>
          <c:extLst>
            <c:ext xmlns:c16="http://schemas.microsoft.com/office/drawing/2014/chart" uri="{C3380CC4-5D6E-409C-BE32-E72D297353CC}">
              <c16:uniqueId val="{00000041-EFFA-4B61-8B06-307CEDA07C61}"/>
            </c:ext>
          </c:extLst>
        </c:ser>
        <c:ser>
          <c:idx val="30"/>
          <c:order val="29"/>
          <c:tx>
            <c:strRef>
              <c:f>'Risiko elementer'!$A$41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elementer'!$O$41</c:f>
              <c:numCache>
                <c:formatCode>General</c:formatCode>
                <c:ptCount val="1"/>
                <c:pt idx="0">
                  <c:v>-10</c:v>
                </c:pt>
              </c:numCache>
            </c:numRef>
          </c:xVal>
          <c:yVal>
            <c:numRef>
              <c:f>'Risiko elementer'!$P$41</c:f>
              <c:numCache>
                <c:formatCode>General</c:formatCode>
                <c:ptCount val="1"/>
                <c:pt idx="0">
                  <c:v>-10</c:v>
                </c:pt>
              </c:numCache>
            </c:numRef>
          </c:yVal>
          <c:smooth val="0"/>
          <c:extLst>
            <c:ext xmlns:c16="http://schemas.microsoft.com/office/drawing/2014/chart" uri="{C3380CC4-5D6E-409C-BE32-E72D297353CC}">
              <c16:uniqueId val="{00000042-EFFA-4B61-8B06-307CEDA07C61}"/>
            </c:ext>
          </c:extLst>
        </c:ser>
        <c:ser>
          <c:idx val="31"/>
          <c:order val="30"/>
          <c:tx>
            <c:strRef>
              <c:f>'Risiko elementer'!$A$42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elementer'!$O$42</c:f>
              <c:numCache>
                <c:formatCode>General</c:formatCode>
                <c:ptCount val="1"/>
                <c:pt idx="0">
                  <c:v>-10</c:v>
                </c:pt>
              </c:numCache>
            </c:numRef>
          </c:xVal>
          <c:yVal>
            <c:numRef>
              <c:f>'Risiko elementer'!$P$42</c:f>
              <c:numCache>
                <c:formatCode>General</c:formatCode>
                <c:ptCount val="1"/>
                <c:pt idx="0">
                  <c:v>-10</c:v>
                </c:pt>
              </c:numCache>
            </c:numRef>
          </c:yVal>
          <c:smooth val="0"/>
          <c:extLst>
            <c:ext xmlns:c16="http://schemas.microsoft.com/office/drawing/2014/chart" uri="{C3380CC4-5D6E-409C-BE32-E72D297353CC}">
              <c16:uniqueId val="{00000043-EFFA-4B61-8B06-307CEDA07C61}"/>
            </c:ext>
          </c:extLst>
        </c:ser>
        <c:ser>
          <c:idx val="32"/>
          <c:order val="31"/>
          <c:tx>
            <c:strRef>
              <c:f>'Risiko elementer'!$A$43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elementer'!$P$43</c:f>
              <c:numCache>
                <c:formatCode>General</c:formatCode>
                <c:ptCount val="1"/>
                <c:pt idx="0">
                  <c:v>-10</c:v>
                </c:pt>
              </c:numCache>
            </c:numRef>
          </c:yVal>
          <c:smooth val="0"/>
          <c:extLst>
            <c:ext xmlns:c16="http://schemas.microsoft.com/office/drawing/2014/chart" uri="{C3380CC4-5D6E-409C-BE32-E72D297353CC}">
              <c16:uniqueId val="{00000044-EFFA-4B61-8B06-307CEDA07C61}"/>
            </c:ext>
          </c:extLst>
        </c:ser>
        <c:ser>
          <c:idx val="14"/>
          <c:order val="32"/>
          <c:tx>
            <c:strRef>
              <c:f>'Risiko elementer'!$A$44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elementer'!$O$44</c:f>
              <c:numCache>
                <c:formatCode>General</c:formatCode>
                <c:ptCount val="1"/>
                <c:pt idx="0">
                  <c:v>-10</c:v>
                </c:pt>
              </c:numCache>
            </c:numRef>
          </c:xVal>
          <c:yVal>
            <c:numRef>
              <c:f>'Risiko elementer'!$P$44</c:f>
              <c:numCache>
                <c:formatCode>General</c:formatCode>
                <c:ptCount val="1"/>
                <c:pt idx="0">
                  <c:v>-10</c:v>
                </c:pt>
              </c:numCache>
            </c:numRef>
          </c:yVal>
          <c:smooth val="0"/>
          <c:extLst>
            <c:ext xmlns:c16="http://schemas.microsoft.com/office/drawing/2014/chart" uri="{C3380CC4-5D6E-409C-BE32-E72D297353CC}">
              <c16:uniqueId val="{00000045-EFFA-4B61-8B06-307CEDA07C61}"/>
            </c:ext>
          </c:extLst>
        </c:ser>
        <c:ser>
          <c:idx val="33"/>
          <c:order val="33"/>
          <c:tx>
            <c:strRef>
              <c:f>'Risiko elementer'!$A$45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elementer'!$O$45</c:f>
              <c:numCache>
                <c:formatCode>General</c:formatCode>
                <c:ptCount val="1"/>
                <c:pt idx="0">
                  <c:v>-10</c:v>
                </c:pt>
              </c:numCache>
            </c:numRef>
          </c:xVal>
          <c:yVal>
            <c:numRef>
              <c:f>'Risiko elementer'!$P$45</c:f>
              <c:numCache>
                <c:formatCode>General</c:formatCode>
                <c:ptCount val="1"/>
                <c:pt idx="0">
                  <c:v>-10</c:v>
                </c:pt>
              </c:numCache>
            </c:numRef>
          </c:yVal>
          <c:smooth val="0"/>
          <c:extLst>
            <c:ext xmlns:c16="http://schemas.microsoft.com/office/drawing/2014/chart" uri="{C3380CC4-5D6E-409C-BE32-E72D297353CC}">
              <c16:uniqueId val="{00000046-EFFA-4B61-8B06-307CEDA07C61}"/>
            </c:ext>
          </c:extLst>
        </c:ser>
        <c:ser>
          <c:idx val="34"/>
          <c:order val="34"/>
          <c:tx>
            <c:strRef>
              <c:f>'Risiko elementer'!$A$46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elementer'!$O$46</c:f>
              <c:numCache>
                <c:formatCode>General</c:formatCode>
                <c:ptCount val="1"/>
                <c:pt idx="0">
                  <c:v>-10</c:v>
                </c:pt>
              </c:numCache>
            </c:numRef>
          </c:xVal>
          <c:yVal>
            <c:numRef>
              <c:f>'Risiko elementer'!$P$46</c:f>
              <c:numCache>
                <c:formatCode>General</c:formatCode>
                <c:ptCount val="1"/>
                <c:pt idx="0">
                  <c:v>-10</c:v>
                </c:pt>
              </c:numCache>
            </c:numRef>
          </c:yVal>
          <c:smooth val="0"/>
          <c:extLst>
            <c:ext xmlns:c16="http://schemas.microsoft.com/office/drawing/2014/chart" uri="{C3380CC4-5D6E-409C-BE32-E72D297353CC}">
              <c16:uniqueId val="{00000047-EFFA-4B61-8B06-307CEDA07C61}"/>
            </c:ext>
          </c:extLst>
        </c:ser>
        <c:ser>
          <c:idx val="35"/>
          <c:order val="35"/>
          <c:tx>
            <c:strRef>
              <c:f>'Risiko elementer'!$A$47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elementer'!$O$47</c:f>
              <c:numCache>
                <c:formatCode>General</c:formatCode>
                <c:ptCount val="1"/>
                <c:pt idx="0">
                  <c:v>-10</c:v>
                </c:pt>
              </c:numCache>
            </c:numRef>
          </c:xVal>
          <c:yVal>
            <c:numRef>
              <c:f>'Risiko elementer'!$P$47</c:f>
              <c:numCache>
                <c:formatCode>General</c:formatCode>
                <c:ptCount val="1"/>
                <c:pt idx="0">
                  <c:v>-10</c:v>
                </c:pt>
              </c:numCache>
            </c:numRef>
          </c:yVal>
          <c:smooth val="0"/>
          <c:extLst>
            <c:ext xmlns:c16="http://schemas.microsoft.com/office/drawing/2014/chart" uri="{C3380CC4-5D6E-409C-BE32-E72D297353CC}">
              <c16:uniqueId val="{00000048-EFFA-4B61-8B06-307CEDA07C61}"/>
            </c:ext>
          </c:extLst>
        </c:ser>
        <c:ser>
          <c:idx val="36"/>
          <c:order val="36"/>
          <c:tx>
            <c:strRef>
              <c:f>'Risiko elementer'!$A$48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elementer'!$O$48</c:f>
              <c:numCache>
                <c:formatCode>General</c:formatCode>
                <c:ptCount val="1"/>
                <c:pt idx="0">
                  <c:v>-10</c:v>
                </c:pt>
              </c:numCache>
            </c:numRef>
          </c:xVal>
          <c:yVal>
            <c:numRef>
              <c:f>'Risiko elementer'!$P$48</c:f>
              <c:numCache>
                <c:formatCode>General</c:formatCode>
                <c:ptCount val="1"/>
                <c:pt idx="0">
                  <c:v>-10</c:v>
                </c:pt>
              </c:numCache>
            </c:numRef>
          </c:yVal>
          <c:smooth val="0"/>
          <c:extLst>
            <c:ext xmlns:c16="http://schemas.microsoft.com/office/drawing/2014/chart" uri="{C3380CC4-5D6E-409C-BE32-E72D297353CC}">
              <c16:uniqueId val="{00000049-EFFA-4B61-8B06-307CEDA07C61}"/>
            </c:ext>
          </c:extLst>
        </c:ser>
        <c:ser>
          <c:idx val="37"/>
          <c:order val="37"/>
          <c:tx>
            <c:strRef>
              <c:f>'Risiko elementer'!$A$49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elementer'!$O$49</c:f>
              <c:numCache>
                <c:formatCode>General</c:formatCode>
                <c:ptCount val="1"/>
                <c:pt idx="0">
                  <c:v>-10</c:v>
                </c:pt>
              </c:numCache>
            </c:numRef>
          </c:xVal>
          <c:yVal>
            <c:numRef>
              <c:f>'Risiko elementer'!$P$49</c:f>
              <c:numCache>
                <c:formatCode>General</c:formatCode>
                <c:ptCount val="1"/>
                <c:pt idx="0">
                  <c:v>-10</c:v>
                </c:pt>
              </c:numCache>
            </c:numRef>
          </c:yVal>
          <c:smooth val="0"/>
          <c:extLst>
            <c:ext xmlns:c16="http://schemas.microsoft.com/office/drawing/2014/chart" uri="{C3380CC4-5D6E-409C-BE32-E72D297353CC}">
              <c16:uniqueId val="{0000004A-EFFA-4B61-8B06-307CEDA07C61}"/>
            </c:ext>
          </c:extLst>
        </c:ser>
        <c:ser>
          <c:idx val="38"/>
          <c:order val="38"/>
          <c:tx>
            <c:strRef>
              <c:f>'Risiko elementer'!$A$50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elementer'!$P$50</c:f>
              <c:numCache>
                <c:formatCode>General</c:formatCode>
                <c:ptCount val="1"/>
                <c:pt idx="0">
                  <c:v>-10</c:v>
                </c:pt>
              </c:numCache>
            </c:numRef>
          </c:yVal>
          <c:smooth val="0"/>
          <c:extLst>
            <c:ext xmlns:c16="http://schemas.microsoft.com/office/drawing/2014/chart" uri="{C3380CC4-5D6E-409C-BE32-E72D297353CC}">
              <c16:uniqueId val="{0000004B-EFFA-4B61-8B06-307CEDA07C61}"/>
            </c:ext>
          </c:extLst>
        </c:ser>
        <c:ser>
          <c:idx val="39"/>
          <c:order val="39"/>
          <c:tx>
            <c:strRef>
              <c:f>'Risiko elementer'!$A$51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elementer'!$O$51</c:f>
              <c:numCache>
                <c:formatCode>General</c:formatCode>
                <c:ptCount val="1"/>
                <c:pt idx="0">
                  <c:v>-10</c:v>
                </c:pt>
              </c:numCache>
            </c:numRef>
          </c:xVal>
          <c:yVal>
            <c:numRef>
              <c:f>'Risiko elementer'!$P$51</c:f>
              <c:numCache>
                <c:formatCode>General</c:formatCode>
                <c:ptCount val="1"/>
                <c:pt idx="0">
                  <c:v>-10</c:v>
                </c:pt>
              </c:numCache>
            </c:numRef>
          </c:yVal>
          <c:smooth val="0"/>
          <c:extLst>
            <c:ext xmlns:c16="http://schemas.microsoft.com/office/drawing/2014/chart" uri="{C3380CC4-5D6E-409C-BE32-E72D297353CC}">
              <c16:uniqueId val="{0000004C-EFFA-4B61-8B06-307CEDA07C61}"/>
            </c:ext>
          </c:extLst>
        </c:ser>
        <c:ser>
          <c:idx val="40"/>
          <c:order val="40"/>
          <c:tx>
            <c:strRef>
              <c:f>'Risiko elementer'!$A$52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elementer'!$O$52</c:f>
              <c:numCache>
                <c:formatCode>General</c:formatCode>
                <c:ptCount val="1"/>
                <c:pt idx="0">
                  <c:v>-10</c:v>
                </c:pt>
              </c:numCache>
            </c:numRef>
          </c:xVal>
          <c:yVal>
            <c:numRef>
              <c:f>'Risiko elementer'!$P$52</c:f>
              <c:numCache>
                <c:formatCode>General</c:formatCode>
                <c:ptCount val="1"/>
                <c:pt idx="0">
                  <c:v>-10</c:v>
                </c:pt>
              </c:numCache>
            </c:numRef>
          </c:yVal>
          <c:smooth val="0"/>
          <c:extLst>
            <c:ext xmlns:c16="http://schemas.microsoft.com/office/drawing/2014/chart" uri="{C3380CC4-5D6E-409C-BE32-E72D297353CC}">
              <c16:uniqueId val="{0000004D-EFFA-4B61-8B06-307CEDA07C61}"/>
            </c:ext>
          </c:extLst>
        </c:ser>
        <c:ser>
          <c:idx val="41"/>
          <c:order val="41"/>
          <c:tx>
            <c:strRef>
              <c:f>'Risiko elementer'!$A$53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elementer'!$O$53</c:f>
              <c:numCache>
                <c:formatCode>General</c:formatCode>
                <c:ptCount val="1"/>
                <c:pt idx="0">
                  <c:v>-10</c:v>
                </c:pt>
              </c:numCache>
            </c:numRef>
          </c:xVal>
          <c:yVal>
            <c:numRef>
              <c:f>'Risiko elementer'!$P$53</c:f>
              <c:numCache>
                <c:formatCode>General</c:formatCode>
                <c:ptCount val="1"/>
                <c:pt idx="0">
                  <c:v>-10</c:v>
                </c:pt>
              </c:numCache>
            </c:numRef>
          </c:yVal>
          <c:smooth val="0"/>
          <c:extLst>
            <c:ext xmlns:c16="http://schemas.microsoft.com/office/drawing/2014/chart" uri="{C3380CC4-5D6E-409C-BE32-E72D297353CC}">
              <c16:uniqueId val="{0000004E-EFFA-4B61-8B06-307CEDA07C61}"/>
            </c:ext>
          </c:extLst>
        </c:ser>
        <c:ser>
          <c:idx val="42"/>
          <c:order val="42"/>
          <c:tx>
            <c:strRef>
              <c:f>'Risiko elementer'!$A$54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elementer'!$O$54</c:f>
              <c:numCache>
                <c:formatCode>General</c:formatCode>
                <c:ptCount val="1"/>
                <c:pt idx="0">
                  <c:v>-10</c:v>
                </c:pt>
              </c:numCache>
            </c:numRef>
          </c:xVal>
          <c:yVal>
            <c:numRef>
              <c:f>'Risiko elementer'!$P$54</c:f>
              <c:numCache>
                <c:formatCode>General</c:formatCode>
                <c:ptCount val="1"/>
                <c:pt idx="0">
                  <c:v>-10</c:v>
                </c:pt>
              </c:numCache>
            </c:numRef>
          </c:yVal>
          <c:smooth val="0"/>
          <c:extLst>
            <c:ext xmlns:c16="http://schemas.microsoft.com/office/drawing/2014/chart" uri="{C3380CC4-5D6E-409C-BE32-E72D297353CC}">
              <c16:uniqueId val="{0000004F-EFFA-4B61-8B06-307CEDA07C61}"/>
            </c:ext>
          </c:extLst>
        </c:ser>
        <c:ser>
          <c:idx val="43"/>
          <c:order val="43"/>
          <c:tx>
            <c:strRef>
              <c:f>'Risiko elementer'!$A$55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elementer'!$O$55</c:f>
              <c:numCache>
                <c:formatCode>General</c:formatCode>
                <c:ptCount val="1"/>
                <c:pt idx="0">
                  <c:v>-10</c:v>
                </c:pt>
              </c:numCache>
            </c:numRef>
          </c:xVal>
          <c:yVal>
            <c:numRef>
              <c:f>'Risiko elementer'!$P$55</c:f>
              <c:numCache>
                <c:formatCode>General</c:formatCode>
                <c:ptCount val="1"/>
                <c:pt idx="0">
                  <c:v>-10</c:v>
                </c:pt>
              </c:numCache>
            </c:numRef>
          </c:yVal>
          <c:smooth val="0"/>
          <c:extLst>
            <c:ext xmlns:c16="http://schemas.microsoft.com/office/drawing/2014/chart" uri="{C3380CC4-5D6E-409C-BE32-E72D297353CC}">
              <c16:uniqueId val="{00000050-EFFA-4B61-8B06-307CEDA07C61}"/>
            </c:ext>
          </c:extLst>
        </c:ser>
        <c:ser>
          <c:idx val="44"/>
          <c:order val="44"/>
          <c:tx>
            <c:strRef>
              <c:f>'Risiko elementer'!$A$56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elementer'!$O$56</c:f>
              <c:numCache>
                <c:formatCode>General</c:formatCode>
                <c:ptCount val="1"/>
                <c:pt idx="0">
                  <c:v>-10</c:v>
                </c:pt>
              </c:numCache>
            </c:numRef>
          </c:xVal>
          <c:yVal>
            <c:numRef>
              <c:f>'Risiko elementer'!$P$56</c:f>
              <c:numCache>
                <c:formatCode>General</c:formatCode>
                <c:ptCount val="1"/>
                <c:pt idx="0">
                  <c:v>-10</c:v>
                </c:pt>
              </c:numCache>
            </c:numRef>
          </c:yVal>
          <c:smooth val="0"/>
          <c:extLst>
            <c:ext xmlns:c16="http://schemas.microsoft.com/office/drawing/2014/chart" uri="{C3380CC4-5D6E-409C-BE32-E72D297353CC}">
              <c16:uniqueId val="{00000051-EFFA-4B61-8B06-307CEDA07C61}"/>
            </c:ext>
          </c:extLst>
        </c:ser>
        <c:ser>
          <c:idx val="45"/>
          <c:order val="45"/>
          <c:tx>
            <c:strRef>
              <c:f>'Risiko elementer'!$A$57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elementer'!$O$57</c:f>
              <c:numCache>
                <c:formatCode>General</c:formatCode>
                <c:ptCount val="1"/>
                <c:pt idx="0">
                  <c:v>-10</c:v>
                </c:pt>
              </c:numCache>
            </c:numRef>
          </c:xVal>
          <c:yVal>
            <c:numRef>
              <c:f>'Risiko elementer'!$P$57</c:f>
              <c:numCache>
                <c:formatCode>General</c:formatCode>
                <c:ptCount val="1"/>
                <c:pt idx="0">
                  <c:v>-10</c:v>
                </c:pt>
              </c:numCache>
            </c:numRef>
          </c:yVal>
          <c:smooth val="0"/>
          <c:extLst>
            <c:ext xmlns:c16="http://schemas.microsoft.com/office/drawing/2014/chart" uri="{C3380CC4-5D6E-409C-BE32-E72D297353CC}">
              <c16:uniqueId val="{00000052-EFFA-4B61-8B06-307CEDA07C61}"/>
            </c:ext>
          </c:extLst>
        </c:ser>
        <c:ser>
          <c:idx val="46"/>
          <c:order val="46"/>
          <c:tx>
            <c:strRef>
              <c:f>'Risiko elementer'!$A$58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elementer'!$O$58</c:f>
              <c:numCache>
                <c:formatCode>General</c:formatCode>
                <c:ptCount val="1"/>
                <c:pt idx="0">
                  <c:v>-10</c:v>
                </c:pt>
              </c:numCache>
            </c:numRef>
          </c:xVal>
          <c:yVal>
            <c:numRef>
              <c:f>'Risiko elementer'!$P$58</c:f>
              <c:numCache>
                <c:formatCode>General</c:formatCode>
                <c:ptCount val="1"/>
                <c:pt idx="0">
                  <c:v>-10</c:v>
                </c:pt>
              </c:numCache>
            </c:numRef>
          </c:yVal>
          <c:smooth val="0"/>
          <c:extLst>
            <c:ext xmlns:c16="http://schemas.microsoft.com/office/drawing/2014/chart" uri="{C3380CC4-5D6E-409C-BE32-E72D297353CC}">
              <c16:uniqueId val="{00000053-EFFA-4B61-8B06-307CEDA07C61}"/>
            </c:ext>
          </c:extLst>
        </c:ser>
        <c:ser>
          <c:idx val="47"/>
          <c:order val="47"/>
          <c:tx>
            <c:strRef>
              <c:f>'Risiko elementer'!$A$59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elementer'!$O$59</c:f>
              <c:numCache>
                <c:formatCode>General</c:formatCode>
                <c:ptCount val="1"/>
                <c:pt idx="0">
                  <c:v>-10</c:v>
                </c:pt>
              </c:numCache>
            </c:numRef>
          </c:xVal>
          <c:yVal>
            <c:numRef>
              <c:f>'Risiko elementer'!$P$59</c:f>
              <c:numCache>
                <c:formatCode>General</c:formatCode>
                <c:ptCount val="1"/>
                <c:pt idx="0">
                  <c:v>-10</c:v>
                </c:pt>
              </c:numCache>
            </c:numRef>
          </c:yVal>
          <c:smooth val="0"/>
          <c:extLst>
            <c:ext xmlns:c16="http://schemas.microsoft.com/office/drawing/2014/chart" uri="{C3380CC4-5D6E-409C-BE32-E72D297353CC}">
              <c16:uniqueId val="{00000054-EFFA-4B61-8B06-307CEDA07C61}"/>
            </c:ext>
          </c:extLst>
        </c:ser>
        <c:ser>
          <c:idx val="48"/>
          <c:order val="48"/>
          <c:tx>
            <c:strRef>
              <c:f>'Risiko elementer'!$A$60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elementer'!$O$60</c:f>
              <c:numCache>
                <c:formatCode>General</c:formatCode>
                <c:ptCount val="1"/>
                <c:pt idx="0">
                  <c:v>-10</c:v>
                </c:pt>
              </c:numCache>
            </c:numRef>
          </c:xVal>
          <c:yVal>
            <c:numRef>
              <c:f>'Risiko elementer'!$P$60</c:f>
              <c:numCache>
                <c:formatCode>General</c:formatCode>
                <c:ptCount val="1"/>
                <c:pt idx="0">
                  <c:v>-10</c:v>
                </c:pt>
              </c:numCache>
            </c:numRef>
          </c:yVal>
          <c:smooth val="0"/>
          <c:extLst>
            <c:ext xmlns:c16="http://schemas.microsoft.com/office/drawing/2014/chart" uri="{C3380CC4-5D6E-409C-BE32-E72D297353CC}">
              <c16:uniqueId val="{00000055-EFFA-4B61-8B06-307CEDA07C61}"/>
            </c:ext>
          </c:extLst>
        </c:ser>
        <c:ser>
          <c:idx val="49"/>
          <c:order val="49"/>
          <c:tx>
            <c:strRef>
              <c:f>'Risiko elementer'!$A$61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elementer'!$O$61</c:f>
              <c:numCache>
                <c:formatCode>General</c:formatCode>
                <c:ptCount val="1"/>
                <c:pt idx="0">
                  <c:v>-10</c:v>
                </c:pt>
              </c:numCache>
            </c:numRef>
          </c:xVal>
          <c:yVal>
            <c:numRef>
              <c:f>'Risiko elementer'!$P$61</c:f>
              <c:numCache>
                <c:formatCode>General</c:formatCode>
                <c:ptCount val="1"/>
                <c:pt idx="0">
                  <c:v>-10</c:v>
                </c:pt>
              </c:numCache>
            </c:numRef>
          </c:yVal>
          <c:smooth val="0"/>
          <c:extLst>
            <c:ext xmlns:c16="http://schemas.microsoft.com/office/drawing/2014/chart" uri="{C3380CC4-5D6E-409C-BE32-E72D297353CC}">
              <c16:uniqueId val="{00000056-EFFA-4B61-8B06-307CEDA07C61}"/>
            </c:ext>
          </c:extLst>
        </c:ser>
        <c:dLbls>
          <c:showLegendKey val="0"/>
          <c:showVal val="0"/>
          <c:showCatName val="0"/>
          <c:showSerName val="0"/>
          <c:showPercent val="0"/>
          <c:showBubbleSize val="0"/>
        </c:dLbls>
        <c:axId val="116307840"/>
        <c:axId val="116318208"/>
      </c:scatterChart>
      <c:valAx>
        <c:axId val="116307840"/>
        <c:scaling>
          <c:orientation val="minMax"/>
          <c:max val="5"/>
          <c:min val="0"/>
        </c:scaling>
        <c:delete val="0"/>
        <c:axPos val="b"/>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Konsekvensvurdering</a:t>
                </a:r>
              </a:p>
            </c:rich>
          </c:tx>
          <c:layout>
            <c:manualLayout>
              <c:xMode val="edge"/>
              <c:yMode val="edge"/>
              <c:x val="0.35985785484679583"/>
              <c:y val="0.893844878701903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18208"/>
        <c:crosses val="autoZero"/>
        <c:crossBetween val="midCat"/>
        <c:majorUnit val="1"/>
        <c:minorUnit val="1"/>
      </c:valAx>
      <c:valAx>
        <c:axId val="116318208"/>
        <c:scaling>
          <c:orientation val="minMax"/>
          <c:max val="5"/>
          <c:min val="0"/>
        </c:scaling>
        <c:delete val="0"/>
        <c:axPos val="l"/>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Sannsynlighet</a:t>
                </a:r>
              </a:p>
              <a:p>
                <a:pPr>
                  <a:defRPr sz="1100" b="0" i="0" u="none" strike="noStrike" baseline="0">
                    <a:solidFill>
                      <a:srgbClr val="000000"/>
                    </a:solidFill>
                    <a:latin typeface="Calibri"/>
                    <a:ea typeface="Calibri"/>
                    <a:cs typeface="Calibri"/>
                  </a:defRPr>
                </a:pPr>
                <a:endParaRPr lang="nb-NO" sz="1100" b="1" i="0" u="none" strike="noStrike" baseline="0">
                  <a:solidFill>
                    <a:srgbClr val="000000"/>
                  </a:solidFill>
                  <a:latin typeface="Arial"/>
                  <a:cs typeface="Arial"/>
                </a:endParaRPr>
              </a:p>
            </c:rich>
          </c:tx>
          <c:layout>
            <c:manualLayout>
              <c:xMode val="edge"/>
              <c:yMode val="edge"/>
              <c:x val="1.2389659121542773E-2"/>
              <c:y val="0.34160468199437183"/>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07840"/>
        <c:crossesAt val="0"/>
        <c:crossBetween val="midCat"/>
        <c:majorUnit val="1"/>
        <c:minorUnit val="1"/>
      </c:valAx>
      <c:spPr>
        <a:blipFill dpi="0" rotWithShape="0">
          <a:blip xmlns:r="http://schemas.openxmlformats.org/officeDocument/2006/relationships" r:embed="rId2"/>
          <a:srcRect/>
          <a:stretch>
            <a:fillRect/>
          </a:stretch>
        </a:blipFill>
        <a:ln w="12700">
          <a:solidFill>
            <a:srgbClr val="808080"/>
          </a:solidFill>
          <a:prstDash val="solid"/>
        </a:ln>
      </c:spPr>
    </c:plotArea>
    <c:plotVisOnly val="0"/>
    <c:dispBlanksAs val="gap"/>
    <c:showDLblsOverMax val="0"/>
  </c:chart>
  <c:spPr>
    <a:solidFill>
      <a:srgbClr val="FFFFFF"/>
    </a:solidFill>
    <a:ln w="3175">
      <a:solidFill>
        <a:sysClr val="window" lastClr="FFFFFF"/>
      </a:solidFill>
      <a:prstDash val="solid"/>
    </a:ln>
  </c:spPr>
  <c:txPr>
    <a:bodyPr/>
    <a:lstStyle/>
    <a:p>
      <a:pPr>
        <a:defRPr sz="1000" b="0" i="0" u="none" strike="noStrike" baseline="0">
          <a:solidFill>
            <a:srgbClr val="000000"/>
          </a:solidFill>
          <a:latin typeface="Arial"/>
          <a:ea typeface="Arial"/>
          <a:cs typeface="Arial"/>
        </a:defRPr>
      </a:pPr>
      <a:endParaRPr lang="nb-N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nb-NO"/>
              <a:t>Overordnet prosjektrisiko
</a:t>
            </a:r>
          </a:p>
        </c:rich>
      </c:tx>
      <c:layout>
        <c:manualLayout>
          <c:xMode val="edge"/>
          <c:yMode val="edge"/>
          <c:x val="0.19684716224096993"/>
          <c:y val="2.9723937186091929E-2"/>
        </c:manualLayout>
      </c:layout>
      <c:overlay val="0"/>
      <c:spPr>
        <a:noFill/>
        <a:ln w="25400">
          <a:noFill/>
        </a:ln>
      </c:spPr>
    </c:title>
    <c:autoTitleDeleted val="0"/>
    <c:plotArea>
      <c:layout>
        <c:manualLayout>
          <c:layoutTarget val="inner"/>
          <c:xMode val="edge"/>
          <c:yMode val="edge"/>
          <c:x val="0.15372670807453417"/>
          <c:y val="0.16835716471733639"/>
          <c:w val="0.83229813664596275"/>
          <c:h val="0.66328666099480715"/>
        </c:manualLayout>
      </c:layout>
      <c:scatterChart>
        <c:scatterStyle val="lineMarker"/>
        <c:varyColors val="0"/>
        <c:ser>
          <c:idx val="0"/>
          <c:order val="0"/>
          <c:tx>
            <c:strRef>
              <c:f>'Risiko elementer'!$A$12</c:f>
              <c:strCache>
                <c:ptCount val="1"/>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0-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Risikomatrise'!$P$9:$P$10</c:f>
              <c:numCache>
                <c:formatCode>General</c:formatCode>
                <c:ptCount val="2"/>
                <c:pt idx="0">
                  <c:v>-10</c:v>
                </c:pt>
                <c:pt idx="1">
                  <c:v>-10</c:v>
                </c:pt>
              </c:numCache>
            </c:numRef>
          </c:xVal>
          <c:yVal>
            <c:numRef>
              <c:f>'P1 Risikomatrise'!$Q$9:$Q$10</c:f>
              <c:numCache>
                <c:formatCode>General</c:formatCode>
                <c:ptCount val="2"/>
                <c:pt idx="0">
                  <c:v>-10</c:v>
                </c:pt>
                <c:pt idx="1">
                  <c:v>-10</c:v>
                </c:pt>
              </c:numCache>
            </c:numRef>
          </c:yVal>
          <c:smooth val="0"/>
          <c:extLst>
            <c:ext xmlns:c16="http://schemas.microsoft.com/office/drawing/2014/chart" uri="{C3380CC4-5D6E-409C-BE32-E72D297353CC}">
              <c16:uniqueId val="{00000003-EFFA-4B61-8B06-307CEDA07C61}"/>
            </c:ext>
          </c:extLst>
        </c:ser>
        <c:ser>
          <c:idx val="1"/>
          <c:order val="1"/>
          <c:tx>
            <c:strRef>
              <c:f>'Risiko elementer'!$A$13</c:f>
              <c:strCache>
                <c:ptCount val="1"/>
              </c:strCache>
            </c:strRef>
          </c:tx>
          <c:spPr>
            <a:ln w="12700">
              <a:solidFill>
                <a:srgbClr val="FFFFFF"/>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04-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Risikomatrise'!$P$11:$P$12</c:f>
              <c:numCache>
                <c:formatCode>General</c:formatCode>
                <c:ptCount val="2"/>
                <c:pt idx="0">
                  <c:v>-10</c:v>
                </c:pt>
                <c:pt idx="1">
                  <c:v>-10</c:v>
                </c:pt>
              </c:numCache>
            </c:numRef>
          </c:xVal>
          <c:yVal>
            <c:numRef>
              <c:f>'P1 Risikomatrise'!$Q$11:$Q$12</c:f>
              <c:numCache>
                <c:formatCode>General</c:formatCode>
                <c:ptCount val="2"/>
                <c:pt idx="0">
                  <c:v>-10</c:v>
                </c:pt>
                <c:pt idx="1">
                  <c:v>-10</c:v>
                </c:pt>
              </c:numCache>
            </c:numRef>
          </c:yVal>
          <c:smooth val="0"/>
          <c:extLst>
            <c:ext xmlns:c16="http://schemas.microsoft.com/office/drawing/2014/chart" uri="{C3380CC4-5D6E-409C-BE32-E72D297353CC}">
              <c16:uniqueId val="{00000005-EFFA-4B61-8B06-307CEDA07C61}"/>
            </c:ext>
          </c:extLst>
        </c:ser>
        <c:ser>
          <c:idx val="2"/>
          <c:order val="2"/>
          <c:tx>
            <c:strRef>
              <c:f>'Risiko elementer'!$A$14</c:f>
              <c:strCache>
                <c:ptCount val="1"/>
              </c:strCache>
            </c:strRef>
          </c:tx>
          <c:spPr>
            <a:ln w="12700">
              <a:solidFill>
                <a:srgbClr val="000080"/>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6-EFFA-4B61-8B06-307CEDA07C61}"/>
              </c:ext>
            </c:extLst>
          </c:dPt>
          <c:dPt>
            <c:idx val="1"/>
            <c:bubble3D val="0"/>
            <c:spPr>
              <a:ln w="12700">
                <a:solidFill>
                  <a:srgbClr val="FFFFFF"/>
                </a:solidFill>
                <a:prstDash val="solid"/>
              </a:ln>
            </c:spPr>
            <c:extLst>
              <c:ext xmlns:c16="http://schemas.microsoft.com/office/drawing/2014/chart" uri="{C3380CC4-5D6E-409C-BE32-E72D297353CC}">
                <c16:uniqueId val="{00000008-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Risikomatrise'!$P$13:$P$14</c:f>
              <c:numCache>
                <c:formatCode>General</c:formatCode>
                <c:ptCount val="2"/>
                <c:pt idx="0">
                  <c:v>-10</c:v>
                </c:pt>
                <c:pt idx="1">
                  <c:v>-10</c:v>
                </c:pt>
              </c:numCache>
            </c:numRef>
          </c:xVal>
          <c:yVal>
            <c:numRef>
              <c:f>'P1 Risikomatrise'!$Q$13:$Q$14</c:f>
              <c:numCache>
                <c:formatCode>General</c:formatCode>
                <c:ptCount val="2"/>
                <c:pt idx="0">
                  <c:v>-10</c:v>
                </c:pt>
                <c:pt idx="1">
                  <c:v>-10</c:v>
                </c:pt>
              </c:numCache>
            </c:numRef>
          </c:yVal>
          <c:smooth val="0"/>
          <c:extLst>
            <c:ext xmlns:c16="http://schemas.microsoft.com/office/drawing/2014/chart" uri="{C3380CC4-5D6E-409C-BE32-E72D297353CC}">
              <c16:uniqueId val="{00000009-EFFA-4B61-8B06-307CEDA07C61}"/>
            </c:ext>
          </c:extLst>
        </c:ser>
        <c:ser>
          <c:idx val="3"/>
          <c:order val="3"/>
          <c:tx>
            <c:strRef>
              <c:f>'Risiko elementer'!$A$15</c:f>
              <c:strCache>
                <c:ptCount val="1"/>
              </c:strCache>
            </c:strRef>
          </c:tx>
          <c:spPr>
            <a:ln w="12700">
              <a:solidFill>
                <a:srgbClr val="FFFFFF"/>
              </a:solidFill>
              <a:prstDash val="solid"/>
            </a:ln>
          </c:spPr>
          <c:marker>
            <c:symbol val="diamond"/>
            <c:size val="10"/>
            <c:spPr>
              <a:solidFill>
                <a:srgbClr val="000080"/>
              </a:solidFill>
              <a:ln>
                <a:solidFill>
                  <a:srgbClr val="000080"/>
                </a:solidFill>
                <a:prstDash val="solid"/>
              </a:ln>
            </c:spPr>
          </c:marker>
          <c:dPt>
            <c:idx val="0"/>
            <c:marker>
              <c:symbol val="none"/>
            </c:marker>
            <c:bubble3D val="0"/>
            <c:extLst>
              <c:ext xmlns:c16="http://schemas.microsoft.com/office/drawing/2014/chart" uri="{C3380CC4-5D6E-409C-BE32-E72D297353CC}">
                <c16:uniqueId val="{0000000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Risikomatrise'!$P$15:$P$16</c:f>
              <c:numCache>
                <c:formatCode>General</c:formatCode>
                <c:ptCount val="2"/>
                <c:pt idx="0">
                  <c:v>-10</c:v>
                </c:pt>
                <c:pt idx="1">
                  <c:v>-10</c:v>
                </c:pt>
              </c:numCache>
            </c:numRef>
          </c:xVal>
          <c:yVal>
            <c:numRef>
              <c:f>'P1 Risikomatrise'!$Q$15:$Q$16</c:f>
              <c:numCache>
                <c:formatCode>General</c:formatCode>
                <c:ptCount val="2"/>
                <c:pt idx="0">
                  <c:v>-10</c:v>
                </c:pt>
                <c:pt idx="1">
                  <c:v>-10</c:v>
                </c:pt>
              </c:numCache>
            </c:numRef>
          </c:yVal>
          <c:smooth val="0"/>
          <c:extLst>
            <c:ext xmlns:c16="http://schemas.microsoft.com/office/drawing/2014/chart" uri="{C3380CC4-5D6E-409C-BE32-E72D297353CC}">
              <c16:uniqueId val="{0000000C-EFFA-4B61-8B06-307CEDA07C61}"/>
            </c:ext>
          </c:extLst>
        </c:ser>
        <c:ser>
          <c:idx val="4"/>
          <c:order val="4"/>
          <c:tx>
            <c:strRef>
              <c:f>'Risiko elementer'!$A$16</c:f>
              <c:strCache>
                <c:ptCount val="1"/>
              </c:strCache>
            </c:strRef>
          </c:tx>
          <c:spPr>
            <a:ln w="12700">
              <a:solidFill>
                <a:srgbClr val="800080"/>
              </a:solidFill>
              <a:prstDash val="solid"/>
            </a:ln>
          </c:spPr>
          <c:marker>
            <c:symbol val="star"/>
            <c:size val="5"/>
            <c:spPr>
              <a:noFill/>
              <a:ln>
                <a:solidFill>
                  <a:srgbClr val="800080"/>
                </a:solidFill>
                <a:prstDash val="solid"/>
              </a:ln>
            </c:spPr>
          </c:marker>
          <c:dPt>
            <c:idx val="0"/>
            <c:marker>
              <c:symbol val="none"/>
            </c:marker>
            <c:bubble3D val="0"/>
            <c:extLst>
              <c:ext xmlns:c16="http://schemas.microsoft.com/office/drawing/2014/chart" uri="{C3380CC4-5D6E-409C-BE32-E72D297353CC}">
                <c16:uniqueId val="{0000000D-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0F-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F-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Risikomatrise'!$P$17:$P$18</c:f>
              <c:numCache>
                <c:formatCode>General</c:formatCode>
                <c:ptCount val="2"/>
                <c:pt idx="0">
                  <c:v>-10</c:v>
                </c:pt>
                <c:pt idx="1">
                  <c:v>-10</c:v>
                </c:pt>
              </c:numCache>
            </c:numRef>
          </c:xVal>
          <c:yVal>
            <c:numRef>
              <c:f>'P1 Risikomatrise'!$Q$17:$Q$18</c:f>
              <c:numCache>
                <c:formatCode>General</c:formatCode>
                <c:ptCount val="2"/>
                <c:pt idx="0">
                  <c:v>-10</c:v>
                </c:pt>
                <c:pt idx="1">
                  <c:v>-10</c:v>
                </c:pt>
              </c:numCache>
            </c:numRef>
          </c:yVal>
          <c:smooth val="0"/>
          <c:extLst>
            <c:ext xmlns:c16="http://schemas.microsoft.com/office/drawing/2014/chart" uri="{C3380CC4-5D6E-409C-BE32-E72D297353CC}">
              <c16:uniqueId val="{00000010-EFFA-4B61-8B06-307CEDA07C61}"/>
            </c:ext>
          </c:extLst>
        </c:ser>
        <c:ser>
          <c:idx val="5"/>
          <c:order val="5"/>
          <c:tx>
            <c:strRef>
              <c:f>'Risiko elementer'!$A$17</c:f>
              <c:strCache>
                <c:ptCount val="1"/>
              </c:strCache>
            </c:strRef>
          </c:tx>
          <c:spPr>
            <a:ln w="12700">
              <a:solidFill>
                <a:srgbClr val="800000"/>
              </a:solidFill>
              <a:prstDash val="solid"/>
            </a:ln>
          </c:spPr>
          <c:marker>
            <c:symbol val="circle"/>
            <c:size val="5"/>
            <c:spPr>
              <a:solidFill>
                <a:srgbClr val="800000"/>
              </a:solidFill>
              <a:ln>
                <a:solidFill>
                  <a:srgbClr val="800000"/>
                </a:solidFill>
                <a:prstDash val="solid"/>
              </a:ln>
            </c:spPr>
          </c:marker>
          <c:dPt>
            <c:idx val="0"/>
            <c:marker>
              <c:symbol val="none"/>
            </c:marker>
            <c:bubble3D val="0"/>
            <c:extLst>
              <c:ext xmlns:c16="http://schemas.microsoft.com/office/drawing/2014/chart" uri="{C3380CC4-5D6E-409C-BE32-E72D297353CC}">
                <c16:uniqueId val="{00000011-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Risikomatrise'!$P$19:$P$20</c:f>
              <c:numCache>
                <c:formatCode>General</c:formatCode>
                <c:ptCount val="2"/>
                <c:pt idx="0">
                  <c:v>-10</c:v>
                </c:pt>
                <c:pt idx="1">
                  <c:v>-10</c:v>
                </c:pt>
              </c:numCache>
            </c:numRef>
          </c:xVal>
          <c:yVal>
            <c:numRef>
              <c:f>'P1 Risikomatrise'!$Q$19:$Q$20</c:f>
              <c:numCache>
                <c:formatCode>General</c:formatCode>
                <c:ptCount val="2"/>
                <c:pt idx="0">
                  <c:v>-10</c:v>
                </c:pt>
                <c:pt idx="1">
                  <c:v>-10</c:v>
                </c:pt>
              </c:numCache>
            </c:numRef>
          </c:yVal>
          <c:smooth val="0"/>
          <c:extLst>
            <c:ext xmlns:c16="http://schemas.microsoft.com/office/drawing/2014/chart" uri="{C3380CC4-5D6E-409C-BE32-E72D297353CC}">
              <c16:uniqueId val="{00000014-EFFA-4B61-8B06-307CEDA07C61}"/>
            </c:ext>
          </c:extLst>
        </c:ser>
        <c:ser>
          <c:idx val="6"/>
          <c:order val="6"/>
          <c:tx>
            <c:strRef>
              <c:f>'Risiko elementer'!$A$18</c:f>
              <c:strCache>
                <c:ptCount val="1"/>
              </c:strCache>
            </c:strRef>
          </c:tx>
          <c:spPr>
            <a:ln w="12700">
              <a:solidFill>
                <a:srgbClr val="008080"/>
              </a:solidFill>
              <a:prstDash val="solid"/>
            </a:ln>
          </c:spPr>
          <c:marker>
            <c:symbol val="plus"/>
            <c:size val="5"/>
            <c:spPr>
              <a:noFill/>
              <a:ln>
                <a:solidFill>
                  <a:srgbClr val="008080"/>
                </a:solidFill>
                <a:prstDash val="solid"/>
              </a:ln>
            </c:spPr>
          </c:marker>
          <c:dPt>
            <c:idx val="0"/>
            <c:marker>
              <c:symbol val="none"/>
            </c:marker>
            <c:bubble3D val="0"/>
            <c:extLst>
              <c:ext xmlns:c16="http://schemas.microsoft.com/office/drawing/2014/chart" uri="{C3380CC4-5D6E-409C-BE32-E72D297353CC}">
                <c16:uniqueId val="{0000001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Risikomatrise'!$P$21:$P$22</c:f>
              <c:numCache>
                <c:formatCode>General</c:formatCode>
                <c:ptCount val="2"/>
                <c:pt idx="0">
                  <c:v>-10</c:v>
                </c:pt>
                <c:pt idx="1">
                  <c:v>-10</c:v>
                </c:pt>
              </c:numCache>
            </c:numRef>
          </c:xVal>
          <c:yVal>
            <c:numRef>
              <c:f>'P1 Risikomatrise'!$Q$21:$Q$22</c:f>
              <c:numCache>
                <c:formatCode>General</c:formatCode>
                <c:ptCount val="2"/>
                <c:pt idx="0">
                  <c:v>-10</c:v>
                </c:pt>
                <c:pt idx="1">
                  <c:v>-10</c:v>
                </c:pt>
              </c:numCache>
            </c:numRef>
          </c:yVal>
          <c:smooth val="0"/>
          <c:extLst>
            <c:ext xmlns:c16="http://schemas.microsoft.com/office/drawing/2014/chart" uri="{C3380CC4-5D6E-409C-BE32-E72D297353CC}">
              <c16:uniqueId val="{00000018-EFFA-4B61-8B06-307CEDA07C61}"/>
            </c:ext>
          </c:extLst>
        </c:ser>
        <c:ser>
          <c:idx val="7"/>
          <c:order val="7"/>
          <c:tx>
            <c:strRef>
              <c:f>'Risiko elementer'!$A$19</c:f>
              <c:strCache>
                <c:ptCount val="1"/>
              </c:strCache>
            </c:strRef>
          </c:tx>
          <c:spPr>
            <a:ln w="12700">
              <a:solidFill>
                <a:srgbClr val="0000FF"/>
              </a:solidFill>
              <a:prstDash val="solid"/>
            </a:ln>
          </c:spPr>
          <c:marker>
            <c:symbol val="none"/>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A-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A-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Risikomatrise'!$P$23:$P$24</c:f>
              <c:numCache>
                <c:formatCode>General</c:formatCode>
                <c:ptCount val="2"/>
                <c:pt idx="0">
                  <c:v>-10</c:v>
                </c:pt>
                <c:pt idx="1">
                  <c:v>-10</c:v>
                </c:pt>
              </c:numCache>
            </c:numRef>
          </c:xVal>
          <c:yVal>
            <c:numRef>
              <c:f>'P1 Risikomatrise'!$Q$23:$Q$24</c:f>
              <c:numCache>
                <c:formatCode>General</c:formatCode>
                <c:ptCount val="2"/>
                <c:pt idx="0">
                  <c:v>-10</c:v>
                </c:pt>
                <c:pt idx="1">
                  <c:v>-10</c:v>
                </c:pt>
              </c:numCache>
            </c:numRef>
          </c:yVal>
          <c:smooth val="0"/>
          <c:extLst>
            <c:ext xmlns:c16="http://schemas.microsoft.com/office/drawing/2014/chart" uri="{C3380CC4-5D6E-409C-BE32-E72D297353CC}">
              <c16:uniqueId val="{0000001B-EFFA-4B61-8B06-307CEDA07C61}"/>
            </c:ext>
          </c:extLst>
        </c:ser>
        <c:ser>
          <c:idx val="8"/>
          <c:order val="8"/>
          <c:tx>
            <c:strRef>
              <c:f>'Risiko elementer'!$A$20</c:f>
              <c:strCache>
                <c:ptCount val="1"/>
              </c:strCache>
            </c:strRef>
          </c:tx>
          <c:spPr>
            <a:ln w="12700">
              <a:solidFill>
                <a:srgbClr val="00CCFF"/>
              </a:solidFill>
              <a:prstDash val="solid"/>
            </a:ln>
          </c:spPr>
          <c:marker>
            <c:symbol val="dash"/>
            <c:size val="5"/>
            <c:spPr>
              <a:noFill/>
              <a:ln>
                <a:solidFill>
                  <a:srgbClr val="00CCFF"/>
                </a:solidFill>
                <a:prstDash val="solid"/>
              </a:ln>
            </c:spPr>
          </c:marker>
          <c:dPt>
            <c:idx val="0"/>
            <c:marker>
              <c:symbol val="none"/>
            </c:marker>
            <c:bubble3D val="0"/>
            <c:extLst>
              <c:ext xmlns:c16="http://schemas.microsoft.com/office/drawing/2014/chart" uri="{C3380CC4-5D6E-409C-BE32-E72D297353CC}">
                <c16:uniqueId val="{0000001C-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1E-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Risikomatrise'!$P$25:$P$26</c:f>
              <c:numCache>
                <c:formatCode>General</c:formatCode>
                <c:ptCount val="2"/>
                <c:pt idx="0">
                  <c:v>-10</c:v>
                </c:pt>
                <c:pt idx="1">
                  <c:v>-10</c:v>
                </c:pt>
              </c:numCache>
            </c:numRef>
          </c:xVal>
          <c:yVal>
            <c:numRef>
              <c:f>'P1 Risikomatrise'!$Q$25:$Q$26</c:f>
              <c:numCache>
                <c:formatCode>General</c:formatCode>
                <c:ptCount val="2"/>
                <c:pt idx="0">
                  <c:v>-10</c:v>
                </c:pt>
                <c:pt idx="1">
                  <c:v>-10</c:v>
                </c:pt>
              </c:numCache>
            </c:numRef>
          </c:yVal>
          <c:smooth val="0"/>
          <c:extLst>
            <c:ext xmlns:c16="http://schemas.microsoft.com/office/drawing/2014/chart" uri="{C3380CC4-5D6E-409C-BE32-E72D297353CC}">
              <c16:uniqueId val="{0000001F-EFFA-4B61-8B06-307CEDA07C61}"/>
            </c:ext>
          </c:extLst>
        </c:ser>
        <c:ser>
          <c:idx val="9"/>
          <c:order val="9"/>
          <c:tx>
            <c:strRef>
              <c:f>'Risiko elementer'!$A$21</c:f>
              <c:strCache>
                <c:ptCount val="1"/>
              </c:strCache>
            </c:strRef>
          </c:tx>
          <c:spPr>
            <a:ln w="12700">
              <a:solidFill>
                <a:srgbClr val="CCFFFF"/>
              </a:solidFill>
              <a:prstDash val="solid"/>
            </a:ln>
          </c:spPr>
          <c:marker>
            <c:symbol val="diamond"/>
            <c:size val="5"/>
            <c:spPr>
              <a:solidFill>
                <a:srgbClr val="CCFFFF"/>
              </a:solidFill>
              <a:ln>
                <a:solidFill>
                  <a:srgbClr val="CCFFFF"/>
                </a:solidFill>
                <a:prstDash val="solid"/>
              </a:ln>
            </c:spPr>
          </c:marker>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1-EFFA-4B61-8B06-307CEDA07C61}"/>
              </c:ext>
            </c:extLst>
          </c:dPt>
          <c:dLbls>
            <c:dLbl>
              <c:idx val="1"/>
              <c:layout>
                <c:manualLayout>
                  <c:x val="-8.9988751406074249E-3"/>
                  <c:y val="-2.751031636863824E-3"/>
                </c:manualLayout>
              </c:layout>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1-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Risikomatrise'!$P$27:$P$28</c:f>
              <c:numCache>
                <c:formatCode>General</c:formatCode>
                <c:ptCount val="2"/>
                <c:pt idx="0">
                  <c:v>-10</c:v>
                </c:pt>
                <c:pt idx="1">
                  <c:v>-10</c:v>
                </c:pt>
              </c:numCache>
            </c:numRef>
          </c:xVal>
          <c:yVal>
            <c:numRef>
              <c:f>'P1 Risikomatrise'!$Q$27:$Q$28</c:f>
              <c:numCache>
                <c:formatCode>General</c:formatCode>
                <c:ptCount val="2"/>
                <c:pt idx="0">
                  <c:v>-10</c:v>
                </c:pt>
                <c:pt idx="1">
                  <c:v>-10</c:v>
                </c:pt>
              </c:numCache>
            </c:numRef>
          </c:yVal>
          <c:smooth val="0"/>
          <c:extLst>
            <c:ext xmlns:c16="http://schemas.microsoft.com/office/drawing/2014/chart" uri="{C3380CC4-5D6E-409C-BE32-E72D297353CC}">
              <c16:uniqueId val="{00000022-EFFA-4B61-8B06-307CEDA07C61}"/>
            </c:ext>
          </c:extLst>
        </c:ser>
        <c:ser>
          <c:idx val="10"/>
          <c:order val="10"/>
          <c:tx>
            <c:strRef>
              <c:f>'Risiko elementer'!$A$22</c:f>
              <c:strCache>
                <c:ptCount val="1"/>
              </c:strCache>
            </c:strRef>
          </c:tx>
          <c:spPr>
            <a:ln w="12700">
              <a:solidFill>
                <a:srgbClr val="CCFFCC"/>
              </a:solidFill>
              <a:prstDash val="solid"/>
            </a:ln>
          </c:spPr>
          <c:marker>
            <c:symbol val="none"/>
          </c:marker>
          <c:dPt>
            <c:idx val="1"/>
            <c:marker>
              <c:symbol val="diamond"/>
              <c:size val="10"/>
              <c:spPr>
                <a:solidFill>
                  <a:srgbClr val="000080"/>
                </a:solidFill>
                <a:ln>
                  <a:solidFill>
                    <a:srgbClr val="000080"/>
                  </a:solidFill>
                  <a:prstDash val="solid"/>
                </a:ln>
              </c:spPr>
            </c:marker>
            <c:bubble3D val="0"/>
            <c:extLst>
              <c:ext xmlns:c16="http://schemas.microsoft.com/office/drawing/2014/chart" uri="{C3380CC4-5D6E-409C-BE32-E72D297353CC}">
                <c16:uniqueId val="{00000023-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3-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Risikomatrise'!$P$29:$P$30</c:f>
              <c:numCache>
                <c:formatCode>General</c:formatCode>
                <c:ptCount val="2"/>
                <c:pt idx="0">
                  <c:v>-10</c:v>
                </c:pt>
                <c:pt idx="1">
                  <c:v>-10</c:v>
                </c:pt>
              </c:numCache>
            </c:numRef>
          </c:xVal>
          <c:yVal>
            <c:numRef>
              <c:f>'P1 Risikomatrise'!$Q$29:$Q$30</c:f>
              <c:numCache>
                <c:formatCode>General</c:formatCode>
                <c:ptCount val="2"/>
                <c:pt idx="0">
                  <c:v>-10</c:v>
                </c:pt>
                <c:pt idx="1">
                  <c:v>-10</c:v>
                </c:pt>
              </c:numCache>
            </c:numRef>
          </c:yVal>
          <c:smooth val="0"/>
          <c:extLst>
            <c:ext xmlns:c16="http://schemas.microsoft.com/office/drawing/2014/chart" uri="{C3380CC4-5D6E-409C-BE32-E72D297353CC}">
              <c16:uniqueId val="{00000024-EFFA-4B61-8B06-307CEDA07C61}"/>
            </c:ext>
          </c:extLst>
        </c:ser>
        <c:ser>
          <c:idx val="11"/>
          <c:order val="11"/>
          <c:tx>
            <c:strRef>
              <c:f>'Risiko elementer'!$A$23</c:f>
              <c:strCache>
                <c:ptCount val="1"/>
              </c:strCache>
            </c:strRef>
          </c:tx>
          <c:spPr>
            <a:ln w="12700">
              <a:solidFill>
                <a:srgbClr val="FFFF99"/>
              </a:solidFill>
              <a:prstDash val="solid"/>
            </a:ln>
          </c:spPr>
          <c:marker>
            <c:symbol val="triangle"/>
            <c:size val="5"/>
            <c:spPr>
              <a:solidFill>
                <a:srgbClr val="FFFF99"/>
              </a:solidFill>
              <a:ln>
                <a:solidFill>
                  <a:srgbClr val="FFFF99"/>
                </a:solidFill>
                <a:prstDash val="solid"/>
              </a:ln>
            </c:spPr>
          </c:marker>
          <c:dPt>
            <c:idx val="0"/>
            <c:marker>
              <c:symbol val="none"/>
            </c:marker>
            <c:bubble3D val="0"/>
            <c:extLst>
              <c:ext xmlns:c16="http://schemas.microsoft.com/office/drawing/2014/chart" uri="{C3380CC4-5D6E-409C-BE32-E72D297353CC}">
                <c16:uniqueId val="{00000025-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7-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7-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Risikomatrise'!$P$31:$P$32</c:f>
              <c:numCache>
                <c:formatCode>General</c:formatCode>
                <c:ptCount val="2"/>
                <c:pt idx="0">
                  <c:v>-10</c:v>
                </c:pt>
                <c:pt idx="1">
                  <c:v>-10</c:v>
                </c:pt>
              </c:numCache>
            </c:numRef>
          </c:xVal>
          <c:yVal>
            <c:numRef>
              <c:f>'P1 Risikomatrise'!$Q$31:$Q$32</c:f>
              <c:numCache>
                <c:formatCode>General</c:formatCode>
                <c:ptCount val="2"/>
                <c:pt idx="0">
                  <c:v>-10</c:v>
                </c:pt>
                <c:pt idx="1">
                  <c:v>-10</c:v>
                </c:pt>
              </c:numCache>
            </c:numRef>
          </c:yVal>
          <c:smooth val="0"/>
          <c:extLst>
            <c:ext xmlns:c16="http://schemas.microsoft.com/office/drawing/2014/chart" uri="{C3380CC4-5D6E-409C-BE32-E72D297353CC}">
              <c16:uniqueId val="{00000028-EFFA-4B61-8B06-307CEDA07C61}"/>
            </c:ext>
          </c:extLst>
        </c:ser>
        <c:ser>
          <c:idx val="12"/>
          <c:order val="12"/>
          <c:tx>
            <c:strRef>
              <c:f>'Risiko elementer'!$A$24</c:f>
              <c:strCache>
                <c:ptCount val="1"/>
              </c:strCache>
            </c:strRef>
          </c:tx>
          <c:spPr>
            <a:ln w="12700">
              <a:solidFill>
                <a:srgbClr val="99CCFF"/>
              </a:solidFill>
              <a:prstDash val="solid"/>
            </a:ln>
          </c:spPr>
          <c:marker>
            <c:symbol val="x"/>
            <c:size val="5"/>
            <c:spPr>
              <a:noFill/>
              <a:ln>
                <a:solidFill>
                  <a:srgbClr val="99CCFF"/>
                </a:solidFill>
                <a:prstDash val="solid"/>
              </a:ln>
            </c:spPr>
          </c:marker>
          <c:dPt>
            <c:idx val="0"/>
            <c:marker>
              <c:symbol val="none"/>
            </c:marker>
            <c:bubble3D val="0"/>
            <c:extLst>
              <c:ext xmlns:c16="http://schemas.microsoft.com/office/drawing/2014/chart" uri="{C3380CC4-5D6E-409C-BE32-E72D297353CC}">
                <c16:uniqueId val="{00000029-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2B-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B-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Risikomatrise'!$P$33:$P$34</c:f>
              <c:numCache>
                <c:formatCode>General</c:formatCode>
                <c:ptCount val="2"/>
                <c:pt idx="0">
                  <c:v>-10</c:v>
                </c:pt>
                <c:pt idx="1">
                  <c:v>-10</c:v>
                </c:pt>
              </c:numCache>
            </c:numRef>
          </c:xVal>
          <c:yVal>
            <c:numRef>
              <c:f>'P1 Risikomatrise'!$Q$33:$Q$34</c:f>
              <c:numCache>
                <c:formatCode>General</c:formatCode>
                <c:ptCount val="2"/>
                <c:pt idx="0">
                  <c:v>-10</c:v>
                </c:pt>
                <c:pt idx="1">
                  <c:v>-10</c:v>
                </c:pt>
              </c:numCache>
            </c:numRef>
          </c:yVal>
          <c:smooth val="0"/>
          <c:extLst>
            <c:ext xmlns:c16="http://schemas.microsoft.com/office/drawing/2014/chart" uri="{C3380CC4-5D6E-409C-BE32-E72D297353CC}">
              <c16:uniqueId val="{0000002C-EFFA-4B61-8B06-307CEDA07C61}"/>
            </c:ext>
          </c:extLst>
        </c:ser>
        <c:ser>
          <c:idx val="16"/>
          <c:order val="13"/>
          <c:tx>
            <c:strRef>
              <c:f>'Risiko elementer'!$A$25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elementer'!$O$25</c:f>
              <c:numCache>
                <c:formatCode>General</c:formatCode>
                <c:ptCount val="1"/>
                <c:pt idx="0">
                  <c:v>-10</c:v>
                </c:pt>
              </c:numCache>
            </c:numRef>
          </c:xVal>
          <c:yVal>
            <c:numRef>
              <c:f>'Risiko elementer'!$P$25</c:f>
              <c:numCache>
                <c:formatCode>General</c:formatCode>
                <c:ptCount val="1"/>
                <c:pt idx="0">
                  <c:v>-10</c:v>
                </c:pt>
              </c:numCache>
            </c:numRef>
          </c:yVal>
          <c:smooth val="0"/>
          <c:extLst>
            <c:ext xmlns:c16="http://schemas.microsoft.com/office/drawing/2014/chart" uri="{C3380CC4-5D6E-409C-BE32-E72D297353CC}">
              <c16:uniqueId val="{0000002D-EFFA-4B61-8B06-307CEDA07C61}"/>
            </c:ext>
          </c:extLst>
        </c:ser>
        <c:ser>
          <c:idx val="17"/>
          <c:order val="14"/>
          <c:tx>
            <c:strRef>
              <c:f>'Risiko elementer'!$A$26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elementer'!$O$26</c:f>
              <c:numCache>
                <c:formatCode>General</c:formatCode>
                <c:ptCount val="1"/>
                <c:pt idx="0">
                  <c:v>-10</c:v>
                </c:pt>
              </c:numCache>
            </c:numRef>
          </c:xVal>
          <c:yVal>
            <c:numRef>
              <c:f>'Risiko elementer'!$P$26</c:f>
              <c:numCache>
                <c:formatCode>General</c:formatCode>
                <c:ptCount val="1"/>
                <c:pt idx="0">
                  <c:v>-10</c:v>
                </c:pt>
              </c:numCache>
            </c:numRef>
          </c:yVal>
          <c:smooth val="0"/>
          <c:extLst>
            <c:ext xmlns:c16="http://schemas.microsoft.com/office/drawing/2014/chart" uri="{C3380CC4-5D6E-409C-BE32-E72D297353CC}">
              <c16:uniqueId val="{0000002E-EFFA-4B61-8B06-307CEDA07C61}"/>
            </c:ext>
          </c:extLst>
        </c:ser>
        <c:ser>
          <c:idx val="13"/>
          <c:order val="15"/>
          <c:tx>
            <c:strRef>
              <c:f>'Risiko elementer'!$A$27</c:f>
              <c:strCache>
                <c:ptCount val="1"/>
              </c:strCache>
            </c:strRef>
          </c:tx>
          <c:spPr>
            <a:ln w="12700">
              <a:solidFill>
                <a:srgbClr val="FF99CC"/>
              </a:solidFill>
              <a:prstDash val="solid"/>
            </a:ln>
          </c:spPr>
          <c:marker>
            <c:symbol val="star"/>
            <c:size val="5"/>
            <c:spPr>
              <a:noFill/>
              <a:ln>
                <a:solidFill>
                  <a:srgbClr val="FF99CC"/>
                </a:solidFill>
                <a:prstDash val="solid"/>
              </a:ln>
            </c:spPr>
          </c:marker>
          <c:dPt>
            <c:idx val="0"/>
            <c:marker>
              <c:symbol val="none"/>
            </c:marker>
            <c:bubble3D val="0"/>
            <c:spPr>
              <a:ln w="12700">
                <a:solidFill>
                  <a:srgbClr val="FFFFFF"/>
                </a:solidFill>
                <a:prstDash val="solid"/>
              </a:ln>
            </c:spPr>
            <c:extLst>
              <c:ext xmlns:c16="http://schemas.microsoft.com/office/drawing/2014/chart" uri="{C3380CC4-5D6E-409C-BE32-E72D297353CC}">
                <c16:uniqueId val="{00000030-EFFA-4B61-8B06-307CEDA07C61}"/>
              </c:ext>
            </c:extLst>
          </c:dPt>
          <c:dPt>
            <c:idx val="1"/>
            <c:marker>
              <c:symbol val="diamond"/>
              <c:size val="10"/>
              <c:spPr>
                <a:solidFill>
                  <a:srgbClr val="000080"/>
                </a:solidFill>
                <a:ln>
                  <a:solidFill>
                    <a:srgbClr val="000080"/>
                  </a:solidFill>
                  <a:prstDash val="solid"/>
                </a:ln>
              </c:spPr>
            </c:marker>
            <c:bubble3D val="0"/>
            <c:spPr>
              <a:ln w="12700">
                <a:solidFill>
                  <a:srgbClr val="FFFFFF"/>
                </a:solidFill>
                <a:prstDash val="solid"/>
              </a:ln>
            </c:spPr>
            <c:extLst>
              <c:ext xmlns:c16="http://schemas.microsoft.com/office/drawing/2014/chart" uri="{C3380CC4-5D6E-409C-BE32-E72D297353CC}">
                <c16:uniqueId val="{00000032-EFFA-4B61-8B06-307CEDA07C61}"/>
              </c:ext>
            </c:extLst>
          </c:dPt>
          <c:dLbls>
            <c:dLbl>
              <c:idx val="1"/>
              <c:spPr>
                <a:noFill/>
                <a:ln w="25400">
                  <a:noFill/>
                </a:ln>
              </c:spPr>
              <c:txPr>
                <a:bodyPr/>
                <a:lstStyle/>
                <a:p>
                  <a:pPr>
                    <a:defRPr sz="1000" b="0" i="0" u="none" strike="noStrike" baseline="0">
                      <a:solidFill>
                        <a:srgbClr val="000000"/>
                      </a:solidFill>
                      <a:latin typeface="Arial"/>
                      <a:ea typeface="Arial"/>
                      <a:cs typeface="Arial"/>
                    </a:defRPr>
                  </a:pPr>
                  <a:endParaRPr lang="nb-NO"/>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2-EFFA-4B61-8B06-307CEDA07C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'P1 Risikomatrise'!$P$35:$P$36</c:f>
              <c:numCache>
                <c:formatCode>General</c:formatCode>
                <c:ptCount val="2"/>
                <c:pt idx="0">
                  <c:v>-10</c:v>
                </c:pt>
                <c:pt idx="1">
                  <c:v>-10</c:v>
                </c:pt>
              </c:numCache>
            </c:numRef>
          </c:xVal>
          <c:yVal>
            <c:numRef>
              <c:f>'P1 Risikomatrise'!$Q$35:$Q$36</c:f>
              <c:numCache>
                <c:formatCode>General</c:formatCode>
                <c:ptCount val="2"/>
                <c:pt idx="0">
                  <c:v>-10</c:v>
                </c:pt>
                <c:pt idx="1">
                  <c:v>-10</c:v>
                </c:pt>
              </c:numCache>
            </c:numRef>
          </c:yVal>
          <c:smooth val="0"/>
          <c:extLst>
            <c:ext xmlns:c16="http://schemas.microsoft.com/office/drawing/2014/chart" uri="{C3380CC4-5D6E-409C-BE32-E72D297353CC}">
              <c16:uniqueId val="{00000033-EFFA-4B61-8B06-307CEDA07C61}"/>
            </c:ext>
          </c:extLst>
        </c:ser>
        <c:ser>
          <c:idx val="18"/>
          <c:order val="16"/>
          <c:tx>
            <c:strRef>
              <c:f>'Risiko elementer'!$A$28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elementer'!$O$28</c:f>
              <c:numCache>
                <c:formatCode>General</c:formatCode>
                <c:ptCount val="1"/>
                <c:pt idx="0">
                  <c:v>-10</c:v>
                </c:pt>
              </c:numCache>
            </c:numRef>
          </c:xVal>
          <c:yVal>
            <c:numRef>
              <c:f>'Risiko elementer'!$P$28</c:f>
              <c:numCache>
                <c:formatCode>General</c:formatCode>
                <c:ptCount val="1"/>
                <c:pt idx="0">
                  <c:v>-10</c:v>
                </c:pt>
              </c:numCache>
            </c:numRef>
          </c:yVal>
          <c:smooth val="0"/>
          <c:extLst>
            <c:ext xmlns:c16="http://schemas.microsoft.com/office/drawing/2014/chart" uri="{C3380CC4-5D6E-409C-BE32-E72D297353CC}">
              <c16:uniqueId val="{00000034-EFFA-4B61-8B06-307CEDA07C61}"/>
            </c:ext>
          </c:extLst>
        </c:ser>
        <c:ser>
          <c:idx val="15"/>
          <c:order val="17"/>
          <c:tx>
            <c:strRef>
              <c:f>'Risiko elementer'!$A$29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elementer'!$O$29</c:f>
              <c:numCache>
                <c:formatCode>General</c:formatCode>
                <c:ptCount val="1"/>
                <c:pt idx="0">
                  <c:v>-10</c:v>
                </c:pt>
              </c:numCache>
            </c:numRef>
          </c:xVal>
          <c:yVal>
            <c:numRef>
              <c:f>'Risiko elementer'!$P$29</c:f>
              <c:numCache>
                <c:formatCode>General</c:formatCode>
                <c:ptCount val="1"/>
                <c:pt idx="0">
                  <c:v>-10</c:v>
                </c:pt>
              </c:numCache>
            </c:numRef>
          </c:yVal>
          <c:smooth val="0"/>
          <c:extLst>
            <c:ext xmlns:c16="http://schemas.microsoft.com/office/drawing/2014/chart" uri="{C3380CC4-5D6E-409C-BE32-E72D297353CC}">
              <c16:uniqueId val="{00000035-EFFA-4B61-8B06-307CEDA07C61}"/>
            </c:ext>
          </c:extLst>
        </c:ser>
        <c:ser>
          <c:idx val="19"/>
          <c:order val="18"/>
          <c:tx>
            <c:strRef>
              <c:f>'Risiko elementer'!$A$30</c:f>
              <c:strCache>
                <c:ptCount val="1"/>
              </c:strCache>
            </c:strRef>
          </c:tx>
          <c:dPt>
            <c:idx val="0"/>
            <c:marker>
              <c:symbol val="diamond"/>
              <c:size val="10"/>
              <c:spPr>
                <a:solidFill>
                  <a:srgbClr val="000080"/>
                </a:solidFill>
              </c:spPr>
            </c:marker>
            <c:bubble3D val="0"/>
            <c:extLst>
              <c:ext xmlns:c16="http://schemas.microsoft.com/office/drawing/2014/chart" uri="{C3380CC4-5D6E-409C-BE32-E72D297353CC}">
                <c16:uniqueId val="{00000036-EFFA-4B61-8B06-307CEDA07C61}"/>
              </c:ext>
            </c:extLst>
          </c:dPt>
          <c:dLbls>
            <c:dLbl>
              <c:idx val="0"/>
              <c:layout>
                <c:manualLayout>
                  <c:x val="-1.1248593925759279E-2"/>
                  <c:y val="0"/>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36-EFFA-4B61-8B06-307CEDA07C61}"/>
                </c:ext>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elementer'!$O$30</c:f>
              <c:numCache>
                <c:formatCode>General</c:formatCode>
                <c:ptCount val="1"/>
                <c:pt idx="0">
                  <c:v>-10</c:v>
                </c:pt>
              </c:numCache>
            </c:numRef>
          </c:xVal>
          <c:yVal>
            <c:numRef>
              <c:f>'Risiko elementer'!$P$30</c:f>
              <c:numCache>
                <c:formatCode>General</c:formatCode>
                <c:ptCount val="1"/>
                <c:pt idx="0">
                  <c:v>-10</c:v>
                </c:pt>
              </c:numCache>
            </c:numRef>
          </c:yVal>
          <c:smooth val="0"/>
          <c:extLst>
            <c:ext xmlns:c16="http://schemas.microsoft.com/office/drawing/2014/chart" uri="{C3380CC4-5D6E-409C-BE32-E72D297353CC}">
              <c16:uniqueId val="{00000037-EFFA-4B61-8B06-307CEDA07C61}"/>
            </c:ext>
          </c:extLst>
        </c:ser>
        <c:ser>
          <c:idx val="20"/>
          <c:order val="19"/>
          <c:tx>
            <c:strRef>
              <c:f>'Risiko elementer'!$A$31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elementer'!$O$31</c:f>
              <c:numCache>
                <c:formatCode>General</c:formatCode>
                <c:ptCount val="1"/>
                <c:pt idx="0">
                  <c:v>-10</c:v>
                </c:pt>
              </c:numCache>
            </c:numRef>
          </c:xVal>
          <c:yVal>
            <c:numRef>
              <c:f>'Risiko elementer'!$P$31</c:f>
              <c:numCache>
                <c:formatCode>General</c:formatCode>
                <c:ptCount val="1"/>
                <c:pt idx="0">
                  <c:v>-10</c:v>
                </c:pt>
              </c:numCache>
            </c:numRef>
          </c:yVal>
          <c:smooth val="0"/>
          <c:extLst>
            <c:ext xmlns:c16="http://schemas.microsoft.com/office/drawing/2014/chart" uri="{C3380CC4-5D6E-409C-BE32-E72D297353CC}">
              <c16:uniqueId val="{00000038-EFFA-4B61-8B06-307CEDA07C61}"/>
            </c:ext>
          </c:extLst>
        </c:ser>
        <c:ser>
          <c:idx val="21"/>
          <c:order val="20"/>
          <c:tx>
            <c:strRef>
              <c:f>'Risiko elementer'!$A$32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elementer'!$O$32</c:f>
              <c:numCache>
                <c:formatCode>General</c:formatCode>
                <c:ptCount val="1"/>
                <c:pt idx="0">
                  <c:v>-10</c:v>
                </c:pt>
              </c:numCache>
            </c:numRef>
          </c:xVal>
          <c:yVal>
            <c:numRef>
              <c:f>'Risiko elementer'!$P$32</c:f>
              <c:numCache>
                <c:formatCode>General</c:formatCode>
                <c:ptCount val="1"/>
                <c:pt idx="0">
                  <c:v>-10</c:v>
                </c:pt>
              </c:numCache>
            </c:numRef>
          </c:yVal>
          <c:smooth val="0"/>
          <c:extLst>
            <c:ext xmlns:c16="http://schemas.microsoft.com/office/drawing/2014/chart" uri="{C3380CC4-5D6E-409C-BE32-E72D297353CC}">
              <c16:uniqueId val="{00000039-EFFA-4B61-8B06-307CEDA07C61}"/>
            </c:ext>
          </c:extLst>
        </c:ser>
        <c:ser>
          <c:idx val="22"/>
          <c:order val="21"/>
          <c:tx>
            <c:strRef>
              <c:f>'Risiko elementer'!$A$33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elementer'!$O$33</c:f>
              <c:numCache>
                <c:formatCode>General</c:formatCode>
                <c:ptCount val="1"/>
                <c:pt idx="0">
                  <c:v>-10</c:v>
                </c:pt>
              </c:numCache>
            </c:numRef>
          </c:xVal>
          <c:yVal>
            <c:numRef>
              <c:f>'Risiko elementer'!$P$33</c:f>
              <c:numCache>
                <c:formatCode>General</c:formatCode>
                <c:ptCount val="1"/>
                <c:pt idx="0">
                  <c:v>-10</c:v>
                </c:pt>
              </c:numCache>
            </c:numRef>
          </c:yVal>
          <c:smooth val="0"/>
          <c:extLst>
            <c:ext xmlns:c16="http://schemas.microsoft.com/office/drawing/2014/chart" uri="{C3380CC4-5D6E-409C-BE32-E72D297353CC}">
              <c16:uniqueId val="{0000003A-EFFA-4B61-8B06-307CEDA07C61}"/>
            </c:ext>
          </c:extLst>
        </c:ser>
        <c:ser>
          <c:idx val="23"/>
          <c:order val="22"/>
          <c:tx>
            <c:strRef>
              <c:f>'Risiko elementer'!$A$34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elementer'!$O$34</c:f>
              <c:numCache>
                <c:formatCode>General</c:formatCode>
                <c:ptCount val="1"/>
                <c:pt idx="0">
                  <c:v>-10</c:v>
                </c:pt>
              </c:numCache>
            </c:numRef>
          </c:xVal>
          <c:yVal>
            <c:numRef>
              <c:f>'Risiko elementer'!$P$34</c:f>
              <c:numCache>
                <c:formatCode>General</c:formatCode>
                <c:ptCount val="1"/>
                <c:pt idx="0">
                  <c:v>-10</c:v>
                </c:pt>
              </c:numCache>
            </c:numRef>
          </c:yVal>
          <c:smooth val="0"/>
          <c:extLst>
            <c:ext xmlns:c16="http://schemas.microsoft.com/office/drawing/2014/chart" uri="{C3380CC4-5D6E-409C-BE32-E72D297353CC}">
              <c16:uniqueId val="{0000003B-EFFA-4B61-8B06-307CEDA07C61}"/>
            </c:ext>
          </c:extLst>
        </c:ser>
        <c:ser>
          <c:idx val="24"/>
          <c:order val="23"/>
          <c:tx>
            <c:strRef>
              <c:f>'Risiko elementer'!$A$35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elementer'!$O$35</c:f>
              <c:numCache>
                <c:formatCode>General</c:formatCode>
                <c:ptCount val="1"/>
                <c:pt idx="0">
                  <c:v>-10</c:v>
                </c:pt>
              </c:numCache>
            </c:numRef>
          </c:xVal>
          <c:yVal>
            <c:numRef>
              <c:f>'Risiko elementer'!$P$35</c:f>
              <c:numCache>
                <c:formatCode>General</c:formatCode>
                <c:ptCount val="1"/>
                <c:pt idx="0">
                  <c:v>-10</c:v>
                </c:pt>
              </c:numCache>
            </c:numRef>
          </c:yVal>
          <c:smooth val="0"/>
          <c:extLst>
            <c:ext xmlns:c16="http://schemas.microsoft.com/office/drawing/2014/chart" uri="{C3380CC4-5D6E-409C-BE32-E72D297353CC}">
              <c16:uniqueId val="{0000003C-EFFA-4B61-8B06-307CEDA07C61}"/>
            </c:ext>
          </c:extLst>
        </c:ser>
        <c:ser>
          <c:idx val="25"/>
          <c:order val="24"/>
          <c:tx>
            <c:strRef>
              <c:f>'Risiko elementer'!$A$36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elementer'!$O$36</c:f>
              <c:numCache>
                <c:formatCode>General</c:formatCode>
                <c:ptCount val="1"/>
                <c:pt idx="0">
                  <c:v>-10</c:v>
                </c:pt>
              </c:numCache>
            </c:numRef>
          </c:xVal>
          <c:yVal>
            <c:numRef>
              <c:f>'Risiko elementer'!$P$36</c:f>
              <c:numCache>
                <c:formatCode>General</c:formatCode>
                <c:ptCount val="1"/>
                <c:pt idx="0">
                  <c:v>-10</c:v>
                </c:pt>
              </c:numCache>
            </c:numRef>
          </c:yVal>
          <c:smooth val="0"/>
          <c:extLst>
            <c:ext xmlns:c16="http://schemas.microsoft.com/office/drawing/2014/chart" uri="{C3380CC4-5D6E-409C-BE32-E72D297353CC}">
              <c16:uniqueId val="{0000003D-EFFA-4B61-8B06-307CEDA07C61}"/>
            </c:ext>
          </c:extLst>
        </c:ser>
        <c:ser>
          <c:idx val="26"/>
          <c:order val="25"/>
          <c:tx>
            <c:strRef>
              <c:f>'Risiko elementer'!$A$37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elementer'!$O$37</c:f>
              <c:numCache>
                <c:formatCode>General</c:formatCode>
                <c:ptCount val="1"/>
                <c:pt idx="0">
                  <c:v>-10</c:v>
                </c:pt>
              </c:numCache>
            </c:numRef>
          </c:xVal>
          <c:yVal>
            <c:numRef>
              <c:f>'Risiko elementer'!$P$37</c:f>
              <c:numCache>
                <c:formatCode>General</c:formatCode>
                <c:ptCount val="1"/>
                <c:pt idx="0">
                  <c:v>-10</c:v>
                </c:pt>
              </c:numCache>
            </c:numRef>
          </c:yVal>
          <c:smooth val="0"/>
          <c:extLst>
            <c:ext xmlns:c16="http://schemas.microsoft.com/office/drawing/2014/chart" uri="{C3380CC4-5D6E-409C-BE32-E72D297353CC}">
              <c16:uniqueId val="{0000003E-EFFA-4B61-8B06-307CEDA07C61}"/>
            </c:ext>
          </c:extLst>
        </c:ser>
        <c:ser>
          <c:idx val="27"/>
          <c:order val="26"/>
          <c:tx>
            <c:strRef>
              <c:f>'Risiko elementer'!$A$38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elementer'!$O$38</c:f>
              <c:numCache>
                <c:formatCode>General</c:formatCode>
                <c:ptCount val="1"/>
                <c:pt idx="0">
                  <c:v>-10</c:v>
                </c:pt>
              </c:numCache>
            </c:numRef>
          </c:xVal>
          <c:yVal>
            <c:numRef>
              <c:f>'Risiko elementer'!$P$38</c:f>
              <c:numCache>
                <c:formatCode>General</c:formatCode>
                <c:ptCount val="1"/>
                <c:pt idx="0">
                  <c:v>-10</c:v>
                </c:pt>
              </c:numCache>
            </c:numRef>
          </c:yVal>
          <c:smooth val="0"/>
          <c:extLst>
            <c:ext xmlns:c16="http://schemas.microsoft.com/office/drawing/2014/chart" uri="{C3380CC4-5D6E-409C-BE32-E72D297353CC}">
              <c16:uniqueId val="{0000003F-EFFA-4B61-8B06-307CEDA07C61}"/>
            </c:ext>
          </c:extLst>
        </c:ser>
        <c:ser>
          <c:idx val="28"/>
          <c:order val="27"/>
          <c:tx>
            <c:strRef>
              <c:f>'Risiko elementer'!$A$39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elementer'!$O$39</c:f>
              <c:numCache>
                <c:formatCode>General</c:formatCode>
                <c:ptCount val="1"/>
                <c:pt idx="0">
                  <c:v>-10</c:v>
                </c:pt>
              </c:numCache>
            </c:numRef>
          </c:xVal>
          <c:yVal>
            <c:numRef>
              <c:f>'Risiko elementer'!$P$39</c:f>
              <c:numCache>
                <c:formatCode>General</c:formatCode>
                <c:ptCount val="1"/>
                <c:pt idx="0">
                  <c:v>-10</c:v>
                </c:pt>
              </c:numCache>
            </c:numRef>
          </c:yVal>
          <c:smooth val="0"/>
          <c:extLst>
            <c:ext xmlns:c16="http://schemas.microsoft.com/office/drawing/2014/chart" uri="{C3380CC4-5D6E-409C-BE32-E72D297353CC}">
              <c16:uniqueId val="{00000040-EFFA-4B61-8B06-307CEDA07C61}"/>
            </c:ext>
          </c:extLst>
        </c:ser>
        <c:ser>
          <c:idx val="29"/>
          <c:order val="28"/>
          <c:tx>
            <c:strRef>
              <c:f>'Risiko elementer'!$A$40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elementer'!$O$40</c:f>
              <c:numCache>
                <c:formatCode>General</c:formatCode>
                <c:ptCount val="1"/>
                <c:pt idx="0">
                  <c:v>-10</c:v>
                </c:pt>
              </c:numCache>
            </c:numRef>
          </c:xVal>
          <c:yVal>
            <c:numRef>
              <c:f>'Risiko elementer'!$P$40</c:f>
              <c:numCache>
                <c:formatCode>General</c:formatCode>
                <c:ptCount val="1"/>
                <c:pt idx="0">
                  <c:v>-10</c:v>
                </c:pt>
              </c:numCache>
            </c:numRef>
          </c:yVal>
          <c:smooth val="0"/>
          <c:extLst>
            <c:ext xmlns:c16="http://schemas.microsoft.com/office/drawing/2014/chart" uri="{C3380CC4-5D6E-409C-BE32-E72D297353CC}">
              <c16:uniqueId val="{00000041-EFFA-4B61-8B06-307CEDA07C61}"/>
            </c:ext>
          </c:extLst>
        </c:ser>
        <c:ser>
          <c:idx val="30"/>
          <c:order val="29"/>
          <c:tx>
            <c:strRef>
              <c:f>'Risiko elementer'!$A$41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elementer'!$O$41</c:f>
              <c:numCache>
                <c:formatCode>General</c:formatCode>
                <c:ptCount val="1"/>
                <c:pt idx="0">
                  <c:v>-10</c:v>
                </c:pt>
              </c:numCache>
            </c:numRef>
          </c:xVal>
          <c:yVal>
            <c:numRef>
              <c:f>'Risiko elementer'!$P$41</c:f>
              <c:numCache>
                <c:formatCode>General</c:formatCode>
                <c:ptCount val="1"/>
                <c:pt idx="0">
                  <c:v>-10</c:v>
                </c:pt>
              </c:numCache>
            </c:numRef>
          </c:yVal>
          <c:smooth val="0"/>
          <c:extLst>
            <c:ext xmlns:c16="http://schemas.microsoft.com/office/drawing/2014/chart" uri="{C3380CC4-5D6E-409C-BE32-E72D297353CC}">
              <c16:uniqueId val="{00000042-EFFA-4B61-8B06-307CEDA07C61}"/>
            </c:ext>
          </c:extLst>
        </c:ser>
        <c:ser>
          <c:idx val="31"/>
          <c:order val="30"/>
          <c:tx>
            <c:strRef>
              <c:f>'Risiko elementer'!$A$42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elementer'!$O$42</c:f>
              <c:numCache>
                <c:formatCode>General</c:formatCode>
                <c:ptCount val="1"/>
                <c:pt idx="0">
                  <c:v>-10</c:v>
                </c:pt>
              </c:numCache>
            </c:numRef>
          </c:xVal>
          <c:yVal>
            <c:numRef>
              <c:f>'Risiko elementer'!$P$42</c:f>
              <c:numCache>
                <c:formatCode>General</c:formatCode>
                <c:ptCount val="1"/>
                <c:pt idx="0">
                  <c:v>-10</c:v>
                </c:pt>
              </c:numCache>
            </c:numRef>
          </c:yVal>
          <c:smooth val="0"/>
          <c:extLst>
            <c:ext xmlns:c16="http://schemas.microsoft.com/office/drawing/2014/chart" uri="{C3380CC4-5D6E-409C-BE32-E72D297353CC}">
              <c16:uniqueId val="{00000043-EFFA-4B61-8B06-307CEDA07C61}"/>
            </c:ext>
          </c:extLst>
        </c:ser>
        <c:ser>
          <c:idx val="32"/>
          <c:order val="31"/>
          <c:tx>
            <c:strRef>
              <c:f>'Risiko elementer'!$A$43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elementer'!$P$43</c:f>
              <c:numCache>
                <c:formatCode>General</c:formatCode>
                <c:ptCount val="1"/>
                <c:pt idx="0">
                  <c:v>-10</c:v>
                </c:pt>
              </c:numCache>
            </c:numRef>
          </c:yVal>
          <c:smooth val="0"/>
          <c:extLst>
            <c:ext xmlns:c16="http://schemas.microsoft.com/office/drawing/2014/chart" uri="{C3380CC4-5D6E-409C-BE32-E72D297353CC}">
              <c16:uniqueId val="{00000044-EFFA-4B61-8B06-307CEDA07C61}"/>
            </c:ext>
          </c:extLst>
        </c:ser>
        <c:ser>
          <c:idx val="14"/>
          <c:order val="32"/>
          <c:tx>
            <c:strRef>
              <c:f>'Risiko elementer'!$A$44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elementer'!$O$44</c:f>
              <c:numCache>
                <c:formatCode>General</c:formatCode>
                <c:ptCount val="1"/>
                <c:pt idx="0">
                  <c:v>-10</c:v>
                </c:pt>
              </c:numCache>
            </c:numRef>
          </c:xVal>
          <c:yVal>
            <c:numRef>
              <c:f>'Risiko elementer'!$P$44</c:f>
              <c:numCache>
                <c:formatCode>General</c:formatCode>
                <c:ptCount val="1"/>
                <c:pt idx="0">
                  <c:v>-10</c:v>
                </c:pt>
              </c:numCache>
            </c:numRef>
          </c:yVal>
          <c:smooth val="0"/>
          <c:extLst>
            <c:ext xmlns:c16="http://schemas.microsoft.com/office/drawing/2014/chart" uri="{C3380CC4-5D6E-409C-BE32-E72D297353CC}">
              <c16:uniqueId val="{00000045-EFFA-4B61-8B06-307CEDA07C61}"/>
            </c:ext>
          </c:extLst>
        </c:ser>
        <c:ser>
          <c:idx val="33"/>
          <c:order val="33"/>
          <c:tx>
            <c:strRef>
              <c:f>'Risiko elementer'!$A$45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elementer'!$O$45</c:f>
              <c:numCache>
                <c:formatCode>General</c:formatCode>
                <c:ptCount val="1"/>
                <c:pt idx="0">
                  <c:v>-10</c:v>
                </c:pt>
              </c:numCache>
            </c:numRef>
          </c:xVal>
          <c:yVal>
            <c:numRef>
              <c:f>'Risiko elementer'!$P$45</c:f>
              <c:numCache>
                <c:formatCode>General</c:formatCode>
                <c:ptCount val="1"/>
                <c:pt idx="0">
                  <c:v>-10</c:v>
                </c:pt>
              </c:numCache>
            </c:numRef>
          </c:yVal>
          <c:smooth val="0"/>
          <c:extLst>
            <c:ext xmlns:c16="http://schemas.microsoft.com/office/drawing/2014/chart" uri="{C3380CC4-5D6E-409C-BE32-E72D297353CC}">
              <c16:uniqueId val="{00000046-EFFA-4B61-8B06-307CEDA07C61}"/>
            </c:ext>
          </c:extLst>
        </c:ser>
        <c:ser>
          <c:idx val="34"/>
          <c:order val="34"/>
          <c:tx>
            <c:strRef>
              <c:f>'Risiko elementer'!$A$46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elementer'!$O$46</c:f>
              <c:numCache>
                <c:formatCode>General</c:formatCode>
                <c:ptCount val="1"/>
                <c:pt idx="0">
                  <c:v>-10</c:v>
                </c:pt>
              </c:numCache>
            </c:numRef>
          </c:xVal>
          <c:yVal>
            <c:numRef>
              <c:f>'Risiko elementer'!$P$46</c:f>
              <c:numCache>
                <c:formatCode>General</c:formatCode>
                <c:ptCount val="1"/>
                <c:pt idx="0">
                  <c:v>-10</c:v>
                </c:pt>
              </c:numCache>
            </c:numRef>
          </c:yVal>
          <c:smooth val="0"/>
          <c:extLst>
            <c:ext xmlns:c16="http://schemas.microsoft.com/office/drawing/2014/chart" uri="{C3380CC4-5D6E-409C-BE32-E72D297353CC}">
              <c16:uniqueId val="{00000047-EFFA-4B61-8B06-307CEDA07C61}"/>
            </c:ext>
          </c:extLst>
        </c:ser>
        <c:ser>
          <c:idx val="35"/>
          <c:order val="35"/>
          <c:tx>
            <c:strRef>
              <c:f>'Risiko elementer'!$A$47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elementer'!$O$47</c:f>
              <c:numCache>
                <c:formatCode>General</c:formatCode>
                <c:ptCount val="1"/>
                <c:pt idx="0">
                  <c:v>-10</c:v>
                </c:pt>
              </c:numCache>
            </c:numRef>
          </c:xVal>
          <c:yVal>
            <c:numRef>
              <c:f>'Risiko elementer'!$P$47</c:f>
              <c:numCache>
                <c:formatCode>General</c:formatCode>
                <c:ptCount val="1"/>
                <c:pt idx="0">
                  <c:v>-10</c:v>
                </c:pt>
              </c:numCache>
            </c:numRef>
          </c:yVal>
          <c:smooth val="0"/>
          <c:extLst>
            <c:ext xmlns:c16="http://schemas.microsoft.com/office/drawing/2014/chart" uri="{C3380CC4-5D6E-409C-BE32-E72D297353CC}">
              <c16:uniqueId val="{00000048-EFFA-4B61-8B06-307CEDA07C61}"/>
            </c:ext>
          </c:extLst>
        </c:ser>
        <c:ser>
          <c:idx val="36"/>
          <c:order val="36"/>
          <c:tx>
            <c:strRef>
              <c:f>'Risiko elementer'!$A$48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elementer'!$O$48</c:f>
              <c:numCache>
                <c:formatCode>General</c:formatCode>
                <c:ptCount val="1"/>
                <c:pt idx="0">
                  <c:v>-10</c:v>
                </c:pt>
              </c:numCache>
            </c:numRef>
          </c:xVal>
          <c:yVal>
            <c:numRef>
              <c:f>'Risiko elementer'!$P$48</c:f>
              <c:numCache>
                <c:formatCode>General</c:formatCode>
                <c:ptCount val="1"/>
                <c:pt idx="0">
                  <c:v>-10</c:v>
                </c:pt>
              </c:numCache>
            </c:numRef>
          </c:yVal>
          <c:smooth val="0"/>
          <c:extLst>
            <c:ext xmlns:c16="http://schemas.microsoft.com/office/drawing/2014/chart" uri="{C3380CC4-5D6E-409C-BE32-E72D297353CC}">
              <c16:uniqueId val="{00000049-EFFA-4B61-8B06-307CEDA07C61}"/>
            </c:ext>
          </c:extLst>
        </c:ser>
        <c:ser>
          <c:idx val="37"/>
          <c:order val="37"/>
          <c:tx>
            <c:strRef>
              <c:f>'Risiko elementer'!$A$49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elementer'!$O$49</c:f>
              <c:numCache>
                <c:formatCode>General</c:formatCode>
                <c:ptCount val="1"/>
                <c:pt idx="0">
                  <c:v>-10</c:v>
                </c:pt>
              </c:numCache>
            </c:numRef>
          </c:xVal>
          <c:yVal>
            <c:numRef>
              <c:f>'Risiko elementer'!$P$49</c:f>
              <c:numCache>
                <c:formatCode>General</c:formatCode>
                <c:ptCount val="1"/>
                <c:pt idx="0">
                  <c:v>-10</c:v>
                </c:pt>
              </c:numCache>
            </c:numRef>
          </c:yVal>
          <c:smooth val="0"/>
          <c:extLst>
            <c:ext xmlns:c16="http://schemas.microsoft.com/office/drawing/2014/chart" uri="{C3380CC4-5D6E-409C-BE32-E72D297353CC}">
              <c16:uniqueId val="{0000004A-EFFA-4B61-8B06-307CEDA07C61}"/>
            </c:ext>
          </c:extLst>
        </c:ser>
        <c:ser>
          <c:idx val="38"/>
          <c:order val="38"/>
          <c:tx>
            <c:strRef>
              <c:f>'Risiko elementer'!$A$50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yVal>
            <c:numRef>
              <c:f>'Risiko elementer'!$P$50</c:f>
              <c:numCache>
                <c:formatCode>General</c:formatCode>
                <c:ptCount val="1"/>
                <c:pt idx="0">
                  <c:v>-10</c:v>
                </c:pt>
              </c:numCache>
            </c:numRef>
          </c:yVal>
          <c:smooth val="0"/>
          <c:extLst>
            <c:ext xmlns:c16="http://schemas.microsoft.com/office/drawing/2014/chart" uri="{C3380CC4-5D6E-409C-BE32-E72D297353CC}">
              <c16:uniqueId val="{0000004B-EFFA-4B61-8B06-307CEDA07C61}"/>
            </c:ext>
          </c:extLst>
        </c:ser>
        <c:ser>
          <c:idx val="39"/>
          <c:order val="39"/>
          <c:tx>
            <c:strRef>
              <c:f>'Risiko elementer'!$A$51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elementer'!$O$51</c:f>
              <c:numCache>
                <c:formatCode>General</c:formatCode>
                <c:ptCount val="1"/>
                <c:pt idx="0">
                  <c:v>-10</c:v>
                </c:pt>
              </c:numCache>
            </c:numRef>
          </c:xVal>
          <c:yVal>
            <c:numRef>
              <c:f>'Risiko elementer'!$P$51</c:f>
              <c:numCache>
                <c:formatCode>General</c:formatCode>
                <c:ptCount val="1"/>
                <c:pt idx="0">
                  <c:v>-10</c:v>
                </c:pt>
              </c:numCache>
            </c:numRef>
          </c:yVal>
          <c:smooth val="0"/>
          <c:extLst>
            <c:ext xmlns:c16="http://schemas.microsoft.com/office/drawing/2014/chart" uri="{C3380CC4-5D6E-409C-BE32-E72D297353CC}">
              <c16:uniqueId val="{0000004C-EFFA-4B61-8B06-307CEDA07C61}"/>
            </c:ext>
          </c:extLst>
        </c:ser>
        <c:ser>
          <c:idx val="40"/>
          <c:order val="40"/>
          <c:tx>
            <c:strRef>
              <c:f>'Risiko elementer'!$A$52</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elementer'!$O$52</c:f>
              <c:numCache>
                <c:formatCode>General</c:formatCode>
                <c:ptCount val="1"/>
                <c:pt idx="0">
                  <c:v>-10</c:v>
                </c:pt>
              </c:numCache>
            </c:numRef>
          </c:xVal>
          <c:yVal>
            <c:numRef>
              <c:f>'Risiko elementer'!$P$52</c:f>
              <c:numCache>
                <c:formatCode>General</c:formatCode>
                <c:ptCount val="1"/>
                <c:pt idx="0">
                  <c:v>-10</c:v>
                </c:pt>
              </c:numCache>
            </c:numRef>
          </c:yVal>
          <c:smooth val="0"/>
          <c:extLst>
            <c:ext xmlns:c16="http://schemas.microsoft.com/office/drawing/2014/chart" uri="{C3380CC4-5D6E-409C-BE32-E72D297353CC}">
              <c16:uniqueId val="{0000004D-EFFA-4B61-8B06-307CEDA07C61}"/>
            </c:ext>
          </c:extLst>
        </c:ser>
        <c:ser>
          <c:idx val="41"/>
          <c:order val="41"/>
          <c:tx>
            <c:strRef>
              <c:f>'Risiko elementer'!$A$53</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elementer'!$O$53</c:f>
              <c:numCache>
                <c:formatCode>General</c:formatCode>
                <c:ptCount val="1"/>
                <c:pt idx="0">
                  <c:v>-10</c:v>
                </c:pt>
              </c:numCache>
            </c:numRef>
          </c:xVal>
          <c:yVal>
            <c:numRef>
              <c:f>'Risiko elementer'!$P$53</c:f>
              <c:numCache>
                <c:formatCode>General</c:formatCode>
                <c:ptCount val="1"/>
                <c:pt idx="0">
                  <c:v>-10</c:v>
                </c:pt>
              </c:numCache>
            </c:numRef>
          </c:yVal>
          <c:smooth val="0"/>
          <c:extLst>
            <c:ext xmlns:c16="http://schemas.microsoft.com/office/drawing/2014/chart" uri="{C3380CC4-5D6E-409C-BE32-E72D297353CC}">
              <c16:uniqueId val="{0000004E-EFFA-4B61-8B06-307CEDA07C61}"/>
            </c:ext>
          </c:extLst>
        </c:ser>
        <c:ser>
          <c:idx val="42"/>
          <c:order val="42"/>
          <c:tx>
            <c:strRef>
              <c:f>'Risiko elementer'!$A$54</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elementer'!$O$54</c:f>
              <c:numCache>
                <c:formatCode>General</c:formatCode>
                <c:ptCount val="1"/>
                <c:pt idx="0">
                  <c:v>-10</c:v>
                </c:pt>
              </c:numCache>
            </c:numRef>
          </c:xVal>
          <c:yVal>
            <c:numRef>
              <c:f>'Risiko elementer'!$P$54</c:f>
              <c:numCache>
                <c:formatCode>General</c:formatCode>
                <c:ptCount val="1"/>
                <c:pt idx="0">
                  <c:v>-10</c:v>
                </c:pt>
              </c:numCache>
            </c:numRef>
          </c:yVal>
          <c:smooth val="0"/>
          <c:extLst>
            <c:ext xmlns:c16="http://schemas.microsoft.com/office/drawing/2014/chart" uri="{C3380CC4-5D6E-409C-BE32-E72D297353CC}">
              <c16:uniqueId val="{0000004F-EFFA-4B61-8B06-307CEDA07C61}"/>
            </c:ext>
          </c:extLst>
        </c:ser>
        <c:ser>
          <c:idx val="43"/>
          <c:order val="43"/>
          <c:tx>
            <c:strRef>
              <c:f>'Risiko elementer'!$A$55</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elementer'!$O$55</c:f>
              <c:numCache>
                <c:formatCode>General</c:formatCode>
                <c:ptCount val="1"/>
                <c:pt idx="0">
                  <c:v>-10</c:v>
                </c:pt>
              </c:numCache>
            </c:numRef>
          </c:xVal>
          <c:yVal>
            <c:numRef>
              <c:f>'Risiko elementer'!$P$55</c:f>
              <c:numCache>
                <c:formatCode>General</c:formatCode>
                <c:ptCount val="1"/>
                <c:pt idx="0">
                  <c:v>-10</c:v>
                </c:pt>
              </c:numCache>
            </c:numRef>
          </c:yVal>
          <c:smooth val="0"/>
          <c:extLst>
            <c:ext xmlns:c16="http://schemas.microsoft.com/office/drawing/2014/chart" uri="{C3380CC4-5D6E-409C-BE32-E72D297353CC}">
              <c16:uniqueId val="{00000050-EFFA-4B61-8B06-307CEDA07C61}"/>
            </c:ext>
          </c:extLst>
        </c:ser>
        <c:ser>
          <c:idx val="44"/>
          <c:order val="44"/>
          <c:tx>
            <c:strRef>
              <c:f>'Risiko elementer'!$A$56</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elementer'!$O$56</c:f>
              <c:numCache>
                <c:formatCode>General</c:formatCode>
                <c:ptCount val="1"/>
                <c:pt idx="0">
                  <c:v>-10</c:v>
                </c:pt>
              </c:numCache>
            </c:numRef>
          </c:xVal>
          <c:yVal>
            <c:numRef>
              <c:f>'Risiko elementer'!$P$56</c:f>
              <c:numCache>
                <c:formatCode>General</c:formatCode>
                <c:ptCount val="1"/>
                <c:pt idx="0">
                  <c:v>-10</c:v>
                </c:pt>
              </c:numCache>
            </c:numRef>
          </c:yVal>
          <c:smooth val="0"/>
          <c:extLst>
            <c:ext xmlns:c16="http://schemas.microsoft.com/office/drawing/2014/chart" uri="{C3380CC4-5D6E-409C-BE32-E72D297353CC}">
              <c16:uniqueId val="{00000051-EFFA-4B61-8B06-307CEDA07C61}"/>
            </c:ext>
          </c:extLst>
        </c:ser>
        <c:ser>
          <c:idx val="45"/>
          <c:order val="45"/>
          <c:tx>
            <c:strRef>
              <c:f>'Risiko elementer'!$A$57</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elementer'!$O$57</c:f>
              <c:numCache>
                <c:formatCode>General</c:formatCode>
                <c:ptCount val="1"/>
                <c:pt idx="0">
                  <c:v>-10</c:v>
                </c:pt>
              </c:numCache>
            </c:numRef>
          </c:xVal>
          <c:yVal>
            <c:numRef>
              <c:f>'Risiko elementer'!$P$57</c:f>
              <c:numCache>
                <c:formatCode>General</c:formatCode>
                <c:ptCount val="1"/>
                <c:pt idx="0">
                  <c:v>-10</c:v>
                </c:pt>
              </c:numCache>
            </c:numRef>
          </c:yVal>
          <c:smooth val="0"/>
          <c:extLst>
            <c:ext xmlns:c16="http://schemas.microsoft.com/office/drawing/2014/chart" uri="{C3380CC4-5D6E-409C-BE32-E72D297353CC}">
              <c16:uniqueId val="{00000052-EFFA-4B61-8B06-307CEDA07C61}"/>
            </c:ext>
          </c:extLst>
        </c:ser>
        <c:ser>
          <c:idx val="46"/>
          <c:order val="46"/>
          <c:tx>
            <c:strRef>
              <c:f>'Risiko elementer'!$A$58</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elementer'!$O$58</c:f>
              <c:numCache>
                <c:formatCode>General</c:formatCode>
                <c:ptCount val="1"/>
                <c:pt idx="0">
                  <c:v>-10</c:v>
                </c:pt>
              </c:numCache>
            </c:numRef>
          </c:xVal>
          <c:yVal>
            <c:numRef>
              <c:f>'Risiko elementer'!$P$58</c:f>
              <c:numCache>
                <c:formatCode>General</c:formatCode>
                <c:ptCount val="1"/>
                <c:pt idx="0">
                  <c:v>-10</c:v>
                </c:pt>
              </c:numCache>
            </c:numRef>
          </c:yVal>
          <c:smooth val="0"/>
          <c:extLst>
            <c:ext xmlns:c16="http://schemas.microsoft.com/office/drawing/2014/chart" uri="{C3380CC4-5D6E-409C-BE32-E72D297353CC}">
              <c16:uniqueId val="{00000053-EFFA-4B61-8B06-307CEDA07C61}"/>
            </c:ext>
          </c:extLst>
        </c:ser>
        <c:ser>
          <c:idx val="47"/>
          <c:order val="47"/>
          <c:tx>
            <c:strRef>
              <c:f>'Risiko elementer'!$A$59</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elementer'!$O$59</c:f>
              <c:numCache>
                <c:formatCode>General</c:formatCode>
                <c:ptCount val="1"/>
                <c:pt idx="0">
                  <c:v>-10</c:v>
                </c:pt>
              </c:numCache>
            </c:numRef>
          </c:xVal>
          <c:yVal>
            <c:numRef>
              <c:f>'Risiko elementer'!$P$59</c:f>
              <c:numCache>
                <c:formatCode>General</c:formatCode>
                <c:ptCount val="1"/>
                <c:pt idx="0">
                  <c:v>-10</c:v>
                </c:pt>
              </c:numCache>
            </c:numRef>
          </c:yVal>
          <c:smooth val="0"/>
          <c:extLst>
            <c:ext xmlns:c16="http://schemas.microsoft.com/office/drawing/2014/chart" uri="{C3380CC4-5D6E-409C-BE32-E72D297353CC}">
              <c16:uniqueId val="{00000054-EFFA-4B61-8B06-307CEDA07C61}"/>
            </c:ext>
          </c:extLst>
        </c:ser>
        <c:ser>
          <c:idx val="48"/>
          <c:order val="48"/>
          <c:tx>
            <c:strRef>
              <c:f>'Risiko elementer'!$A$60</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elementer'!$O$60</c:f>
              <c:numCache>
                <c:formatCode>General</c:formatCode>
                <c:ptCount val="1"/>
                <c:pt idx="0">
                  <c:v>-10</c:v>
                </c:pt>
              </c:numCache>
            </c:numRef>
          </c:xVal>
          <c:yVal>
            <c:numRef>
              <c:f>'Risiko elementer'!$P$60</c:f>
              <c:numCache>
                <c:formatCode>General</c:formatCode>
                <c:ptCount val="1"/>
                <c:pt idx="0">
                  <c:v>-10</c:v>
                </c:pt>
              </c:numCache>
            </c:numRef>
          </c:yVal>
          <c:smooth val="0"/>
          <c:extLst>
            <c:ext xmlns:c16="http://schemas.microsoft.com/office/drawing/2014/chart" uri="{C3380CC4-5D6E-409C-BE32-E72D297353CC}">
              <c16:uniqueId val="{00000055-EFFA-4B61-8B06-307CEDA07C61}"/>
            </c:ext>
          </c:extLst>
        </c:ser>
        <c:ser>
          <c:idx val="49"/>
          <c:order val="49"/>
          <c:tx>
            <c:strRef>
              <c:f>'Risiko elementer'!$A$61</c:f>
              <c:strCache>
                <c:ptCount val="1"/>
              </c:strCache>
            </c:strRef>
          </c:tx>
          <c:marker>
            <c:symbol val="diamond"/>
            <c:size val="10"/>
            <c:spPr>
              <a:solidFill>
                <a:srgbClr val="000080"/>
              </a:solidFill>
            </c:spPr>
          </c:marker>
          <c:dLbls>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'Risiko elementer'!$O$61</c:f>
              <c:numCache>
                <c:formatCode>General</c:formatCode>
                <c:ptCount val="1"/>
                <c:pt idx="0">
                  <c:v>-10</c:v>
                </c:pt>
              </c:numCache>
            </c:numRef>
          </c:xVal>
          <c:yVal>
            <c:numRef>
              <c:f>'Risiko elementer'!$P$61</c:f>
              <c:numCache>
                <c:formatCode>General</c:formatCode>
                <c:ptCount val="1"/>
                <c:pt idx="0">
                  <c:v>-10</c:v>
                </c:pt>
              </c:numCache>
            </c:numRef>
          </c:yVal>
          <c:smooth val="0"/>
          <c:extLst>
            <c:ext xmlns:c16="http://schemas.microsoft.com/office/drawing/2014/chart" uri="{C3380CC4-5D6E-409C-BE32-E72D297353CC}">
              <c16:uniqueId val="{00000056-EFFA-4B61-8B06-307CEDA07C61}"/>
            </c:ext>
          </c:extLst>
        </c:ser>
        <c:dLbls>
          <c:showLegendKey val="0"/>
          <c:showVal val="0"/>
          <c:showCatName val="0"/>
          <c:showSerName val="0"/>
          <c:showPercent val="0"/>
          <c:showBubbleSize val="0"/>
        </c:dLbls>
        <c:axId val="116307840"/>
        <c:axId val="116318208"/>
      </c:scatterChart>
      <c:valAx>
        <c:axId val="116307840"/>
        <c:scaling>
          <c:orientation val="minMax"/>
          <c:max val="5"/>
          <c:min val="0"/>
        </c:scaling>
        <c:delete val="0"/>
        <c:axPos val="b"/>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Konsekvensvurdering</a:t>
                </a:r>
              </a:p>
            </c:rich>
          </c:tx>
          <c:layout>
            <c:manualLayout>
              <c:xMode val="edge"/>
              <c:yMode val="edge"/>
              <c:x val="0.35985785484679583"/>
              <c:y val="0.893844878701903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18208"/>
        <c:crosses val="autoZero"/>
        <c:crossBetween val="midCat"/>
        <c:majorUnit val="1"/>
        <c:minorUnit val="1"/>
      </c:valAx>
      <c:valAx>
        <c:axId val="116318208"/>
        <c:scaling>
          <c:orientation val="minMax"/>
          <c:max val="5"/>
          <c:min val="0"/>
        </c:scaling>
        <c:delete val="0"/>
        <c:axPos val="l"/>
        <c:majorGridlines>
          <c:spPr>
            <a:ln w="3175">
              <a:solidFill>
                <a:srgbClr val="000000"/>
              </a:solidFill>
              <a:prstDash val="solid"/>
            </a:ln>
          </c:spPr>
        </c:majorGridlines>
        <c:title>
          <c:tx>
            <c:rich>
              <a:bodyPr/>
              <a:lstStyle/>
              <a:p>
                <a:pPr>
                  <a:defRPr sz="1100" b="0" i="0" u="none" strike="noStrike" baseline="0">
                    <a:solidFill>
                      <a:srgbClr val="000000"/>
                    </a:solidFill>
                    <a:latin typeface="Calibri"/>
                    <a:ea typeface="Calibri"/>
                    <a:cs typeface="Calibri"/>
                  </a:defRPr>
                </a:pPr>
                <a:r>
                  <a:rPr lang="nb-NO" sz="1200" b="1" i="0" u="none" strike="noStrike" baseline="0">
                    <a:solidFill>
                      <a:srgbClr val="000000"/>
                    </a:solidFill>
                    <a:latin typeface="Arial"/>
                    <a:cs typeface="Arial"/>
                  </a:rPr>
                  <a:t>Sannsynlighet</a:t>
                </a:r>
              </a:p>
              <a:p>
                <a:pPr>
                  <a:defRPr sz="1100" b="0" i="0" u="none" strike="noStrike" baseline="0">
                    <a:solidFill>
                      <a:srgbClr val="000000"/>
                    </a:solidFill>
                    <a:latin typeface="Calibri"/>
                    <a:ea typeface="Calibri"/>
                    <a:cs typeface="Calibri"/>
                  </a:defRPr>
                </a:pPr>
                <a:endParaRPr lang="nb-NO" sz="1100" b="1" i="0" u="none" strike="noStrike" baseline="0">
                  <a:solidFill>
                    <a:srgbClr val="000000"/>
                  </a:solidFill>
                  <a:latin typeface="Arial"/>
                  <a:cs typeface="Arial"/>
                </a:endParaRPr>
              </a:p>
            </c:rich>
          </c:tx>
          <c:layout>
            <c:manualLayout>
              <c:xMode val="edge"/>
              <c:yMode val="edge"/>
              <c:x val="1.2389659121542773E-2"/>
              <c:y val="0.34160468199437183"/>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nb-NO"/>
          </a:p>
        </c:txPr>
        <c:crossAx val="116307840"/>
        <c:crossesAt val="0"/>
        <c:crossBetween val="midCat"/>
        <c:majorUnit val="1"/>
        <c:minorUnit val="1"/>
      </c:valAx>
      <c:spPr>
        <a:blipFill dpi="0" rotWithShape="0">
          <a:blip xmlns:r="http://schemas.openxmlformats.org/officeDocument/2006/relationships" r:embed="rId2"/>
          <a:srcRect/>
          <a:stretch>
            <a:fillRect/>
          </a:stretch>
        </a:blipFill>
        <a:ln w="12700">
          <a:solidFill>
            <a:srgbClr val="808080"/>
          </a:solidFill>
          <a:prstDash val="solid"/>
        </a:ln>
      </c:spPr>
    </c:plotArea>
    <c:plotVisOnly val="0"/>
    <c:dispBlanksAs val="gap"/>
    <c:showDLblsOverMax val="0"/>
  </c:chart>
  <c:spPr>
    <a:solidFill>
      <a:srgbClr val="FFFFFF"/>
    </a:solidFill>
    <a:ln w="3175">
      <a:solidFill>
        <a:sysClr val="window" lastClr="FFFFFF"/>
      </a:solidFill>
      <a:prstDash val="solid"/>
    </a:ln>
  </c:spPr>
  <c:txPr>
    <a:bodyPr/>
    <a:lstStyle/>
    <a:p>
      <a:pPr>
        <a:defRPr sz="1000" b="0" i="0" u="none" strike="noStrike" baseline="0">
          <a:solidFill>
            <a:srgbClr val="000000"/>
          </a:solidFill>
          <a:latin typeface="Arial"/>
          <a:ea typeface="Arial"/>
          <a:cs typeface="Arial"/>
        </a:defRPr>
      </a:pPr>
      <a:endParaRPr lang="nb-NO"/>
    </a:p>
  </c:txPr>
  <c:externalData r:id="rId3">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4" cy="498295"/>
          </a:xfrm>
          <a:prstGeom prst="rect">
            <a:avLst/>
          </a:prstGeom>
        </p:spPr>
        <p:txBody>
          <a:bodyPr vert="horz" lIns="92117" tIns="46058" rIns="92117" bIns="46058" rtlCol="0"/>
          <a:lstStyle>
            <a:lvl1pPr algn="l">
              <a:defRPr sz="1200"/>
            </a:lvl1pPr>
          </a:lstStyle>
          <a:p>
            <a:endParaRPr lang="nb-NO"/>
          </a:p>
        </p:txBody>
      </p:sp>
      <p:sp>
        <p:nvSpPr>
          <p:cNvPr id="3" name="Plassholder for dato 2"/>
          <p:cNvSpPr>
            <a:spLocks noGrp="1"/>
          </p:cNvSpPr>
          <p:nvPr>
            <p:ph type="dt" idx="1"/>
          </p:nvPr>
        </p:nvSpPr>
        <p:spPr>
          <a:xfrm>
            <a:off x="3848644" y="0"/>
            <a:ext cx="2944284" cy="498295"/>
          </a:xfrm>
          <a:prstGeom prst="rect">
            <a:avLst/>
          </a:prstGeom>
        </p:spPr>
        <p:txBody>
          <a:bodyPr vert="horz" lIns="92117" tIns="46058" rIns="92117" bIns="46058" rtlCol="0"/>
          <a:lstStyle>
            <a:lvl1pPr algn="r">
              <a:defRPr sz="1200"/>
            </a:lvl1pPr>
          </a:lstStyle>
          <a:p>
            <a:fld id="{C0C05338-D6E6-4CE9-9682-B4D4ECBC4CCD}" type="datetimeFigureOut">
              <a:rPr lang="nb-NO" smtClean="0"/>
              <a:t>29.11.2019</a:t>
            </a:fld>
            <a:endParaRPr lang="nb-NO"/>
          </a:p>
        </p:txBody>
      </p:sp>
      <p:sp>
        <p:nvSpPr>
          <p:cNvPr id="4" name="Plassholder for lysbilde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2117" tIns="46058" rIns="92117" bIns="46058" rtlCol="0" anchor="ctr"/>
          <a:lstStyle/>
          <a:p>
            <a:endParaRPr lang="nb-NO"/>
          </a:p>
        </p:txBody>
      </p:sp>
      <p:sp>
        <p:nvSpPr>
          <p:cNvPr id="5" name="Plassholder for notater 4"/>
          <p:cNvSpPr>
            <a:spLocks noGrp="1"/>
          </p:cNvSpPr>
          <p:nvPr>
            <p:ph type="body" sz="quarter" idx="3"/>
          </p:nvPr>
        </p:nvSpPr>
        <p:spPr>
          <a:xfrm>
            <a:off x="679451" y="4779487"/>
            <a:ext cx="5435600" cy="3910489"/>
          </a:xfrm>
          <a:prstGeom prst="rect">
            <a:avLst/>
          </a:prstGeom>
        </p:spPr>
        <p:txBody>
          <a:bodyPr vert="horz" lIns="92117" tIns="46058" rIns="92117" bIns="46058"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33107"/>
            <a:ext cx="2944284" cy="498294"/>
          </a:xfrm>
          <a:prstGeom prst="rect">
            <a:avLst/>
          </a:prstGeom>
        </p:spPr>
        <p:txBody>
          <a:bodyPr vert="horz" lIns="92117" tIns="46058" rIns="92117" bIns="46058"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4" y="9433107"/>
            <a:ext cx="2944284" cy="498294"/>
          </a:xfrm>
          <a:prstGeom prst="rect">
            <a:avLst/>
          </a:prstGeom>
        </p:spPr>
        <p:txBody>
          <a:bodyPr vert="horz" lIns="92117" tIns="46058" rIns="92117" bIns="46058" rtlCol="0" anchor="b"/>
          <a:lstStyle>
            <a:lvl1pPr algn="r">
              <a:defRPr sz="1200"/>
            </a:lvl1pPr>
          </a:lstStyle>
          <a:p>
            <a:fld id="{B7691EBB-80F8-43BC-BCC6-078EA46124D0}" type="slidenum">
              <a:rPr lang="nb-NO" smtClean="0"/>
              <a:t>‹#›</a:t>
            </a:fld>
            <a:endParaRPr lang="nb-NO"/>
          </a:p>
        </p:txBody>
      </p:sp>
    </p:spTree>
    <p:extLst>
      <p:ext uri="{BB962C8B-B14F-4D97-AF65-F5344CB8AC3E}">
        <p14:creationId xmlns:p14="http://schemas.microsoft.com/office/powerpoint/2010/main" val="1937539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B7691EBB-80F8-43BC-BCC6-078EA46124D0}" type="slidenum">
              <a:rPr lang="nb-NO" smtClean="0"/>
              <a:t>1</a:t>
            </a:fld>
            <a:endParaRPr lang="nb-NO"/>
          </a:p>
        </p:txBody>
      </p:sp>
    </p:spTree>
    <p:extLst>
      <p:ext uri="{BB962C8B-B14F-4D97-AF65-F5344CB8AC3E}">
        <p14:creationId xmlns:p14="http://schemas.microsoft.com/office/powerpoint/2010/main" val="726211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B7691EBB-80F8-43BC-BCC6-078EA46124D0}" type="slidenum">
              <a:rPr lang="nb-NO" smtClean="0"/>
              <a:t>2</a:t>
            </a:fld>
            <a:endParaRPr lang="nb-NO"/>
          </a:p>
        </p:txBody>
      </p:sp>
    </p:spTree>
    <p:extLst>
      <p:ext uri="{BB962C8B-B14F-4D97-AF65-F5344CB8AC3E}">
        <p14:creationId xmlns:p14="http://schemas.microsoft.com/office/powerpoint/2010/main" val="726211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B7691EBB-80F8-43BC-BCC6-078EA46124D0}" type="slidenum">
              <a:rPr lang="nb-NO" smtClean="0"/>
              <a:t>3</a:t>
            </a:fld>
            <a:endParaRPr lang="nb-NO"/>
          </a:p>
        </p:txBody>
      </p:sp>
    </p:spTree>
    <p:extLst>
      <p:ext uri="{BB962C8B-B14F-4D97-AF65-F5344CB8AC3E}">
        <p14:creationId xmlns:p14="http://schemas.microsoft.com/office/powerpoint/2010/main" val="7262115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solidFill>
          <a:schemeClr val="accent6"/>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828800" y="3278693"/>
            <a:ext cx="11377423" cy="927843"/>
          </a:xfrm>
        </p:spPr>
        <p:txBody>
          <a:bodyPr anchor="ctr" anchorCtr="0">
            <a:normAutofit/>
          </a:bodyPr>
          <a:lstStyle>
            <a:lvl1pPr algn="ctr">
              <a:defRPr sz="5000">
                <a:solidFill>
                  <a:schemeClr val="accent3"/>
                </a:solidFill>
              </a:defRPr>
            </a:lvl1pPr>
          </a:lstStyle>
          <a:p>
            <a:r>
              <a:rPr lang="nb-NO"/>
              <a:t>Klikk for å redigere tittelstil</a:t>
            </a:r>
          </a:p>
        </p:txBody>
      </p:sp>
      <p:sp>
        <p:nvSpPr>
          <p:cNvPr id="3" name="Undertittel 2"/>
          <p:cNvSpPr>
            <a:spLocks noGrp="1"/>
          </p:cNvSpPr>
          <p:nvPr>
            <p:ph type="subTitle" idx="1"/>
          </p:nvPr>
        </p:nvSpPr>
        <p:spPr>
          <a:xfrm>
            <a:off x="1828800" y="6619741"/>
            <a:ext cx="11377423" cy="959206"/>
          </a:xfrm>
        </p:spPr>
        <p:txBody>
          <a:bodyPr anchor="b" anchorCtr="0">
            <a:normAutofit/>
          </a:bodyPr>
          <a:lstStyle>
            <a:lvl1pPr marL="0" indent="0" algn="ctr">
              <a:buNone/>
              <a:defRPr sz="2400">
                <a:solidFill>
                  <a:schemeClr val="accent3"/>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nb-NO"/>
              <a:t>Klikk for å redigere undertittelstil i malen</a:t>
            </a:r>
          </a:p>
        </p:txBody>
      </p:sp>
      <p:pic>
        <p:nvPicPr>
          <p:cNvPr id="11" name="Bild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90" y="648081"/>
            <a:ext cx="1530099" cy="1048514"/>
          </a:xfrm>
          <a:prstGeom prst="rect">
            <a:avLst/>
          </a:prstGeom>
        </p:spPr>
      </p:pic>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tellysbilde #2">
    <p:bg>
      <p:bgPr>
        <a:solidFill>
          <a:schemeClr val="accent1"/>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828800" y="3278693"/>
            <a:ext cx="11377423" cy="927843"/>
          </a:xfrm>
        </p:spPr>
        <p:txBody>
          <a:bodyPr anchor="ctr" anchorCtr="0">
            <a:normAutofit/>
          </a:bodyPr>
          <a:lstStyle>
            <a:lvl1pPr algn="ctr">
              <a:defRPr sz="5000">
                <a:solidFill>
                  <a:schemeClr val="bg2"/>
                </a:solidFill>
              </a:defRPr>
            </a:lvl1pPr>
          </a:lstStyle>
          <a:p>
            <a:r>
              <a:rPr lang="nb-NO"/>
              <a:t>Klikk for å redigere tittelstil</a:t>
            </a:r>
          </a:p>
        </p:txBody>
      </p:sp>
      <p:sp>
        <p:nvSpPr>
          <p:cNvPr id="3" name="Undertittel 2"/>
          <p:cNvSpPr>
            <a:spLocks noGrp="1"/>
          </p:cNvSpPr>
          <p:nvPr>
            <p:ph type="subTitle" idx="1"/>
          </p:nvPr>
        </p:nvSpPr>
        <p:spPr>
          <a:xfrm>
            <a:off x="1828800" y="6619741"/>
            <a:ext cx="11377423" cy="959206"/>
          </a:xfrm>
        </p:spPr>
        <p:txBody>
          <a:bodyPr anchor="b" anchorCtr="0">
            <a:normAutofit/>
          </a:bodyPr>
          <a:lstStyle>
            <a:lvl1pPr marL="0" indent="0" algn="ctr">
              <a:buNone/>
              <a:defRPr sz="2400">
                <a:solidFill>
                  <a:schemeClr val="bg2"/>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nb-NO"/>
              <a:t>Klikk for å redigere undertittelstil i malen</a:t>
            </a:r>
          </a:p>
        </p:txBody>
      </p:sp>
      <p:pic>
        <p:nvPicPr>
          <p:cNvPr id="11" name="Bild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90" y="648479"/>
            <a:ext cx="1530099" cy="1047718"/>
          </a:xfrm>
          <a:prstGeom prst="rect">
            <a:avLst/>
          </a:prstGeom>
        </p:spPr>
      </p:pic>
    </p:spTree>
    <p:extLst>
      <p:ext uri="{BB962C8B-B14F-4D97-AF65-F5344CB8AC3E}">
        <p14:creationId xmlns:p14="http://schemas.microsoft.com/office/powerpoint/2010/main" val="250290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tellysbilde #3">
    <p:bg>
      <p:bgPr>
        <a:solidFill>
          <a:schemeClr val="accent2"/>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828800" y="3278693"/>
            <a:ext cx="11377423" cy="927843"/>
          </a:xfrm>
        </p:spPr>
        <p:txBody>
          <a:bodyPr anchor="ctr" anchorCtr="0">
            <a:normAutofit/>
          </a:bodyPr>
          <a:lstStyle>
            <a:lvl1pPr algn="ctr">
              <a:defRPr sz="5000">
                <a:solidFill>
                  <a:schemeClr val="accent4"/>
                </a:solidFill>
              </a:defRPr>
            </a:lvl1pPr>
          </a:lstStyle>
          <a:p>
            <a:r>
              <a:rPr lang="nb-NO"/>
              <a:t>Klikk for å redigere tittelstil</a:t>
            </a:r>
          </a:p>
        </p:txBody>
      </p:sp>
      <p:sp>
        <p:nvSpPr>
          <p:cNvPr id="3" name="Undertittel 2"/>
          <p:cNvSpPr>
            <a:spLocks noGrp="1"/>
          </p:cNvSpPr>
          <p:nvPr>
            <p:ph type="subTitle" idx="1"/>
          </p:nvPr>
        </p:nvSpPr>
        <p:spPr>
          <a:xfrm>
            <a:off x="1828800" y="6619741"/>
            <a:ext cx="11377423" cy="959206"/>
          </a:xfrm>
        </p:spPr>
        <p:txBody>
          <a:bodyPr anchor="b" anchorCtr="0">
            <a:normAutofit/>
          </a:bodyPr>
          <a:lstStyle>
            <a:lvl1pPr marL="0" indent="0" algn="ctr">
              <a:buNone/>
              <a:defRPr sz="2400">
                <a:solidFill>
                  <a:schemeClr val="bg1"/>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nb-NO"/>
              <a:t>Klikk for å redigere undertittelstil i malen</a:t>
            </a:r>
          </a:p>
        </p:txBody>
      </p:sp>
      <p:pic>
        <p:nvPicPr>
          <p:cNvPr id="11" name="Bild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90" y="648479"/>
            <a:ext cx="1530099" cy="1047718"/>
          </a:xfrm>
          <a:prstGeom prst="rect">
            <a:avLst/>
          </a:prstGeom>
        </p:spPr>
      </p:pic>
    </p:spTree>
    <p:extLst>
      <p:ext uri="{BB962C8B-B14F-4D97-AF65-F5344CB8AC3E}">
        <p14:creationId xmlns:p14="http://schemas.microsoft.com/office/powerpoint/2010/main" val="681673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4">
    <p:bg>
      <p:bgPr>
        <a:solidFill>
          <a:schemeClr val="accent6"/>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828800" y="3278693"/>
            <a:ext cx="11377423" cy="927843"/>
          </a:xfrm>
        </p:spPr>
        <p:txBody>
          <a:bodyPr anchor="ctr" anchorCtr="0">
            <a:normAutofit/>
          </a:bodyPr>
          <a:lstStyle>
            <a:lvl1pPr algn="ctr">
              <a:defRPr sz="5000">
                <a:solidFill>
                  <a:schemeClr val="accent1"/>
                </a:solidFill>
              </a:defRPr>
            </a:lvl1pPr>
          </a:lstStyle>
          <a:p>
            <a:r>
              <a:rPr lang="nb-NO"/>
              <a:t>Klikk for å redigere tittelstil</a:t>
            </a:r>
          </a:p>
        </p:txBody>
      </p:sp>
      <p:sp>
        <p:nvSpPr>
          <p:cNvPr id="3" name="Undertittel 2"/>
          <p:cNvSpPr>
            <a:spLocks noGrp="1"/>
          </p:cNvSpPr>
          <p:nvPr>
            <p:ph type="subTitle" idx="1"/>
          </p:nvPr>
        </p:nvSpPr>
        <p:spPr>
          <a:xfrm>
            <a:off x="1828800" y="6619741"/>
            <a:ext cx="11377423" cy="959206"/>
          </a:xfrm>
        </p:spPr>
        <p:txBody>
          <a:bodyPr anchor="b" anchorCtr="0">
            <a:normAutofit/>
          </a:bodyPr>
          <a:lstStyle>
            <a:lvl1pPr marL="0" indent="0" algn="ctr">
              <a:buNone/>
              <a:defRPr sz="2400">
                <a:solidFill>
                  <a:schemeClr val="accent1"/>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nb-NO"/>
              <a:t>Klikk for å redigere undertittelstil i malen</a:t>
            </a:r>
          </a:p>
        </p:txBody>
      </p:sp>
      <p:pic>
        <p:nvPicPr>
          <p:cNvPr id="11" name="Bild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281" y="648081"/>
            <a:ext cx="1523717" cy="1048514"/>
          </a:xfrm>
          <a:prstGeom prst="rect">
            <a:avLst/>
          </a:prstGeom>
        </p:spPr>
      </p:pic>
    </p:spTree>
    <p:extLst>
      <p:ext uri="{BB962C8B-B14F-4D97-AF65-F5344CB8AC3E}">
        <p14:creationId xmlns:p14="http://schemas.microsoft.com/office/powerpoint/2010/main" val="2817396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Kapittelside">
    <p:bg>
      <p:bgPr>
        <a:solidFill>
          <a:schemeClr val="accent4"/>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756095" y="612077"/>
            <a:ext cx="6696837" cy="1512189"/>
          </a:xfrm>
        </p:spPr>
        <p:txBody>
          <a:bodyPr anchor="t" anchorCtr="0">
            <a:normAutofit/>
          </a:bodyPr>
          <a:lstStyle>
            <a:lvl1pPr>
              <a:defRPr sz="3500">
                <a:solidFill>
                  <a:schemeClr val="bg2"/>
                </a:solidFill>
              </a:defRPr>
            </a:lvl1pPr>
          </a:lstStyle>
          <a:p>
            <a:r>
              <a:rPr lang="nb-NO"/>
              <a:t>Klikk for å redigere tittelstil</a:t>
            </a:r>
          </a:p>
        </p:txBody>
      </p:sp>
      <p:sp>
        <p:nvSpPr>
          <p:cNvPr id="3" name="Plassholder for tekst 2"/>
          <p:cNvSpPr>
            <a:spLocks noGrp="1"/>
          </p:cNvSpPr>
          <p:nvPr>
            <p:ph type="body" idx="1"/>
          </p:nvPr>
        </p:nvSpPr>
        <p:spPr>
          <a:xfrm>
            <a:off x="756095" y="2376297"/>
            <a:ext cx="6696837" cy="3600450"/>
          </a:xfrm>
        </p:spPr>
        <p:txBody>
          <a:bodyPr>
            <a:normAutofit/>
          </a:bodyPr>
          <a:lstStyle>
            <a:lvl1pPr marL="0" indent="0">
              <a:buNone/>
              <a:defRPr sz="2200" b="1">
                <a:solidFill>
                  <a:schemeClr val="bg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Klikk for å redigere tekststiler i malen</a:t>
            </a:r>
          </a:p>
        </p:txBody>
      </p:sp>
      <p:sp>
        <p:nvSpPr>
          <p:cNvPr id="8" name="Plassholder for bilde 7"/>
          <p:cNvSpPr>
            <a:spLocks noGrp="1"/>
          </p:cNvSpPr>
          <p:nvPr>
            <p:ph type="pic" sz="quarter" idx="13"/>
          </p:nvPr>
        </p:nvSpPr>
        <p:spPr>
          <a:xfrm>
            <a:off x="8077581" y="630079"/>
            <a:ext cx="6552819" cy="6516815"/>
          </a:xfrm>
          <a:blipFill>
            <a:blip r:embed="rId2"/>
            <a:stretch>
              <a:fillRect/>
            </a:stretch>
          </a:blipFill>
        </p:spPr>
        <p:txBody>
          <a:bodyPr tIns="1800000" anchor="t" anchorCtr="1">
            <a:normAutofit/>
          </a:bodyPr>
          <a:lstStyle>
            <a:lvl1pPr marL="0" indent="0">
              <a:buFont typeface="Arial" panose="020B0604020202020204" pitchFamily="34" charset="0"/>
              <a:buNone/>
              <a:defRPr sz="2000">
                <a:solidFill>
                  <a:schemeClr val="bg2"/>
                </a:solidFill>
              </a:defRPr>
            </a:lvl1pPr>
          </a:lstStyle>
          <a:p>
            <a:r>
              <a:rPr lang="nb-NO"/>
              <a:t>Klikk ikonet for å legge til et bilde</a:t>
            </a:r>
          </a:p>
        </p:txBody>
      </p:sp>
      <p:pic>
        <p:nvPicPr>
          <p:cNvPr id="9" name="Bild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282" y="6920064"/>
            <a:ext cx="3297943" cy="268225"/>
          </a:xfrm>
          <a:prstGeom prst="rect">
            <a:avLst/>
          </a:prstGeom>
        </p:spPr>
      </p:pic>
    </p:spTree>
    <p:extLst>
      <p:ext uri="{BB962C8B-B14F-4D97-AF65-F5344CB8AC3E}">
        <p14:creationId xmlns:p14="http://schemas.microsoft.com/office/powerpoint/2010/main" val="258411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Kapittelside #2">
    <p:bg>
      <p:bgPr>
        <a:solidFill>
          <a:schemeClr val="lt2"/>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756095" y="612077"/>
            <a:ext cx="6696837" cy="1512189"/>
          </a:xfrm>
        </p:spPr>
        <p:txBody>
          <a:bodyPr anchor="t" anchorCtr="0">
            <a:normAutofit/>
          </a:bodyPr>
          <a:lstStyle>
            <a:lvl1pPr>
              <a:defRPr sz="3500">
                <a:solidFill>
                  <a:schemeClr val="accent1"/>
                </a:solidFill>
              </a:defRPr>
            </a:lvl1pPr>
          </a:lstStyle>
          <a:p>
            <a:r>
              <a:rPr lang="nb-NO"/>
              <a:t>Klikk for å redigere tittelstil</a:t>
            </a:r>
          </a:p>
        </p:txBody>
      </p:sp>
      <p:sp>
        <p:nvSpPr>
          <p:cNvPr id="3" name="Plassholder for tekst 2"/>
          <p:cNvSpPr>
            <a:spLocks noGrp="1"/>
          </p:cNvSpPr>
          <p:nvPr>
            <p:ph type="body" idx="1"/>
          </p:nvPr>
        </p:nvSpPr>
        <p:spPr>
          <a:xfrm>
            <a:off x="756095" y="2376297"/>
            <a:ext cx="6696837" cy="3600450"/>
          </a:xfrm>
        </p:spPr>
        <p:txBody>
          <a:bodyPr>
            <a:normAutofit/>
          </a:bodyPr>
          <a:lstStyle>
            <a:lvl1pPr marL="0" indent="0">
              <a:buFont typeface="Arial" panose="020B0604020202020204" pitchFamily="34" charset="0"/>
              <a:buNone/>
              <a:defRPr sz="2200" b="1">
                <a:solidFill>
                  <a:schemeClr val="accent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Klikk for å redigere tekststiler i malen</a:t>
            </a:r>
          </a:p>
        </p:txBody>
      </p:sp>
      <p:sp>
        <p:nvSpPr>
          <p:cNvPr id="8" name="Plassholder for bilde 7"/>
          <p:cNvSpPr>
            <a:spLocks noGrp="1"/>
          </p:cNvSpPr>
          <p:nvPr>
            <p:ph type="pic" sz="quarter" idx="13"/>
          </p:nvPr>
        </p:nvSpPr>
        <p:spPr>
          <a:xfrm>
            <a:off x="8077581" y="630079"/>
            <a:ext cx="6552819" cy="6516815"/>
          </a:xfrm>
          <a:blipFill>
            <a:blip r:embed="rId2"/>
            <a:stretch>
              <a:fillRect/>
            </a:stretch>
          </a:blipFill>
        </p:spPr>
        <p:txBody>
          <a:bodyPr tIns="1800000" anchor="t" anchorCtr="1">
            <a:normAutofit/>
          </a:bodyPr>
          <a:lstStyle>
            <a:lvl1pPr marL="0" indent="0">
              <a:buFont typeface="Arial" panose="020B0604020202020204" pitchFamily="34" charset="0"/>
              <a:buNone/>
              <a:defRPr sz="2000">
                <a:solidFill>
                  <a:schemeClr val="bg2"/>
                </a:solidFill>
              </a:defRPr>
            </a:lvl1pPr>
          </a:lstStyle>
          <a:p>
            <a:r>
              <a:rPr lang="nb-NO"/>
              <a:t>Klikk ikonet for å legge til et bilde</a:t>
            </a:r>
          </a:p>
        </p:txBody>
      </p:sp>
      <p:pic>
        <p:nvPicPr>
          <p:cNvPr id="4" name="Bil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081" y="6920064"/>
            <a:ext cx="3297943" cy="268225"/>
          </a:xfrm>
          <a:prstGeom prst="rect">
            <a:avLst/>
          </a:prstGeom>
        </p:spPr>
      </p:pic>
    </p:spTree>
    <p:extLst>
      <p:ext uri="{BB962C8B-B14F-4D97-AF65-F5344CB8AC3E}">
        <p14:creationId xmlns:p14="http://schemas.microsoft.com/office/powerpoint/2010/main" val="230162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Kapittelside #3">
    <p:bg>
      <p:bgPr>
        <a:solidFill>
          <a:schemeClr val="accent2"/>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756095" y="612077"/>
            <a:ext cx="6696837" cy="1512189"/>
          </a:xfrm>
        </p:spPr>
        <p:txBody>
          <a:bodyPr anchor="t" anchorCtr="0">
            <a:normAutofit/>
          </a:bodyPr>
          <a:lstStyle>
            <a:lvl1pPr>
              <a:defRPr sz="3500">
                <a:solidFill>
                  <a:schemeClr val="bg2"/>
                </a:solidFill>
              </a:defRPr>
            </a:lvl1pPr>
          </a:lstStyle>
          <a:p>
            <a:r>
              <a:rPr lang="nb-NO"/>
              <a:t>Klikk for å redigere tittelstil</a:t>
            </a:r>
          </a:p>
        </p:txBody>
      </p:sp>
      <p:sp>
        <p:nvSpPr>
          <p:cNvPr id="3" name="Plassholder for tekst 2"/>
          <p:cNvSpPr>
            <a:spLocks noGrp="1"/>
          </p:cNvSpPr>
          <p:nvPr>
            <p:ph type="body" idx="1"/>
          </p:nvPr>
        </p:nvSpPr>
        <p:spPr>
          <a:xfrm>
            <a:off x="756095" y="2376297"/>
            <a:ext cx="6696837" cy="3600450"/>
          </a:xfrm>
        </p:spPr>
        <p:txBody>
          <a:bodyPr>
            <a:normAutofit/>
          </a:bodyPr>
          <a:lstStyle>
            <a:lvl1pPr marL="0" indent="0">
              <a:buNone/>
              <a:defRPr sz="2200" b="1">
                <a:solidFill>
                  <a:schemeClr val="bg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Klikk for å redigere tekststiler i malen</a:t>
            </a:r>
          </a:p>
        </p:txBody>
      </p:sp>
      <p:sp>
        <p:nvSpPr>
          <p:cNvPr id="8" name="Plassholder for bilde 7"/>
          <p:cNvSpPr>
            <a:spLocks noGrp="1"/>
          </p:cNvSpPr>
          <p:nvPr>
            <p:ph type="pic" sz="quarter" idx="13"/>
          </p:nvPr>
        </p:nvSpPr>
        <p:spPr>
          <a:xfrm>
            <a:off x="8077581" y="630079"/>
            <a:ext cx="6552819" cy="6516815"/>
          </a:xfrm>
          <a:blipFill>
            <a:blip r:embed="rId2"/>
            <a:stretch>
              <a:fillRect/>
            </a:stretch>
          </a:blipFill>
        </p:spPr>
        <p:txBody>
          <a:bodyPr tIns="1800000" anchor="t" anchorCtr="1">
            <a:normAutofit/>
          </a:bodyPr>
          <a:lstStyle>
            <a:lvl1pPr marL="0" indent="0">
              <a:buFont typeface="Arial" panose="020B0604020202020204" pitchFamily="34" charset="0"/>
              <a:buNone/>
              <a:defRPr sz="2000">
                <a:solidFill>
                  <a:schemeClr val="accent2"/>
                </a:solidFill>
              </a:defRPr>
            </a:lvl1pPr>
          </a:lstStyle>
          <a:p>
            <a:r>
              <a:rPr lang="nb-NO"/>
              <a:t>Klikk ikonet for å legge til et bilde</a:t>
            </a:r>
          </a:p>
        </p:txBody>
      </p:sp>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282" y="6920064"/>
            <a:ext cx="3297943" cy="268225"/>
          </a:xfrm>
          <a:prstGeom prst="rect">
            <a:avLst/>
          </a:prstGeom>
        </p:spPr>
      </p:pic>
    </p:spTree>
    <p:extLst>
      <p:ext uri="{BB962C8B-B14F-4D97-AF65-F5344CB8AC3E}">
        <p14:creationId xmlns:p14="http://schemas.microsoft.com/office/powerpoint/2010/main" val="2634034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Kapittelside halvsirkel">
    <p:bg>
      <p:bgPr>
        <a:solidFill>
          <a:schemeClr val="accent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756095" y="612076"/>
            <a:ext cx="6696837" cy="1512937"/>
          </a:xfrm>
        </p:spPr>
        <p:txBody>
          <a:bodyPr anchor="t" anchorCtr="0">
            <a:normAutofit/>
          </a:bodyPr>
          <a:lstStyle>
            <a:lvl1pPr>
              <a:defRPr sz="3500">
                <a:solidFill>
                  <a:schemeClr val="bg2"/>
                </a:solidFill>
              </a:defRPr>
            </a:lvl1pPr>
          </a:lstStyle>
          <a:p>
            <a:r>
              <a:rPr lang="nb-NO"/>
              <a:t>Klikk for å redigere tittelstil</a:t>
            </a:r>
          </a:p>
        </p:txBody>
      </p:sp>
      <p:sp>
        <p:nvSpPr>
          <p:cNvPr id="3" name="Plassholder for tekst 2"/>
          <p:cNvSpPr>
            <a:spLocks noGrp="1"/>
          </p:cNvSpPr>
          <p:nvPr>
            <p:ph type="body" idx="1"/>
          </p:nvPr>
        </p:nvSpPr>
        <p:spPr>
          <a:xfrm>
            <a:off x="756095" y="2376297"/>
            <a:ext cx="6696837" cy="3600450"/>
          </a:xfrm>
        </p:spPr>
        <p:txBody>
          <a:bodyPr>
            <a:normAutofit/>
          </a:bodyPr>
          <a:lstStyle>
            <a:lvl1pPr marL="0" indent="0">
              <a:buNone/>
              <a:defRPr sz="2200" b="1">
                <a:solidFill>
                  <a:schemeClr val="bg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Klikk for å redigere tekststiler i malen</a:t>
            </a:r>
          </a:p>
        </p:txBody>
      </p:sp>
      <p:sp>
        <p:nvSpPr>
          <p:cNvPr id="9" name="Plassholder for bilde 8"/>
          <p:cNvSpPr>
            <a:spLocks noGrp="1"/>
          </p:cNvSpPr>
          <p:nvPr>
            <p:ph type="pic" sz="quarter" idx="13"/>
          </p:nvPr>
        </p:nvSpPr>
        <p:spPr>
          <a:xfrm>
            <a:off x="11317986" y="630079"/>
            <a:ext cx="3312414" cy="6480810"/>
          </a:xfrm>
          <a:custGeom>
            <a:avLst/>
            <a:gdLst>
              <a:gd name="connsiteX0" fmla="*/ 3240000 w 3312414"/>
              <a:gd name="connsiteY0" fmla="*/ 0 h 6480810"/>
              <a:gd name="connsiteX1" fmla="*/ 3312414 w 3312414"/>
              <a:gd name="connsiteY1" fmla="*/ 1831 h 6480810"/>
              <a:gd name="connsiteX2" fmla="*/ 3312414 w 3312414"/>
              <a:gd name="connsiteY2" fmla="*/ 6478979 h 6480810"/>
              <a:gd name="connsiteX3" fmla="*/ 3240000 w 3312414"/>
              <a:gd name="connsiteY3" fmla="*/ 6480810 h 6480810"/>
              <a:gd name="connsiteX4" fmla="*/ 0 w 3312414"/>
              <a:gd name="connsiteY4" fmla="*/ 3240405 h 6480810"/>
              <a:gd name="connsiteX5" fmla="*/ 3240000 w 3312414"/>
              <a:gd name="connsiteY5" fmla="*/ 0 h 648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2414" h="6480810">
                <a:moveTo>
                  <a:pt x="3240000" y="0"/>
                </a:moveTo>
                <a:lnTo>
                  <a:pt x="3312414" y="1831"/>
                </a:lnTo>
                <a:lnTo>
                  <a:pt x="3312414" y="6478979"/>
                </a:lnTo>
                <a:lnTo>
                  <a:pt x="3240000" y="6480810"/>
                </a:lnTo>
                <a:cubicBezTo>
                  <a:pt x="1450597" y="6480810"/>
                  <a:pt x="0" y="5030031"/>
                  <a:pt x="0" y="3240405"/>
                </a:cubicBezTo>
                <a:cubicBezTo>
                  <a:pt x="0" y="1450779"/>
                  <a:pt x="1450597" y="0"/>
                  <a:pt x="3240000" y="0"/>
                </a:cubicBezTo>
                <a:close/>
              </a:path>
            </a:pathLst>
          </a:custGeom>
          <a:blipFill>
            <a:blip r:embed="rId2"/>
            <a:stretch>
              <a:fillRect/>
            </a:stretch>
          </a:blipFill>
        </p:spPr>
        <p:txBody>
          <a:bodyPr wrap="square" tIns="1800000" anchor="t" anchorCtr="1">
            <a:noAutofit/>
          </a:bodyPr>
          <a:lstStyle>
            <a:lvl1pPr marL="0" indent="0">
              <a:buFont typeface="Arial" panose="020B0604020202020204" pitchFamily="34" charset="0"/>
              <a:buNone/>
              <a:defRPr sz="2000"/>
            </a:lvl1pPr>
          </a:lstStyle>
          <a:p>
            <a:r>
              <a:rPr lang="nb-NO"/>
              <a:t>Klikk ikonet for å legge til et bilde</a:t>
            </a:r>
          </a:p>
        </p:txBody>
      </p:sp>
      <p:pic>
        <p:nvPicPr>
          <p:cNvPr id="10" name="Bild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282" y="6920064"/>
            <a:ext cx="3297943" cy="268225"/>
          </a:xfrm>
          <a:prstGeom prst="rect">
            <a:avLst/>
          </a:prstGeom>
        </p:spPr>
      </p:pic>
    </p:spTree>
    <p:extLst>
      <p:ext uri="{BB962C8B-B14F-4D97-AF65-F5344CB8AC3E}">
        <p14:creationId xmlns:p14="http://schemas.microsoft.com/office/powerpoint/2010/main" val="3601391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Hvileside">
    <p:bg>
      <p:bgPr>
        <a:solidFill>
          <a:schemeClr val="lt1"/>
        </a:solidFill>
        <a:effectLst/>
      </p:bgPr>
    </p:bg>
    <p:spTree>
      <p:nvGrpSpPr>
        <p:cNvPr id="1" name=""/>
        <p:cNvGrpSpPr/>
        <p:nvPr/>
      </p:nvGrpSpPr>
      <p:grpSpPr>
        <a:xfrm>
          <a:off x="0" y="0"/>
          <a:ext cx="0" cy="0"/>
          <a:chOff x="0" y="0"/>
          <a:chExt cx="0" cy="0"/>
        </a:xfrm>
      </p:grpSpPr>
      <p:sp>
        <p:nvSpPr>
          <p:cNvPr id="6" name="Plassholder for bilde 7"/>
          <p:cNvSpPr>
            <a:spLocks noGrp="1"/>
          </p:cNvSpPr>
          <p:nvPr>
            <p:ph type="pic" sz="quarter" idx="13"/>
          </p:nvPr>
        </p:nvSpPr>
        <p:spPr>
          <a:xfrm>
            <a:off x="0" y="0"/>
            <a:ext cx="14630400" cy="8229600"/>
          </a:xfrm>
          <a:blipFill>
            <a:blip r:embed="rId2"/>
            <a:stretch>
              <a:fillRect/>
            </a:stretch>
          </a:blipFill>
        </p:spPr>
        <p:txBody>
          <a:bodyPr tIns="1800000" anchor="t" anchorCtr="1">
            <a:normAutofit/>
          </a:bodyPr>
          <a:lstStyle>
            <a:lvl1pPr marL="0" indent="0">
              <a:buFont typeface="Arial" panose="020B0604020202020204" pitchFamily="34" charset="0"/>
              <a:buNone/>
              <a:defRPr sz="2000">
                <a:solidFill>
                  <a:schemeClr val="tx1"/>
                </a:solidFill>
              </a:defRPr>
            </a:lvl1pPr>
          </a:lstStyle>
          <a:p>
            <a:r>
              <a:rPr lang="nb-NO"/>
              <a:t>Klikk ikonet for å legge til et bilde</a:t>
            </a:r>
          </a:p>
        </p:txBody>
      </p:sp>
      <p:sp>
        <p:nvSpPr>
          <p:cNvPr id="5" name="Plassholder for tekst 4"/>
          <p:cNvSpPr>
            <a:spLocks noGrp="1"/>
          </p:cNvSpPr>
          <p:nvPr>
            <p:ph type="body" sz="quarter" idx="14" hasCustomPrompt="1"/>
          </p:nvPr>
        </p:nvSpPr>
        <p:spPr>
          <a:xfrm>
            <a:off x="720090" y="648081"/>
            <a:ext cx="1530099" cy="1048514"/>
          </a:xfrm>
          <a:blipFill>
            <a:blip r:embed="rId3"/>
            <a:stretch>
              <a:fillRect/>
            </a:stretch>
          </a:blipFill>
        </p:spPr>
        <p:txBody>
          <a:bodyPr>
            <a:normAutofit/>
          </a:bodyPr>
          <a:lstStyle>
            <a:lvl1pPr marL="0" indent="0">
              <a:buNone/>
              <a:defRPr sz="100">
                <a:solidFill>
                  <a:schemeClr val="bg1"/>
                </a:solidFill>
              </a:defRPr>
            </a:lvl1pPr>
          </a:lstStyle>
          <a:p>
            <a:pPr lvl="0"/>
            <a:r>
              <a:rPr lang="nb-NO"/>
              <a:t> </a:t>
            </a:r>
          </a:p>
        </p:txBody>
      </p:sp>
    </p:spTree>
    <p:extLst>
      <p:ext uri="{BB962C8B-B14F-4D97-AF65-F5344CB8AC3E}">
        <p14:creationId xmlns:p14="http://schemas.microsoft.com/office/powerpoint/2010/main" val="1502190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Hvileside #2">
    <p:bg>
      <p:bgPr>
        <a:solidFill>
          <a:schemeClr val="lt1"/>
        </a:solidFill>
        <a:effectLst/>
      </p:bgPr>
    </p:bg>
    <p:spTree>
      <p:nvGrpSpPr>
        <p:cNvPr id="1" name=""/>
        <p:cNvGrpSpPr/>
        <p:nvPr/>
      </p:nvGrpSpPr>
      <p:grpSpPr>
        <a:xfrm>
          <a:off x="0" y="0"/>
          <a:ext cx="0" cy="0"/>
          <a:chOff x="0" y="0"/>
          <a:chExt cx="0" cy="0"/>
        </a:xfrm>
      </p:grpSpPr>
      <p:sp>
        <p:nvSpPr>
          <p:cNvPr id="6" name="Plassholder for bilde 7"/>
          <p:cNvSpPr>
            <a:spLocks noGrp="1"/>
          </p:cNvSpPr>
          <p:nvPr>
            <p:ph type="pic" sz="quarter" idx="13"/>
          </p:nvPr>
        </p:nvSpPr>
        <p:spPr>
          <a:xfrm>
            <a:off x="0" y="0"/>
            <a:ext cx="14630400" cy="8229600"/>
          </a:xfrm>
          <a:blipFill>
            <a:blip r:embed="rId2"/>
            <a:stretch>
              <a:fillRect/>
            </a:stretch>
          </a:blipFill>
        </p:spPr>
        <p:txBody>
          <a:bodyPr tIns="1800000" anchor="t" anchorCtr="1">
            <a:normAutofit/>
          </a:bodyPr>
          <a:lstStyle>
            <a:lvl1pPr marL="0" indent="0">
              <a:buFont typeface="Arial" panose="020B0604020202020204" pitchFamily="34" charset="0"/>
              <a:buNone/>
              <a:defRPr sz="2000">
                <a:solidFill>
                  <a:schemeClr val="bg2"/>
                </a:solidFill>
              </a:defRPr>
            </a:lvl1pPr>
          </a:lstStyle>
          <a:p>
            <a:r>
              <a:rPr lang="nb-NO"/>
              <a:t>Klikk ikonet for å legge til et bilde</a:t>
            </a:r>
          </a:p>
        </p:txBody>
      </p:sp>
      <p:sp>
        <p:nvSpPr>
          <p:cNvPr id="5" name="Plassholder for tekst 4"/>
          <p:cNvSpPr>
            <a:spLocks noGrp="1"/>
          </p:cNvSpPr>
          <p:nvPr>
            <p:ph type="body" sz="quarter" idx="14" hasCustomPrompt="1"/>
          </p:nvPr>
        </p:nvSpPr>
        <p:spPr>
          <a:xfrm>
            <a:off x="720090" y="648081"/>
            <a:ext cx="1530099" cy="1048514"/>
          </a:xfrm>
          <a:blipFill>
            <a:blip r:embed="rId3"/>
            <a:stretch>
              <a:fillRect/>
            </a:stretch>
          </a:blipFill>
        </p:spPr>
        <p:txBody>
          <a:bodyPr>
            <a:normAutofit/>
          </a:bodyPr>
          <a:lstStyle>
            <a:lvl1pPr marL="0" indent="0">
              <a:buNone/>
              <a:defRPr sz="100">
                <a:solidFill>
                  <a:schemeClr val="bg1"/>
                </a:solidFill>
              </a:defRPr>
            </a:lvl1pPr>
          </a:lstStyle>
          <a:p>
            <a:pPr lvl="0"/>
            <a:r>
              <a:rPr lang="nb-NO"/>
              <a:t> </a:t>
            </a:r>
          </a:p>
        </p:txBody>
      </p:sp>
    </p:spTree>
    <p:extLst>
      <p:ext uri="{BB962C8B-B14F-4D97-AF65-F5344CB8AC3E}">
        <p14:creationId xmlns:p14="http://schemas.microsoft.com/office/powerpoint/2010/main" val="3233851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Hvileside #3">
    <p:bg>
      <p:bgPr>
        <a:solidFill>
          <a:schemeClr val="lt1"/>
        </a:solidFill>
        <a:effectLst/>
      </p:bgPr>
    </p:bg>
    <p:spTree>
      <p:nvGrpSpPr>
        <p:cNvPr id="1" name=""/>
        <p:cNvGrpSpPr/>
        <p:nvPr/>
      </p:nvGrpSpPr>
      <p:grpSpPr>
        <a:xfrm>
          <a:off x="0" y="0"/>
          <a:ext cx="0" cy="0"/>
          <a:chOff x="0" y="0"/>
          <a:chExt cx="0" cy="0"/>
        </a:xfrm>
      </p:grpSpPr>
      <p:sp>
        <p:nvSpPr>
          <p:cNvPr id="6" name="Plassholder for bilde 7"/>
          <p:cNvSpPr>
            <a:spLocks noGrp="1"/>
          </p:cNvSpPr>
          <p:nvPr>
            <p:ph type="pic" sz="quarter" idx="13"/>
          </p:nvPr>
        </p:nvSpPr>
        <p:spPr>
          <a:xfrm>
            <a:off x="0" y="0"/>
            <a:ext cx="14630400" cy="8229600"/>
          </a:xfrm>
          <a:blipFill>
            <a:blip r:embed="rId2"/>
            <a:stretch>
              <a:fillRect/>
            </a:stretch>
          </a:blipFill>
        </p:spPr>
        <p:txBody>
          <a:bodyPr tIns="1800000" anchor="t" anchorCtr="1">
            <a:normAutofit/>
          </a:bodyPr>
          <a:lstStyle>
            <a:lvl1pPr marL="0" indent="0">
              <a:buFont typeface="Arial" panose="020B0604020202020204" pitchFamily="34" charset="0"/>
              <a:buNone/>
              <a:defRPr sz="2000">
                <a:solidFill>
                  <a:schemeClr val="bg2"/>
                </a:solidFill>
              </a:defRPr>
            </a:lvl1pPr>
          </a:lstStyle>
          <a:p>
            <a:r>
              <a:rPr lang="nb-NO"/>
              <a:t>Klikk ikonet for å legge til et bilde</a:t>
            </a:r>
          </a:p>
        </p:txBody>
      </p:sp>
      <p:sp>
        <p:nvSpPr>
          <p:cNvPr id="5" name="Plassholder for tekst 4"/>
          <p:cNvSpPr>
            <a:spLocks noGrp="1"/>
          </p:cNvSpPr>
          <p:nvPr>
            <p:ph type="body" sz="quarter" idx="14" hasCustomPrompt="1"/>
          </p:nvPr>
        </p:nvSpPr>
        <p:spPr>
          <a:xfrm>
            <a:off x="720090" y="648081"/>
            <a:ext cx="1530099" cy="1048514"/>
          </a:xfrm>
          <a:blipFill>
            <a:blip r:embed="rId3"/>
            <a:stretch>
              <a:fillRect/>
            </a:stretch>
          </a:blipFill>
        </p:spPr>
        <p:txBody>
          <a:bodyPr>
            <a:normAutofit/>
          </a:bodyPr>
          <a:lstStyle>
            <a:lvl1pPr marL="0" indent="0">
              <a:buNone/>
              <a:defRPr sz="100">
                <a:solidFill>
                  <a:schemeClr val="bg1"/>
                </a:solidFill>
              </a:defRPr>
            </a:lvl1pPr>
          </a:lstStyle>
          <a:p>
            <a:pPr lvl="0"/>
            <a:r>
              <a:rPr lang="nb-NO"/>
              <a:t> </a:t>
            </a:r>
          </a:p>
        </p:txBody>
      </p:sp>
    </p:spTree>
    <p:extLst>
      <p:ext uri="{BB962C8B-B14F-4D97-AF65-F5344CB8AC3E}">
        <p14:creationId xmlns:p14="http://schemas.microsoft.com/office/powerpoint/2010/main" val="1122414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Hvileside #4">
    <p:bg>
      <p:bgPr>
        <a:solidFill>
          <a:schemeClr val="lt1"/>
        </a:solidFill>
        <a:effectLst/>
      </p:bgPr>
    </p:bg>
    <p:spTree>
      <p:nvGrpSpPr>
        <p:cNvPr id="1" name=""/>
        <p:cNvGrpSpPr/>
        <p:nvPr/>
      </p:nvGrpSpPr>
      <p:grpSpPr>
        <a:xfrm>
          <a:off x="0" y="0"/>
          <a:ext cx="0" cy="0"/>
          <a:chOff x="0" y="0"/>
          <a:chExt cx="0" cy="0"/>
        </a:xfrm>
      </p:grpSpPr>
      <p:sp>
        <p:nvSpPr>
          <p:cNvPr id="6" name="Plassholder for bilde 7"/>
          <p:cNvSpPr>
            <a:spLocks noGrp="1"/>
          </p:cNvSpPr>
          <p:nvPr>
            <p:ph type="pic" sz="quarter" idx="13"/>
          </p:nvPr>
        </p:nvSpPr>
        <p:spPr>
          <a:xfrm>
            <a:off x="0" y="0"/>
            <a:ext cx="14630400" cy="8229600"/>
          </a:xfrm>
          <a:blipFill>
            <a:blip r:embed="rId2"/>
            <a:stretch>
              <a:fillRect/>
            </a:stretch>
          </a:blipFill>
        </p:spPr>
        <p:txBody>
          <a:bodyPr tIns="1800000" anchor="t" anchorCtr="1">
            <a:normAutofit/>
          </a:bodyPr>
          <a:lstStyle>
            <a:lvl1pPr marL="0" indent="0">
              <a:buFont typeface="Arial" panose="020B0604020202020204" pitchFamily="34" charset="0"/>
              <a:buNone/>
              <a:defRPr sz="2000">
                <a:solidFill>
                  <a:schemeClr val="bg2"/>
                </a:solidFill>
              </a:defRPr>
            </a:lvl1pPr>
          </a:lstStyle>
          <a:p>
            <a:r>
              <a:rPr lang="nb-NO"/>
              <a:t>Klikk ikonet for å legge til et bilde</a:t>
            </a:r>
          </a:p>
        </p:txBody>
      </p:sp>
      <p:sp>
        <p:nvSpPr>
          <p:cNvPr id="5" name="Plassholder for tekst 4"/>
          <p:cNvSpPr>
            <a:spLocks noGrp="1"/>
          </p:cNvSpPr>
          <p:nvPr>
            <p:ph type="body" sz="quarter" idx="14" hasCustomPrompt="1"/>
          </p:nvPr>
        </p:nvSpPr>
        <p:spPr>
          <a:xfrm>
            <a:off x="720090" y="648081"/>
            <a:ext cx="1530099" cy="1048514"/>
          </a:xfrm>
          <a:blipFill>
            <a:blip r:embed="rId3"/>
            <a:stretch>
              <a:fillRect/>
            </a:stretch>
          </a:blipFill>
        </p:spPr>
        <p:txBody>
          <a:bodyPr>
            <a:normAutofit/>
          </a:bodyPr>
          <a:lstStyle>
            <a:lvl1pPr marL="0" indent="0">
              <a:buNone/>
              <a:defRPr sz="100">
                <a:solidFill>
                  <a:schemeClr val="bg1"/>
                </a:solidFill>
              </a:defRPr>
            </a:lvl1pPr>
          </a:lstStyle>
          <a:p>
            <a:pPr lvl="0"/>
            <a:r>
              <a:rPr lang="nb-NO"/>
              <a:t> </a:t>
            </a:r>
          </a:p>
        </p:txBody>
      </p:sp>
    </p:spTree>
    <p:extLst>
      <p:ext uri="{BB962C8B-B14F-4D97-AF65-F5344CB8AC3E}">
        <p14:creationId xmlns:p14="http://schemas.microsoft.com/office/powerpoint/2010/main" val="28074317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2"/>
            </p:custDataLst>
            <p:extLst>
              <p:ext uri="{D42A27DB-BD31-4B8C-83A1-F6EECF244321}">
                <p14:modId xmlns:p14="http://schemas.microsoft.com/office/powerpoint/2010/main" val="3019022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1" name="think-cell Slide" r:id="rId4" imgW="270" imgH="270" progId="TCLayout.ActiveDocument.1">
                  <p:embed/>
                </p:oleObj>
              </mc:Choice>
              <mc:Fallback>
                <p:oleObj name="think-cell Slide" r:id="rId4" imgW="270" imgH="270" progId="TCLayout.ActiveDocument.1">
                  <p:embed/>
                  <p:pic>
                    <p:nvPicPr>
                      <p:cNvPr id="8" name="Objekt 7"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lassholder for innhold 2"/>
          <p:cNvSpPr>
            <a:spLocks noGrp="1"/>
          </p:cNvSpPr>
          <p:nvPr>
            <p:ph idx="1"/>
          </p:nvPr>
        </p:nvSpPr>
        <p:spPr/>
        <p:txBody>
          <a:bodyPr/>
          <a:lstStyle>
            <a:lvl1pPr>
              <a:buSzPct val="60000"/>
              <a:defRPr/>
            </a:lvl1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0CF1845-2A85-4438-AC6C-9384C559E66B}" type="datetime1">
              <a:rPr lang="nb-NO" smtClean="0"/>
              <a:t>29.11.2019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Tittel 6"/>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22125582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tel og innhold Farge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a:xfrm>
            <a:off x="1591399" y="1955044"/>
            <a:ext cx="10585323" cy="4968621"/>
          </a:xfrm>
          <a:solidFill>
            <a:srgbClr val="0069E8"/>
          </a:solidFill>
        </p:spPr>
        <p:txBody>
          <a:bodyPr lIns="432000" tIns="432000" rIns="432000" bIns="432000"/>
          <a:lstStyle>
            <a:lvl1pPr marL="0" indent="0">
              <a:buFont typeface="Arial" panose="020B0604020202020204" pitchFamily="34" charse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p:txBody>
      </p:sp>
      <p:sp>
        <p:nvSpPr>
          <p:cNvPr id="4" name="Plassholder for dato 3"/>
          <p:cNvSpPr>
            <a:spLocks noGrp="1"/>
          </p:cNvSpPr>
          <p:nvPr>
            <p:ph type="dt" sz="half" idx="10"/>
          </p:nvPr>
        </p:nvSpPr>
        <p:spPr/>
        <p:txBody>
          <a:bodyPr/>
          <a:lstStyle/>
          <a:p>
            <a:fld id="{EFD77908-EC85-4632-9C4B-83E40FF1249F}" type="datetime1">
              <a:rPr lang="nb-NO" smtClean="0"/>
              <a:t>29.11.2019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728124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tel og innhold stor /m subhead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a:xfrm>
            <a:off x="1591399" y="2603125"/>
            <a:ext cx="11233404" cy="4536567"/>
          </a:xfrm>
        </p:spPr>
        <p:txBody>
          <a:bodyPr/>
          <a:lstStyle>
            <a:lvl1pPr rtl="0">
              <a:defRPr/>
            </a:lvl1pPr>
            <a:lvl2pPr rtl="0">
              <a:defRPr/>
            </a:lvl2pPr>
            <a:lvl3pPr rtl="0">
              <a:defRPr/>
            </a:lvl3pPr>
            <a:lvl4pPr rtl="0">
              <a:defRPr/>
            </a:lvl4pPr>
            <a:lvl5pPr rtl="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C73435A-BE20-4F09-82D2-3003BB17C80A}" type="datetime1">
              <a:rPr lang="nb-NO" smtClean="0"/>
              <a:t>29.11.2019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tekst 7"/>
          <p:cNvSpPr>
            <a:spLocks noGrp="1"/>
          </p:cNvSpPr>
          <p:nvPr>
            <p:ph type="body" sz="quarter" idx="13"/>
          </p:nvPr>
        </p:nvSpPr>
        <p:spPr>
          <a:xfrm>
            <a:off x="1591399" y="1955044"/>
            <a:ext cx="11233404" cy="648081"/>
          </a:xfrm>
        </p:spPr>
        <p:txBody>
          <a:bodyPr/>
          <a:lstStyle>
            <a:lvl1pPr marL="0" indent="0">
              <a:buNone/>
              <a:defRPr b="1"/>
            </a:lvl1pPr>
          </a:lstStyle>
          <a:p>
            <a:pPr lvl="0"/>
            <a:r>
              <a:rPr lang="nb-NO"/>
              <a:t>Klikk for å redigere tekststiler i malen</a:t>
            </a:r>
          </a:p>
        </p:txBody>
      </p:sp>
    </p:spTree>
    <p:extLst>
      <p:ext uri="{BB962C8B-B14F-4D97-AF65-F5344CB8AC3E}">
        <p14:creationId xmlns:p14="http://schemas.microsoft.com/office/powerpoint/2010/main" val="14591399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tel og stort bil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4" name="Plassholder for dato 3"/>
          <p:cNvSpPr>
            <a:spLocks noGrp="1"/>
          </p:cNvSpPr>
          <p:nvPr>
            <p:ph type="dt" sz="half" idx="10"/>
          </p:nvPr>
        </p:nvSpPr>
        <p:spPr/>
        <p:txBody>
          <a:bodyPr/>
          <a:lstStyle/>
          <a:p>
            <a:fld id="{0E2A0672-1BB0-44D0-A7F1-A0555A9945F3}" type="datetime1">
              <a:rPr lang="nb-NO" smtClean="0"/>
              <a:t>29.11.2019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6"/>
          <p:cNvSpPr>
            <a:spLocks noGrp="1"/>
          </p:cNvSpPr>
          <p:nvPr>
            <p:ph type="pic" sz="quarter" idx="13"/>
          </p:nvPr>
        </p:nvSpPr>
        <p:spPr>
          <a:xfrm>
            <a:off x="1591399" y="1955044"/>
            <a:ext cx="13039001" cy="5184648"/>
          </a:xfrm>
          <a:prstGeom prst="rect">
            <a:avLst/>
          </a:prstGeom>
          <a:blipFill>
            <a:blip r:embed="rId2"/>
            <a:stretch>
              <a:fillRect/>
            </a:stretch>
          </a:blipFill>
        </p:spPr>
        <p:txBody>
          <a:bodyPr lIns="0" tIns="1260000" rIns="0" bIns="0" anchor="t" anchorCtr="1"/>
          <a:lstStyle>
            <a:lvl1pPr marL="0" indent="0">
              <a:buFont typeface="Arial" panose="020B0604020202020204" pitchFamily="34" charset="0"/>
              <a:buNone/>
              <a:defRPr sz="2000">
                <a:solidFill>
                  <a:schemeClr val="bg1"/>
                </a:solidFill>
              </a:defRPr>
            </a:lvl1pPr>
          </a:lstStyle>
          <a:p>
            <a:r>
              <a:rPr lang="nb-NO"/>
              <a:t>Klikk ikonet for å legge til et bilde</a:t>
            </a:r>
          </a:p>
        </p:txBody>
      </p:sp>
    </p:spTree>
    <p:extLst>
      <p:ext uri="{BB962C8B-B14F-4D97-AF65-F5344CB8AC3E}">
        <p14:creationId xmlns:p14="http://schemas.microsoft.com/office/powerpoint/2010/main" val="11972323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1591399" y="1955044"/>
            <a:ext cx="5400675" cy="518464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7632873" y="1955044"/>
            <a:ext cx="5400675" cy="518464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90DCEDC0-8B0B-4FEB-80AB-549D533678FA}" type="datetime1">
              <a:rPr lang="nb-NO" smtClean="0"/>
              <a:t>29.11.2019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2132744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kst, innhold og bilde">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1591399" y="1955044"/>
            <a:ext cx="5400675" cy="518464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2F228160-CBC6-44F3-A419-4691577D08E2}" type="datetime1">
              <a:rPr lang="nb-NO" smtClean="0"/>
              <a:t>29.11.2019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9" name="Tittel 8"/>
          <p:cNvSpPr>
            <a:spLocks noGrp="1"/>
          </p:cNvSpPr>
          <p:nvPr>
            <p:ph type="title"/>
          </p:nvPr>
        </p:nvSpPr>
        <p:spPr/>
        <p:txBody>
          <a:bodyPr/>
          <a:lstStyle/>
          <a:p>
            <a:r>
              <a:rPr lang="nb-NO"/>
              <a:t>Klikk for å redigere tittelstil</a:t>
            </a:r>
          </a:p>
        </p:txBody>
      </p:sp>
      <p:sp>
        <p:nvSpPr>
          <p:cNvPr id="2" name="Plassholder for bilde 1"/>
          <p:cNvSpPr>
            <a:spLocks noGrp="1"/>
          </p:cNvSpPr>
          <p:nvPr>
            <p:ph type="pic" sz="quarter" idx="13"/>
          </p:nvPr>
        </p:nvSpPr>
        <p:spPr>
          <a:xfrm>
            <a:off x="7632874" y="1955044"/>
            <a:ext cx="6997526" cy="5184648"/>
          </a:xfrm>
          <a:prstGeom prst="rect">
            <a:avLst/>
          </a:prstGeom>
          <a:blipFill>
            <a:blip r:embed="rId2"/>
            <a:stretch>
              <a:fillRect/>
            </a:stretch>
          </a:blipFill>
        </p:spPr>
        <p:txBody>
          <a:bodyPr lIns="0" tIns="1440000" rIns="0" bIns="0" anchor="t" anchorCtr="1"/>
          <a:lstStyle>
            <a:lvl1pPr marL="0" indent="0">
              <a:buFont typeface="Arial" panose="020B0604020202020204" pitchFamily="34" charset="0"/>
              <a:buNone/>
              <a:defRPr sz="1800">
                <a:solidFill>
                  <a:schemeClr val="bg1"/>
                </a:solidFill>
              </a:defRPr>
            </a:lvl1pPr>
          </a:lstStyle>
          <a:p>
            <a:r>
              <a:rPr lang="nb-NO"/>
              <a:t>Klikk ikonet for å legge til et bilde</a:t>
            </a:r>
          </a:p>
        </p:txBody>
      </p:sp>
    </p:spTree>
    <p:extLst>
      <p:ext uri="{BB962C8B-B14F-4D97-AF65-F5344CB8AC3E}">
        <p14:creationId xmlns:p14="http://schemas.microsoft.com/office/powerpoint/2010/main" val="8340961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kst, innhold og bilde #2">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1591399" y="1955044"/>
            <a:ext cx="5400675" cy="5184648"/>
          </a:xfrm>
          <a:solidFill>
            <a:srgbClr val="EFEFEF"/>
          </a:solidFill>
        </p:spPr>
        <p:txBody>
          <a:bodyPr lIns="216000" tIns="216000" rIns="216000" bIns="21600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C73E429C-8168-4B91-890F-C5E9E88B04CF}" type="datetime1">
              <a:rPr lang="nb-NO" smtClean="0"/>
              <a:t>29.11.2019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2" name="Plassholder for bilde 1"/>
          <p:cNvSpPr>
            <a:spLocks noGrp="1"/>
          </p:cNvSpPr>
          <p:nvPr>
            <p:ph type="pic" sz="quarter" idx="13"/>
          </p:nvPr>
        </p:nvSpPr>
        <p:spPr>
          <a:xfrm>
            <a:off x="7632874" y="1955044"/>
            <a:ext cx="6997526" cy="5184648"/>
          </a:xfrm>
          <a:prstGeom prst="rect">
            <a:avLst/>
          </a:prstGeom>
          <a:blipFill>
            <a:blip r:embed="rId2"/>
            <a:stretch>
              <a:fillRect/>
            </a:stretch>
          </a:blipFill>
        </p:spPr>
        <p:txBody>
          <a:bodyPr lIns="0" tIns="1440000" rIns="0" bIns="0" anchor="t" anchorCtr="1"/>
          <a:lstStyle>
            <a:lvl1pPr marL="0" indent="0">
              <a:buFont typeface="Arial" panose="020B0604020202020204" pitchFamily="34" charset="0"/>
              <a:buNone/>
              <a:defRPr sz="1800">
                <a:solidFill>
                  <a:schemeClr val="bg1"/>
                </a:solidFill>
              </a:defRPr>
            </a:lvl1pPr>
          </a:lstStyle>
          <a:p>
            <a:r>
              <a:rPr lang="nb-NO"/>
              <a:t>Klikk ikonet for å legge til et bilde</a:t>
            </a:r>
          </a:p>
        </p:txBody>
      </p:sp>
      <p:sp>
        <p:nvSpPr>
          <p:cNvPr id="4" name="Tittel 3"/>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975481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kst, innhold og bilde #3">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1591399" y="1955044"/>
            <a:ext cx="5400675" cy="518464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69668BDD-28BA-45B6-B0A4-1E0CB3996F2B}" type="datetime1">
              <a:rPr lang="nb-NO" smtClean="0"/>
              <a:t>29.11.2019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9" name="Tittel 8"/>
          <p:cNvSpPr>
            <a:spLocks noGrp="1"/>
          </p:cNvSpPr>
          <p:nvPr>
            <p:ph type="title"/>
          </p:nvPr>
        </p:nvSpPr>
        <p:spPr/>
        <p:txBody>
          <a:bodyPr/>
          <a:lstStyle/>
          <a:p>
            <a:r>
              <a:rPr lang="nb-NO"/>
              <a:t>Klikk for å redigere tittelstil</a:t>
            </a:r>
          </a:p>
        </p:txBody>
      </p:sp>
      <p:sp>
        <p:nvSpPr>
          <p:cNvPr id="2" name="Plassholder for bilde 1"/>
          <p:cNvSpPr>
            <a:spLocks noGrp="1"/>
          </p:cNvSpPr>
          <p:nvPr>
            <p:ph type="pic" sz="quarter" idx="13"/>
          </p:nvPr>
        </p:nvSpPr>
        <p:spPr>
          <a:xfrm>
            <a:off x="7632874" y="1955044"/>
            <a:ext cx="6997526" cy="5184648"/>
          </a:xfrm>
          <a:prstGeom prst="rect">
            <a:avLst/>
          </a:prstGeom>
          <a:blipFill>
            <a:blip r:embed="rId2"/>
            <a:stretch>
              <a:fillRect/>
            </a:stretch>
          </a:blipFill>
        </p:spPr>
        <p:txBody>
          <a:bodyPr lIns="0" tIns="1440000" rIns="0" bIns="0" anchor="t" anchorCtr="1"/>
          <a:lstStyle>
            <a:lvl1pPr marL="0" indent="0">
              <a:buFont typeface="Arial" panose="020B0604020202020204" pitchFamily="34" charset="0"/>
              <a:buNone/>
              <a:defRPr sz="1800">
                <a:solidFill>
                  <a:schemeClr val="bg1"/>
                </a:solidFill>
              </a:defRPr>
            </a:lvl1pPr>
          </a:lstStyle>
          <a:p>
            <a:r>
              <a:rPr lang="nb-NO"/>
              <a:t>Klikk ikonet for å legge til et bilde</a:t>
            </a:r>
          </a:p>
        </p:txBody>
      </p:sp>
    </p:spTree>
    <p:extLst>
      <p:ext uri="{BB962C8B-B14F-4D97-AF65-F5344CB8AC3E}">
        <p14:creationId xmlns:p14="http://schemas.microsoft.com/office/powerpoint/2010/main" val="174208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tel &amp; 4x innhold">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1584198" y="1944244"/>
            <a:ext cx="5184648" cy="2376297"/>
          </a:xfrm>
          <a:noFill/>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7110889" y="1944244"/>
            <a:ext cx="5184648" cy="2376297"/>
          </a:xfrm>
          <a:noFill/>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64D7D56F-37E5-47E1-A1C8-CC0C8A64CE51}" type="datetime1">
              <a:rPr lang="nb-NO" smtClean="0"/>
              <a:t>29.11.2019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9" name="Tittel 8"/>
          <p:cNvSpPr>
            <a:spLocks noGrp="1"/>
          </p:cNvSpPr>
          <p:nvPr>
            <p:ph type="title"/>
          </p:nvPr>
        </p:nvSpPr>
        <p:spPr/>
        <p:txBody>
          <a:bodyPr/>
          <a:lstStyle/>
          <a:p>
            <a:r>
              <a:rPr lang="nb-NO"/>
              <a:t>Klikk for å redigere tittelstil</a:t>
            </a:r>
          </a:p>
        </p:txBody>
      </p:sp>
      <p:sp>
        <p:nvSpPr>
          <p:cNvPr id="8" name="Plassholder for innhold 3"/>
          <p:cNvSpPr>
            <a:spLocks noGrp="1"/>
          </p:cNvSpPr>
          <p:nvPr>
            <p:ph sz="half" idx="13"/>
          </p:nvPr>
        </p:nvSpPr>
        <p:spPr>
          <a:xfrm>
            <a:off x="7110889" y="4752594"/>
            <a:ext cx="5184648" cy="2376297"/>
          </a:xfrm>
          <a:noFill/>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Plassholder for innhold 2"/>
          <p:cNvSpPr>
            <a:spLocks noGrp="1"/>
          </p:cNvSpPr>
          <p:nvPr>
            <p:ph sz="half" idx="14"/>
          </p:nvPr>
        </p:nvSpPr>
        <p:spPr>
          <a:xfrm>
            <a:off x="1584198" y="4752594"/>
            <a:ext cx="5184648" cy="2376297"/>
          </a:xfrm>
          <a:noFill/>
        </p:spPr>
        <p:txBody>
          <a:bodyPr lIns="0" tIns="0" rIns="0" bIns="0"/>
          <a:lstStyle>
            <a:lvl1pPr rtl="0">
              <a:defRPr/>
            </a:lvl1pPr>
            <a:lvl2pPr rtl="0">
              <a:defRPr/>
            </a:lvl2pPr>
            <a:lvl3pPr rtl="0">
              <a:defRPr/>
            </a:lvl3pPr>
            <a:lvl4pPr rtl="0">
              <a:defRPr/>
            </a:lvl4pPr>
            <a:lvl5pPr rtl="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600718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tel &amp; 4x innhold farget">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1591399" y="1955044"/>
            <a:ext cx="5184648" cy="2376297"/>
          </a:xfrm>
          <a:solidFill>
            <a:srgbClr val="EFEFEF"/>
          </a:solidFill>
        </p:spPr>
        <p:txBody>
          <a:bodyPr lIns="216000" tIns="360000" rIns="216000" bIns="36000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7110889" y="1955044"/>
            <a:ext cx="5184648" cy="2376297"/>
          </a:xfrm>
          <a:solidFill>
            <a:srgbClr val="EFEFEF"/>
          </a:solidFill>
        </p:spPr>
        <p:txBody>
          <a:bodyPr lIns="216000" tIns="360000" rIns="216000" bIns="36000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B249BC1B-76D5-428F-B4F8-9DFEF45A20DE}" type="datetime1">
              <a:rPr lang="nb-NO" smtClean="0"/>
              <a:t>29.11.2019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9" name="Tittel 8"/>
          <p:cNvSpPr>
            <a:spLocks noGrp="1"/>
          </p:cNvSpPr>
          <p:nvPr>
            <p:ph type="title"/>
          </p:nvPr>
        </p:nvSpPr>
        <p:spPr/>
        <p:txBody>
          <a:bodyPr/>
          <a:lstStyle/>
          <a:p>
            <a:r>
              <a:rPr lang="nb-NO"/>
              <a:t>Klikk for å redigere tittelstil</a:t>
            </a:r>
          </a:p>
        </p:txBody>
      </p:sp>
      <p:sp>
        <p:nvSpPr>
          <p:cNvPr id="8" name="Plassholder for innhold 3"/>
          <p:cNvSpPr>
            <a:spLocks noGrp="1"/>
          </p:cNvSpPr>
          <p:nvPr>
            <p:ph sz="half" idx="13"/>
          </p:nvPr>
        </p:nvSpPr>
        <p:spPr>
          <a:xfrm>
            <a:off x="7110889" y="4752594"/>
            <a:ext cx="5184648" cy="2376297"/>
          </a:xfrm>
          <a:solidFill>
            <a:srgbClr val="EFEFEF"/>
          </a:solidFill>
        </p:spPr>
        <p:txBody>
          <a:bodyPr lIns="216000" tIns="360000" rIns="216000" bIns="36000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Plassholder for innhold 2"/>
          <p:cNvSpPr>
            <a:spLocks noGrp="1"/>
          </p:cNvSpPr>
          <p:nvPr>
            <p:ph sz="half" idx="14"/>
          </p:nvPr>
        </p:nvSpPr>
        <p:spPr>
          <a:xfrm>
            <a:off x="1591399" y="4752594"/>
            <a:ext cx="5184648" cy="2376297"/>
          </a:xfrm>
          <a:solidFill>
            <a:srgbClr val="EFEFEF"/>
          </a:solidFill>
        </p:spPr>
        <p:txBody>
          <a:bodyPr lIns="216000" tIns="360000" rIns="216000" bIns="360000"/>
          <a:lstStyle>
            <a:lvl1pPr rtl="0">
              <a:defRPr/>
            </a:lvl1pPr>
            <a:lvl2pPr rtl="0">
              <a:defRPr/>
            </a:lvl2pPr>
            <a:lvl3pPr rtl="0">
              <a:defRPr/>
            </a:lvl3pPr>
            <a:lvl4pPr rtl="0">
              <a:defRPr/>
            </a:lvl4pPr>
            <a:lvl5pPr rtl="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4427149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1591399" y="1955044"/>
            <a:ext cx="5400675" cy="648081"/>
          </a:xfrm>
        </p:spPr>
        <p:txBody>
          <a:bodyPr anchor="t" anchorCtr="0">
            <a:normAutofit/>
          </a:bodyPr>
          <a:lstStyle>
            <a:lvl1pPr marL="0" indent="0">
              <a:buNone/>
              <a:defRPr sz="220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nb-NO"/>
              <a:t>Klikk for å redigere tekststiler i malen</a:t>
            </a:r>
          </a:p>
        </p:txBody>
      </p:sp>
      <p:sp>
        <p:nvSpPr>
          <p:cNvPr id="4" name="Plassholder for innhold 3"/>
          <p:cNvSpPr>
            <a:spLocks noGrp="1"/>
          </p:cNvSpPr>
          <p:nvPr>
            <p:ph sz="half" idx="2"/>
          </p:nvPr>
        </p:nvSpPr>
        <p:spPr>
          <a:xfrm>
            <a:off x="1591399" y="2603125"/>
            <a:ext cx="5400675" cy="453656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7632954" y="1955044"/>
            <a:ext cx="5400675" cy="648081"/>
          </a:xfrm>
        </p:spPr>
        <p:txBody>
          <a:bodyPr anchor="t" anchorCtr="0">
            <a:normAutofit/>
          </a:bodyPr>
          <a:lstStyle>
            <a:lvl1pPr marL="0" indent="0">
              <a:buNone/>
              <a:defRPr sz="220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nb-NO"/>
              <a:t>Klikk for å redigere tekststiler i malen</a:t>
            </a:r>
          </a:p>
        </p:txBody>
      </p:sp>
      <p:sp>
        <p:nvSpPr>
          <p:cNvPr id="6" name="Plassholder for innhold 5"/>
          <p:cNvSpPr>
            <a:spLocks noGrp="1"/>
          </p:cNvSpPr>
          <p:nvPr>
            <p:ph sz="quarter" idx="4"/>
          </p:nvPr>
        </p:nvSpPr>
        <p:spPr>
          <a:xfrm>
            <a:off x="7632954" y="2603125"/>
            <a:ext cx="5400675" cy="453656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DCFD226F-10C9-4506-BB87-948311CE756B}" type="datetime1">
              <a:rPr lang="nb-NO" smtClean="0"/>
              <a:t>29.11.2019</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1" name="Tittel 10"/>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0846632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691B4374-CE3F-4BEF-A161-272C71B0C02B}" type="datetime1">
              <a:rPr lang="nb-NO" smtClean="0"/>
              <a:t>29.11.2019</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15F8836E-C4EC-4E3C-9EA0-07C47D63B35B}" type="datetime1">
              <a:rPr lang="nb-NO" smtClean="0"/>
              <a:t>29.11.2019</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vmlDrawing" Target="../drawings/vmlDrawing1.vml"/><Relationship Id="rId30"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28"/>
            </p:custDataLst>
            <p:extLst>
              <p:ext uri="{D42A27DB-BD31-4B8C-83A1-F6EECF244321}">
                <p14:modId xmlns:p14="http://schemas.microsoft.com/office/powerpoint/2010/main" val="15960175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7" name="think-cell Slide" r:id="rId29" imgW="270" imgH="270" progId="TCLayout.ActiveDocument.1">
                  <p:embed/>
                </p:oleObj>
              </mc:Choice>
              <mc:Fallback>
                <p:oleObj name="think-cell Slide" r:id="rId29" imgW="270" imgH="270" progId="TCLayout.ActiveDocument.1">
                  <p:embed/>
                  <p:pic>
                    <p:nvPicPr>
                      <p:cNvPr id="8" name="Objekt 7" hidden="1"/>
                      <p:cNvPicPr/>
                      <p:nvPr/>
                    </p:nvPicPr>
                    <p:blipFill>
                      <a:blip r:embed="rId30"/>
                      <a:stretch>
                        <a:fillRect/>
                      </a:stretch>
                    </p:blipFill>
                    <p:spPr>
                      <a:xfrm>
                        <a:off x="1588" y="1588"/>
                        <a:ext cx="1587" cy="1587"/>
                      </a:xfrm>
                      <a:prstGeom prst="rect">
                        <a:avLst/>
                      </a:prstGeom>
                    </p:spPr>
                  </p:pic>
                </p:oleObj>
              </mc:Fallback>
            </mc:AlternateContent>
          </a:graphicData>
        </a:graphic>
      </p:graphicFrame>
      <p:sp>
        <p:nvSpPr>
          <p:cNvPr id="2" name="Plassholder for tittel 1"/>
          <p:cNvSpPr>
            <a:spLocks noGrp="1"/>
          </p:cNvSpPr>
          <p:nvPr>
            <p:ph type="title"/>
          </p:nvPr>
        </p:nvSpPr>
        <p:spPr>
          <a:xfrm>
            <a:off x="727291" y="658882"/>
            <a:ext cx="9937242" cy="864108"/>
          </a:xfrm>
          <a:prstGeom prst="rect">
            <a:avLst/>
          </a:prstGeom>
        </p:spPr>
        <p:txBody>
          <a:bodyPr vert="horz" lIns="0" tIns="0" rIns="0" bIns="0" rtlCol="0" anchor="t" anchorCtr="0">
            <a:normAutofit/>
          </a:bodyPr>
          <a:lstStyle/>
          <a:p>
            <a:r>
              <a:rPr lang="nb-NO"/>
              <a:t>Klikk for å redigere tittelstil</a:t>
            </a:r>
          </a:p>
        </p:txBody>
      </p:sp>
      <p:sp>
        <p:nvSpPr>
          <p:cNvPr id="3" name="Plassholder for tekst 2"/>
          <p:cNvSpPr>
            <a:spLocks noGrp="1"/>
          </p:cNvSpPr>
          <p:nvPr>
            <p:ph type="body" idx="1"/>
          </p:nvPr>
        </p:nvSpPr>
        <p:spPr>
          <a:xfrm>
            <a:off x="1591399" y="1955044"/>
            <a:ext cx="10585323" cy="5184648"/>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4648175" y="7632954"/>
            <a:ext cx="1015465" cy="221599"/>
          </a:xfrm>
          <a:prstGeom prst="rect">
            <a:avLst/>
          </a:prstGeom>
        </p:spPr>
        <p:txBody>
          <a:bodyPr vert="horz" lIns="0" tIns="0" rIns="0" bIns="0" rtlCol="0" anchor="ctr">
            <a:normAutofit/>
          </a:bodyPr>
          <a:lstStyle>
            <a:lvl1pPr algn="l">
              <a:defRPr sz="1000" b="1">
                <a:solidFill>
                  <a:schemeClr val="tx2"/>
                </a:solidFill>
              </a:defRPr>
            </a:lvl1pPr>
          </a:lstStyle>
          <a:p>
            <a:fld id="{22FCF156-2266-4DDD-A756-6601C920D2AC}" type="datetime1">
              <a:rPr lang="nb-NO" smtClean="0"/>
              <a:t>29.11.2019</a:t>
            </a:fld>
            <a:endParaRPr lang="nb-NO"/>
          </a:p>
        </p:txBody>
      </p:sp>
      <p:sp>
        <p:nvSpPr>
          <p:cNvPr id="5" name="Plassholder for bunntekst 4"/>
          <p:cNvSpPr>
            <a:spLocks noGrp="1"/>
          </p:cNvSpPr>
          <p:nvPr>
            <p:ph type="ftr" sz="quarter" idx="3"/>
          </p:nvPr>
        </p:nvSpPr>
        <p:spPr>
          <a:xfrm>
            <a:off x="6408801" y="7632954"/>
            <a:ext cx="5760720" cy="221599"/>
          </a:xfrm>
          <a:prstGeom prst="rect">
            <a:avLst/>
          </a:prstGeom>
        </p:spPr>
        <p:txBody>
          <a:bodyPr vert="horz" lIns="0" tIns="0" rIns="0" bIns="0" rtlCol="0" anchor="ctr">
            <a:normAutofit/>
          </a:bodyPr>
          <a:lstStyle>
            <a:lvl1pPr algn="ctr">
              <a:defRPr sz="1000" b="1">
                <a:solidFill>
                  <a:schemeClr val="tx2"/>
                </a:solidFill>
              </a:defRPr>
            </a:lvl1pPr>
          </a:lstStyle>
          <a:p>
            <a:endParaRPr lang="nb-NO"/>
          </a:p>
        </p:txBody>
      </p:sp>
      <p:sp>
        <p:nvSpPr>
          <p:cNvPr id="6" name="Plassholder for lysbildenummer 5"/>
          <p:cNvSpPr>
            <a:spLocks noGrp="1"/>
          </p:cNvSpPr>
          <p:nvPr>
            <p:ph type="sldNum" sz="quarter" idx="4"/>
          </p:nvPr>
        </p:nvSpPr>
        <p:spPr>
          <a:xfrm>
            <a:off x="13653557" y="7632954"/>
            <a:ext cx="370573" cy="221599"/>
          </a:xfrm>
          <a:prstGeom prst="rect">
            <a:avLst/>
          </a:prstGeom>
        </p:spPr>
        <p:txBody>
          <a:bodyPr vert="horz" lIns="0" tIns="0" rIns="0" bIns="0" rtlCol="0" anchor="ctr">
            <a:normAutofit/>
          </a:bodyPr>
          <a:lstStyle>
            <a:lvl1pPr algn="r">
              <a:defRPr sz="1000" b="1">
                <a:solidFill>
                  <a:schemeClr val="tx2"/>
                </a:solidFill>
              </a:defRPr>
            </a:lvl1pPr>
          </a:lstStyle>
          <a:p>
            <a:fld id="{5751DFAA-887F-4071-8EAD-E8CA316FCF06}" type="slidenum">
              <a:rPr lang="nb-NO" smtClean="0"/>
              <a:pPr/>
              <a:t>‹#›</a:t>
            </a:fld>
            <a:endParaRPr lang="nb-NO"/>
          </a:p>
        </p:txBody>
      </p:sp>
      <p:pic>
        <p:nvPicPr>
          <p:cNvPr id="9" name="Bilde 8"/>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0" y="7502201"/>
            <a:ext cx="3903014" cy="727399"/>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8" r:id="rId22"/>
    <p:sldLayoutId id="2147483749" r:id="rId23"/>
    <p:sldLayoutId id="2147483750" r:id="rId24"/>
    <p:sldLayoutId id="2147483751" r:id="rId25"/>
  </p:sldLayoutIdLst>
  <p:hf hdr="0" ftr="0" dt="0"/>
  <p:txStyles>
    <p:titleStyle>
      <a:lvl1pPr algn="l" defTabSz="1097280" rtl="0" eaLnBrk="1" latinLnBrk="0" hangingPunct="1">
        <a:lnSpc>
          <a:spcPct val="90000"/>
        </a:lnSpc>
        <a:spcBef>
          <a:spcPct val="0"/>
        </a:spcBef>
        <a:buNone/>
        <a:defRPr sz="2800" b="1" kern="1200">
          <a:solidFill>
            <a:schemeClr val="tx2"/>
          </a:solidFill>
          <a:latin typeface="+mj-lt"/>
          <a:ea typeface="+mj-ea"/>
          <a:cs typeface="+mj-cs"/>
        </a:defRPr>
      </a:lvl1pPr>
    </p:titleStyle>
    <p:bodyStyle>
      <a:lvl1pPr marL="216000" indent="-216000" algn="l" defTabSz="1097280" rtl="0" eaLnBrk="1" latinLnBrk="0" hangingPunct="1">
        <a:lnSpc>
          <a:spcPct val="90000"/>
        </a:lnSpc>
        <a:spcBef>
          <a:spcPts val="1200"/>
        </a:spcBef>
        <a:spcAft>
          <a:spcPts val="0"/>
        </a:spcAft>
        <a:buClrTx/>
        <a:buSzPct val="65000"/>
        <a:buFont typeface="Arial" panose="020B0604020202020204" pitchFamily="34" charset="0"/>
        <a:buChar char="■"/>
        <a:defRPr sz="2400" kern="1200">
          <a:solidFill>
            <a:schemeClr val="tx2"/>
          </a:solidFill>
          <a:latin typeface="+mn-lt"/>
          <a:ea typeface="+mn-ea"/>
          <a:cs typeface="+mn-cs"/>
        </a:defRPr>
      </a:lvl1pPr>
      <a:lvl2pPr marL="432000" indent="-216000" algn="l" defTabSz="1097280" rtl="0" eaLnBrk="1" latinLnBrk="0" hangingPunct="1">
        <a:lnSpc>
          <a:spcPct val="90000"/>
        </a:lnSpc>
        <a:spcBef>
          <a:spcPts val="1200"/>
        </a:spcBef>
        <a:spcAft>
          <a:spcPts val="0"/>
        </a:spcAft>
        <a:buClrTx/>
        <a:buFont typeface="Arial" panose="020B0604020202020204" pitchFamily="34" charset="0"/>
        <a:buChar char="•"/>
        <a:defRPr sz="2400" kern="1200">
          <a:solidFill>
            <a:schemeClr val="tx2"/>
          </a:solidFill>
          <a:latin typeface="+mn-lt"/>
          <a:ea typeface="+mn-ea"/>
          <a:cs typeface="+mn-cs"/>
        </a:defRPr>
      </a:lvl2pPr>
      <a:lvl3pPr marL="648000" indent="-216000" algn="l" defTabSz="1097280" rtl="0" eaLnBrk="1" latinLnBrk="0" hangingPunct="1">
        <a:lnSpc>
          <a:spcPct val="90000"/>
        </a:lnSpc>
        <a:spcBef>
          <a:spcPts val="400"/>
        </a:spcBef>
        <a:spcAft>
          <a:spcPts val="0"/>
        </a:spcAft>
        <a:buClrTx/>
        <a:buFont typeface="Arial" panose="020B0604020202020204" pitchFamily="34" charset="0"/>
        <a:buChar char="•"/>
        <a:defRPr sz="1800" kern="1200">
          <a:solidFill>
            <a:schemeClr val="tx2"/>
          </a:solidFill>
          <a:latin typeface="+mn-lt"/>
          <a:ea typeface="+mn-ea"/>
          <a:cs typeface="+mn-cs"/>
        </a:defRPr>
      </a:lvl3pPr>
      <a:lvl4pPr marL="864000" indent="-216000" algn="l" defTabSz="1097280" rtl="0" eaLnBrk="1" latinLnBrk="0" hangingPunct="1">
        <a:lnSpc>
          <a:spcPct val="90000"/>
        </a:lnSpc>
        <a:spcBef>
          <a:spcPts val="400"/>
        </a:spcBef>
        <a:spcAft>
          <a:spcPts val="0"/>
        </a:spcAft>
        <a:buClrTx/>
        <a:buFont typeface="Arial" panose="020B0604020202020204" pitchFamily="34" charset="0"/>
        <a:buChar char="•"/>
        <a:defRPr sz="1800" kern="1200">
          <a:solidFill>
            <a:schemeClr val="tx2"/>
          </a:solidFill>
          <a:latin typeface="+mn-lt"/>
          <a:ea typeface="+mn-ea"/>
          <a:cs typeface="+mn-cs"/>
        </a:defRPr>
      </a:lvl4pPr>
      <a:lvl5pPr marL="1080000" indent="-216000" algn="l" defTabSz="1097280" rtl="0" eaLnBrk="1" latinLnBrk="0" hangingPunct="1">
        <a:lnSpc>
          <a:spcPct val="90000"/>
        </a:lnSpc>
        <a:spcBef>
          <a:spcPts val="400"/>
        </a:spcBef>
        <a:spcAft>
          <a:spcPts val="0"/>
        </a:spcAft>
        <a:buClrTx/>
        <a:buFont typeface="Arial" panose="020B0604020202020204" pitchFamily="34" charset="0"/>
        <a:buChar char="•"/>
        <a:defRPr sz="1800" kern="1200">
          <a:solidFill>
            <a:schemeClr val="tx2"/>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chart" Target="../charts/chart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chart" Target="../charts/chart2.xml"/><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chart" Target="../charts/chart3.xml"/><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chart" Target="../charts/chart4.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chart" Target="../charts/chart5.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chart" Target="../charts/chart6.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chart" Target="../charts/chart7.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vmlDrawing" Target="../drawings/vmlDrawing10.vml"/><Relationship Id="rId6" Type="http://schemas.openxmlformats.org/officeDocument/2006/relationships/chart" Target="../charts/chart8.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2.xml"/><Relationship Id="rId1" Type="http://schemas.openxmlformats.org/officeDocument/2006/relationships/vmlDrawing" Target="../drawings/vmlDrawing11.vml"/><Relationship Id="rId6" Type="http://schemas.openxmlformats.org/officeDocument/2006/relationships/chart" Target="../charts/chart9.xml"/><Relationship Id="rId5" Type="http://schemas.openxmlformats.org/officeDocument/2006/relationships/image" Target="../media/image1.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7" hidden="1"/>
          <p:cNvGraphicFramePr>
            <a:graphicFrameLocks noChangeAspect="1"/>
          </p:cNvGraphicFramePr>
          <p:nvPr>
            <p:custDataLst>
              <p:tags r:id="rId2"/>
            </p:custDataLs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3075" name="think-cell Slide" r:id="rId5" imgW="270" imgH="270" progId="TCLayout.ActiveDocument.1">
                  <p:embed/>
                </p:oleObj>
              </mc:Choice>
              <mc:Fallback>
                <p:oleObj name="think-cell Slide" r:id="rId5" imgW="270" imgH="270" progId="TCLayout.ActiveDocument.1">
                  <p:embed/>
                  <p:pic>
                    <p:nvPicPr>
                      <p:cNvPr id="9" name="Objekt 7" hidden="1"/>
                      <p:cNvPicPr/>
                      <p:nvPr/>
                    </p:nvPicPr>
                    <p:blipFill>
                      <a:blip r:embed="rId6"/>
                      <a:stretch>
                        <a:fillRect/>
                      </a:stretch>
                    </p:blipFill>
                    <p:spPr>
                      <a:xfrm>
                        <a:off x="1589" y="1589"/>
                        <a:ext cx="1588" cy="1588"/>
                      </a:xfrm>
                      <a:prstGeom prst="rect">
                        <a:avLst/>
                      </a:prstGeom>
                    </p:spPr>
                  </p:pic>
                </p:oleObj>
              </mc:Fallback>
            </mc:AlternateContent>
          </a:graphicData>
        </a:graphic>
      </p:graphicFrame>
      <p:sp>
        <p:nvSpPr>
          <p:cNvPr id="3" name="Plassholder for lysbildenummer 2"/>
          <p:cNvSpPr>
            <a:spLocks noGrp="1"/>
          </p:cNvSpPr>
          <p:nvPr>
            <p:ph type="sldNum" sz="quarter" idx="12"/>
          </p:nvPr>
        </p:nvSpPr>
        <p:spPr/>
        <p:txBody>
          <a:bodyPr/>
          <a:lstStyle/>
          <a:p>
            <a:fld id="{5751DFAA-887F-4071-8EAD-E8CA316FCF06}" type="slidenum">
              <a:rPr lang="nb-NO" smtClean="0">
                <a:solidFill>
                  <a:srgbClr val="2C4457"/>
                </a:solidFill>
              </a:rPr>
              <a:pPr/>
              <a:t>1</a:t>
            </a:fld>
            <a:endParaRPr lang="nb-NO">
              <a:solidFill>
                <a:srgbClr val="2C4457"/>
              </a:solidFill>
            </a:endParaRPr>
          </a:p>
        </p:txBody>
      </p:sp>
      <p:sp>
        <p:nvSpPr>
          <p:cNvPr id="7" name="TekstSylinder 10"/>
          <p:cNvSpPr txBox="1"/>
          <p:nvPr/>
        </p:nvSpPr>
        <p:spPr>
          <a:xfrm>
            <a:off x="132839" y="138791"/>
            <a:ext cx="4349278" cy="98007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chor="t">
            <a:spAutoFit/>
          </a:bodyPr>
          <a:lstStyle/>
          <a:p>
            <a:r>
              <a:rPr lang="nb-NO" sz="2000" b="1">
                <a:solidFill>
                  <a:prstClr val="black"/>
                </a:solidFill>
              </a:rPr>
              <a:t>STATUSRAPPORT</a:t>
            </a:r>
            <a:br>
              <a:rPr lang="nb-NO" sz="2000" b="1">
                <a:solidFill>
                  <a:prstClr val="black"/>
                </a:solidFill>
                <a:cs typeface="Arial"/>
              </a:rPr>
            </a:br>
            <a:endParaRPr lang="nb-NO" sz="2000" b="1">
              <a:solidFill>
                <a:prstClr val="black"/>
              </a:solidFill>
            </a:endParaRPr>
          </a:p>
          <a:p>
            <a:r>
              <a:rPr lang="nb-NO" sz="1100" b="1">
                <a:solidFill>
                  <a:prstClr val="black"/>
                </a:solidFill>
                <a:cs typeface="Arial"/>
              </a:rPr>
              <a:t>IT-drift</a:t>
            </a:r>
            <a:endParaRPr lang="nb-NO" sz="1100" b="1">
              <a:solidFill>
                <a:prstClr val="black"/>
              </a:solidFill>
            </a:endParaRPr>
          </a:p>
          <a:p>
            <a:endParaRPr lang="nb-NO" sz="1100">
              <a:solidFill>
                <a:prstClr val="black"/>
              </a:solidFill>
            </a:endParaRPr>
          </a:p>
        </p:txBody>
      </p:sp>
      <p:grpSp>
        <p:nvGrpSpPr>
          <p:cNvPr id="2" name="Gruppe 1"/>
          <p:cNvGrpSpPr/>
          <p:nvPr/>
        </p:nvGrpSpPr>
        <p:grpSpPr>
          <a:xfrm>
            <a:off x="142484" y="1211860"/>
            <a:ext cx="14365384" cy="3404550"/>
            <a:chOff x="142483" y="1211859"/>
            <a:chExt cx="14365384" cy="3404550"/>
          </a:xfrm>
        </p:grpSpPr>
        <p:sp>
          <p:nvSpPr>
            <p:cNvPr id="30" name="TekstSylinder 26"/>
            <p:cNvSpPr txBox="1"/>
            <p:nvPr/>
          </p:nvSpPr>
          <p:spPr>
            <a:xfrm>
              <a:off x="142483" y="1211859"/>
              <a:ext cx="7625477" cy="3379786"/>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pPr lvl="0"/>
              <a:r>
                <a:rPr lang="nb-NO" sz="1300" b="0" dirty="0"/>
                <a:t>Fremdrift: </a:t>
              </a:r>
            </a:p>
            <a:p>
              <a:pPr marL="177793" lvl="0" indent="-177793"/>
              <a:endParaRPr lang="nb-NO" sz="1300" b="0" dirty="0"/>
            </a:p>
            <a:p>
              <a:pPr marL="177793" lvl="0" indent="-177793"/>
              <a:r>
                <a:rPr lang="nb-NO" sz="1300" b="0" dirty="0"/>
                <a:t>Status:</a:t>
              </a:r>
            </a:p>
            <a:p>
              <a:pPr lvl="0"/>
              <a:r>
                <a:rPr lang="nb-NO" sz="1000" b="0" dirty="0"/>
                <a:t>Prosjektet er </a:t>
              </a:r>
              <a:r>
                <a:rPr lang="nb-NO" sz="1000" b="0" dirty="0" err="1"/>
                <a:t>rescopet</a:t>
              </a:r>
              <a:r>
                <a:rPr lang="nb-NO" sz="1000" b="0" dirty="0"/>
                <a:t>, med tidsplan og milepæler. </a:t>
              </a:r>
            </a:p>
            <a:p>
              <a:pPr lvl="0"/>
              <a:endParaRPr lang="nb-NO" sz="1000" b="0" dirty="0"/>
            </a:p>
            <a:p>
              <a:pPr lvl="0"/>
              <a:r>
                <a:rPr lang="nb-NO" sz="1000" b="0" dirty="0"/>
                <a:t>Delprosjektet brukerstøtte: Sluttføre arbeid med databehandleravtale for TOPdesk. DPIA og ROS-analyse på plass. Integrasjon på plass. Fullføre teknisk løsning i løpet av desember. HF blir pilot.</a:t>
              </a:r>
            </a:p>
            <a:p>
              <a:pPr lvl="0"/>
              <a:endParaRPr lang="nb-NO" sz="1000" b="0" dirty="0"/>
            </a:p>
            <a:p>
              <a:pPr lvl="0"/>
              <a:r>
                <a:rPr lang="nb-NO" sz="1000" b="0" dirty="0"/>
                <a:t>Arbeidsstasjoner: For Windows Autopilot er arkitekturspørsmål avklart, jobbes med å få på plass infrastruktur. Gjøres en forsiktig økning av mengden pilotbrukere. </a:t>
              </a:r>
            </a:p>
            <a:p>
              <a:pPr lvl="0"/>
              <a:endParaRPr lang="nb-NO" sz="1000" b="0" dirty="0"/>
            </a:p>
            <a:p>
              <a:pPr lvl="0"/>
              <a:r>
                <a:rPr lang="nb-NO" sz="1000" b="0" dirty="0"/>
                <a:t>Innkjøp: For SAM har delprosjektet innkjøp gjort en større teknisk endring rundt innsamling av data (fra SCCM til agent på maskin). Valg av teknisk løsning for overføring av brukerkonti er gjort. Skal nå implementeres av leverandør.</a:t>
              </a:r>
              <a:br>
                <a:rPr lang="nb-NO" sz="1300" b="0" dirty="0"/>
              </a:br>
              <a:endParaRPr lang="nb-NO" sz="1300" b="0" dirty="0"/>
            </a:p>
            <a:p>
              <a:pPr lvl="0"/>
              <a:r>
                <a:rPr lang="nb-NO" sz="1300" b="0" dirty="0"/>
                <a:t>Aktiviteter i nærmeste fremtid:</a:t>
              </a:r>
            </a:p>
            <a:p>
              <a:pPr marL="285738" lvl="0" indent="-285738">
                <a:buFont typeface="Arial" panose="020B0604020202020204" pitchFamily="34" charset="0"/>
                <a:buChar char="•"/>
              </a:pPr>
              <a:r>
                <a:rPr lang="nb-NO" sz="1000" b="0" dirty="0"/>
                <a:t>Brukerstøtte: Klargjøring til pilotering av TOPdesk, inkl. bruker- og systemtest, opplæring operatører og kommunikasjon mot piloterende enhet.</a:t>
              </a:r>
            </a:p>
            <a:p>
              <a:pPr marL="285738" lvl="0" indent="-285738">
                <a:buFont typeface="Arial" panose="020B0604020202020204" pitchFamily="34" charset="0"/>
                <a:buChar char="•"/>
              </a:pPr>
              <a:r>
                <a:rPr lang="nb-NO" sz="1000" b="0" dirty="0"/>
                <a:t>Arbeidsstasjoner: Ferdigstille infrastruktur rundt Windows Autopilot</a:t>
              </a:r>
            </a:p>
            <a:p>
              <a:pPr marL="285738" lvl="0" indent="-285738">
                <a:buFont typeface="Arial" panose="020B0604020202020204" pitchFamily="34" charset="0"/>
                <a:buChar char="•"/>
              </a:pPr>
              <a:r>
                <a:rPr lang="nb-NO" sz="1000" b="0" dirty="0"/>
                <a:t>Innkjøp: To workshoper for kartlegging av prosesser og kundereiser, og for prosessforbedring – av alle tre prosesser: Kjøp av datamaskin, programvare og avhending av IT-utstyr. Leverandør installerer og integrerer </a:t>
              </a:r>
              <a:r>
                <a:rPr lang="nb-NO" sz="1000" b="0" dirty="0" err="1"/>
                <a:t>Flexera</a:t>
              </a:r>
              <a:r>
                <a:rPr lang="nb-NO" sz="1000" b="0" dirty="0"/>
                <a:t>.</a:t>
              </a:r>
            </a:p>
            <a:p>
              <a:endParaRPr lang="nb-NO" sz="1300" b="0" dirty="0"/>
            </a:p>
          </p:txBody>
        </p:sp>
        <p:sp>
          <p:nvSpPr>
            <p:cNvPr id="31" name="TekstSylinder 26"/>
            <p:cNvSpPr txBox="1"/>
            <p:nvPr/>
          </p:nvSpPr>
          <p:spPr>
            <a:xfrm>
              <a:off x="7954392" y="1232409"/>
              <a:ext cx="6553475" cy="33840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dirty="0"/>
                <a:t>Avhengigheter: </a:t>
              </a:r>
            </a:p>
            <a:p>
              <a:endParaRPr lang="nb-NO" dirty="0"/>
            </a:p>
            <a:p>
              <a:r>
                <a:rPr lang="nb-NO" dirty="0"/>
                <a:t>Status</a:t>
              </a:r>
              <a:r>
                <a:rPr lang="nb-NO" b="0" dirty="0"/>
                <a:t>:</a:t>
              </a:r>
            </a:p>
            <a:p>
              <a:r>
                <a:rPr lang="nb-NO" b="0" dirty="0"/>
                <a:t>Delprosjektet innkjøp har avhengigheter til UiOs nye bestillings- og fakturasystem, evt. avtale om avhending av utstyr. </a:t>
              </a:r>
            </a:p>
            <a:p>
              <a:endParaRPr lang="nb-NO" b="0" dirty="0"/>
            </a:p>
            <a:p>
              <a:r>
                <a:rPr lang="nb-NO" dirty="0"/>
                <a:t>Behov for avklaringer:</a:t>
              </a:r>
            </a:p>
            <a:p>
              <a:r>
                <a:rPr lang="nb-NO" b="0" dirty="0"/>
                <a:t>Delprosjektet innkjøp ønsker så raskt som mulig å få vite om hvilken funksjonalitet det nye innkjøps- og fakturasystemet kommer til å bli levert med.</a:t>
              </a:r>
            </a:p>
            <a:p>
              <a:endParaRPr lang="nb-NO" b="0" dirty="0"/>
            </a:p>
            <a:p>
              <a:r>
                <a:rPr lang="nb-NO" b="0" dirty="0"/>
                <a:t>Delprosjektet innkjøp trenger informasjon om prosesser som kommer fra BOTT-ØL.</a:t>
              </a:r>
            </a:p>
            <a:p>
              <a:endParaRPr lang="nb-NO" b="0" dirty="0"/>
            </a:p>
            <a:p>
              <a:r>
                <a:rPr lang="nb-NO" b="0" dirty="0"/>
                <a:t>IT-drift prosjektet trenger avklaringer rundt universell utforming for planlagt brukte moduler i TOPdesk.</a:t>
              </a:r>
            </a:p>
            <a:p>
              <a:endParaRPr lang="nb-NO" b="0" dirty="0"/>
            </a:p>
            <a:p>
              <a:endParaRPr lang="nb-NO" b="0" dirty="0"/>
            </a:p>
          </p:txBody>
        </p:sp>
      </p:grpSp>
      <p:sp>
        <p:nvSpPr>
          <p:cNvPr id="52" name="TekstSylinder 19"/>
          <p:cNvSpPr txBox="1"/>
          <p:nvPr/>
        </p:nvSpPr>
        <p:spPr>
          <a:xfrm>
            <a:off x="4530300" y="137581"/>
            <a:ext cx="2366918" cy="98128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130622" bIns="0" rtlCol="0" anchor="t">
            <a:noAutofit/>
          </a:bodyPr>
          <a:lstStyle/>
          <a:p>
            <a:r>
              <a:rPr lang="nb-NO" sz="1500" b="1" dirty="0">
                <a:solidFill>
                  <a:schemeClr val="tx1"/>
                </a:solidFill>
              </a:rPr>
              <a:t>Dato:</a:t>
            </a:r>
          </a:p>
          <a:p>
            <a:r>
              <a:rPr lang="nb-NO" sz="1200" dirty="0">
                <a:solidFill>
                  <a:schemeClr val="tx1"/>
                </a:solidFill>
                <a:cs typeface="Arial"/>
              </a:rPr>
              <a:t>29.11.2019</a:t>
            </a:r>
            <a:endParaRPr lang="nb-NO" sz="1200" dirty="0">
              <a:solidFill>
                <a:schemeClr val="tx1"/>
              </a:solidFill>
            </a:endParaRPr>
          </a:p>
        </p:txBody>
      </p:sp>
      <p:graphicFrame>
        <p:nvGraphicFramePr>
          <p:cNvPr id="4" name="Tabell 13"/>
          <p:cNvGraphicFramePr>
            <a:graphicFrameLocks noGrp="1"/>
          </p:cNvGraphicFramePr>
          <p:nvPr>
            <p:extLst/>
          </p:nvPr>
        </p:nvGraphicFramePr>
        <p:xfrm>
          <a:off x="6897219" y="137580"/>
          <a:ext cx="7566563" cy="980071"/>
        </p:xfrm>
        <a:graphic>
          <a:graphicData uri="http://schemas.openxmlformats.org/drawingml/2006/table">
            <a:tbl>
              <a:tblPr firstRow="1" bandRow="1">
                <a:tableStyleId>{5C22544A-7EE6-4342-B048-85BDC9FD1C3A}</a:tableStyleId>
              </a:tblPr>
              <a:tblGrid>
                <a:gridCol w="691174">
                  <a:extLst>
                    <a:ext uri="{9D8B030D-6E8A-4147-A177-3AD203B41FA5}">
                      <a16:colId xmlns:a16="http://schemas.microsoft.com/office/drawing/2014/main" val="1135141023"/>
                    </a:ext>
                  </a:extLst>
                </a:gridCol>
                <a:gridCol w="647089">
                  <a:extLst>
                    <a:ext uri="{9D8B030D-6E8A-4147-A177-3AD203B41FA5}">
                      <a16:colId xmlns:a16="http://schemas.microsoft.com/office/drawing/2014/main" val="2139775714"/>
                    </a:ext>
                  </a:extLst>
                </a:gridCol>
                <a:gridCol w="767080">
                  <a:extLst>
                    <a:ext uri="{9D8B030D-6E8A-4147-A177-3AD203B41FA5}">
                      <a16:colId xmlns:a16="http://schemas.microsoft.com/office/drawing/2014/main" val="1919443761"/>
                    </a:ext>
                  </a:extLst>
                </a:gridCol>
                <a:gridCol w="5461220">
                  <a:extLst>
                    <a:ext uri="{9D8B030D-6E8A-4147-A177-3AD203B41FA5}">
                      <a16:colId xmlns:a16="http://schemas.microsoft.com/office/drawing/2014/main" val="3246959147"/>
                    </a:ext>
                  </a:extLst>
                </a:gridCol>
              </a:tblGrid>
              <a:tr h="409073">
                <a:tc gridSpan="3">
                  <a:txBody>
                    <a:bodyPr/>
                    <a:lstStyle/>
                    <a:p>
                      <a:pPr marL="0" algn="l" defTabSz="1097280" rtl="0" eaLnBrk="1" latinLnBrk="0" hangingPunct="1"/>
                      <a:r>
                        <a:rPr lang="nb-NO" sz="1700" b="1" kern="1200">
                          <a:solidFill>
                            <a:prstClr val="black"/>
                          </a:solidFill>
                          <a:latin typeface="+mn-lt"/>
                          <a:ea typeface="+mn-ea"/>
                          <a:cs typeface="+mn-cs"/>
                        </a:rPr>
                        <a:t>Overordnet status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tcPr>
                </a:tc>
                <a:tc hMerge="1">
                  <a:txBody>
                    <a:bodyPr/>
                    <a:lstStyle/>
                    <a:p>
                      <a:endParaRPr lang="nb-NO"/>
                    </a:p>
                  </a:txBody>
                  <a:tcPr/>
                </a:tc>
                <a:tc rowSpan="2">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endParaRPr lang="nb-NO" sz="1100" b="0" baseline="0">
                        <a:solidFill>
                          <a:prstClr val="black"/>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14135213"/>
                  </a:ext>
                </a:extLst>
              </a:tr>
              <a:tr h="570998">
                <a:tc>
                  <a:txBody>
                    <a:bodyPr/>
                    <a:lstStyle/>
                    <a:p>
                      <a:pPr algn="ctr"/>
                      <a:r>
                        <a:rPr lang="nb-NO" sz="1800" b="1" dirty="0"/>
                        <a:t>F</a:t>
                      </a:r>
                    </a:p>
                    <a:p>
                      <a:pPr algn="ctr"/>
                      <a:r>
                        <a:rPr lang="nb-NO" sz="1100" b="1" dirty="0"/>
                        <a:t>Forrige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00"/>
                    </a:solidFill>
                  </a:tcPr>
                </a:tc>
                <a:tc>
                  <a:txBody>
                    <a:bodyPr/>
                    <a:lstStyle/>
                    <a:p>
                      <a:pPr algn="ctr"/>
                      <a:r>
                        <a:rPr lang="nb-NO" sz="1800" b="1" dirty="0"/>
                        <a:t>N</a:t>
                      </a:r>
                      <a:endParaRPr lang="nb-NO" sz="3600" b="1" dirty="0"/>
                    </a:p>
                    <a:p>
                      <a:pPr algn="ctr"/>
                      <a:r>
                        <a:rPr lang="nb-NO" sz="1100" b="1" dirty="0"/>
                        <a:t>Nå</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00"/>
                    </a:solidFill>
                  </a:tcPr>
                </a:tc>
                <a:tc>
                  <a:txBody>
                    <a:bodyPr/>
                    <a:lstStyle/>
                    <a:p>
                      <a:pPr algn="ctr"/>
                      <a:r>
                        <a:rPr lang="nb-NO" sz="1800" b="1" dirty="0"/>
                        <a:t>T</a:t>
                      </a:r>
                      <a:endParaRPr lang="nb-NO" sz="3600" b="1" dirty="0"/>
                    </a:p>
                    <a:p>
                      <a:pPr marL="0" indent="0" algn="ctr"/>
                      <a:r>
                        <a:rPr lang="nb-NO" sz="1100" b="1" dirty="0"/>
                        <a:t>Tendens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vMerge="1">
                  <a:txBody>
                    <a:bodyPr/>
                    <a:lstStyle/>
                    <a:p>
                      <a:endParaRPr lang="nb-NO" sz="1100">
                        <a:latin typeface="+mn-lt"/>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026844"/>
                  </a:ext>
                </a:extLst>
              </a:tr>
            </a:tbl>
          </a:graphicData>
        </a:graphic>
      </p:graphicFrame>
      <p:sp>
        <p:nvSpPr>
          <p:cNvPr id="60" name="TekstSylinder 59"/>
          <p:cNvSpPr txBox="1"/>
          <p:nvPr/>
        </p:nvSpPr>
        <p:spPr>
          <a:xfrm>
            <a:off x="7954392" y="4683084"/>
            <a:ext cx="6553474" cy="3379075"/>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pPr lvl="0"/>
            <a:r>
              <a:rPr lang="nb-NO" sz="1400" b="0" dirty="0"/>
              <a:t>Ressurser og økonomi:</a:t>
            </a:r>
          </a:p>
          <a:p>
            <a:pPr lvl="0"/>
            <a:endParaRPr lang="nb-NO" sz="1100" b="0" dirty="0"/>
          </a:p>
          <a:p>
            <a:pPr lvl="0"/>
            <a:r>
              <a:rPr lang="nb-NO" sz="1400" b="0" dirty="0"/>
              <a:t>Status:</a:t>
            </a:r>
          </a:p>
          <a:p>
            <a:pPr lvl="0"/>
            <a:r>
              <a:rPr lang="nb-NO" sz="1300" b="0" dirty="0"/>
              <a:t>For det nye </a:t>
            </a:r>
            <a:r>
              <a:rPr lang="nb-NO" sz="1300" b="0" dirty="0" err="1"/>
              <a:t>scopet</a:t>
            </a:r>
            <a:r>
              <a:rPr lang="nb-NO" sz="1300" b="0" dirty="0"/>
              <a:t> anses bemanningssituasjonen tilstrekkelig (grønt). </a:t>
            </a:r>
            <a:br>
              <a:rPr lang="nb-NO" sz="1300" b="0" dirty="0"/>
            </a:br>
            <a:r>
              <a:rPr lang="nb-NO" sz="1300" b="0" dirty="0"/>
              <a:t>Prosjektet trenger fremdeles å få på noen sikkerhetsavklaringer, integrasjoner og infrastruktur på plass (gul). Overordnet status er nå derfor gul. </a:t>
            </a:r>
          </a:p>
          <a:p>
            <a:pPr lvl="0"/>
            <a:r>
              <a:rPr lang="nb-NO" sz="1300" b="0" dirty="0"/>
              <a:t>Tendens: Går mot grønn.</a:t>
            </a:r>
          </a:p>
          <a:p>
            <a:pPr lvl="0"/>
            <a:endParaRPr lang="nb-NO" sz="1400" b="0" dirty="0"/>
          </a:p>
          <a:p>
            <a:pPr lvl="0"/>
            <a:r>
              <a:rPr lang="nb-NO" sz="1400" b="0" dirty="0"/>
              <a:t>Tiltak:</a:t>
            </a:r>
          </a:p>
          <a:p>
            <a:pPr marL="285750" lvl="0" indent="-285750">
              <a:buFont typeface="Arial" panose="020B0604020202020204" pitchFamily="34" charset="0"/>
              <a:buChar char="•"/>
            </a:pPr>
            <a:r>
              <a:rPr lang="nb-NO" sz="1300" b="0" dirty="0"/>
              <a:t>Innhente nødvendig informasjon rundt TOPdesk og universell utforming</a:t>
            </a:r>
          </a:p>
          <a:p>
            <a:pPr marL="285750" lvl="0" indent="-285750">
              <a:buFont typeface="Arial" panose="020B0604020202020204" pitchFamily="34" charset="0"/>
              <a:buChar char="•"/>
            </a:pPr>
            <a:r>
              <a:rPr lang="nb-NO" sz="1300" b="0" dirty="0"/>
              <a:t>Jobbe for å få informasjon om funksjonalitet i nytt </a:t>
            </a:r>
            <a:r>
              <a:rPr lang="nb-NO" sz="1300" b="0" dirty="0" err="1"/>
              <a:t>innkjøpssytem</a:t>
            </a:r>
            <a:r>
              <a:rPr lang="nb-NO" sz="1300" b="0" dirty="0"/>
              <a:t> av DFØ sammen med Innkjøpsseksjonen</a:t>
            </a:r>
          </a:p>
          <a:p>
            <a:pPr marL="285750" lvl="0" indent="-285750">
              <a:buFont typeface="Arial" panose="020B0604020202020204" pitchFamily="34" charset="0"/>
              <a:buChar char="•"/>
            </a:pPr>
            <a:r>
              <a:rPr lang="nb-NO" sz="1300" b="0" dirty="0"/>
              <a:t>Fortsetter med å ikke ta inn nye ting i prosjektet, f. eks. innspill fra organisasjonen.</a:t>
            </a:r>
          </a:p>
          <a:p>
            <a:pPr marL="285750" lvl="0" indent="-285750">
              <a:buFont typeface="Arial" panose="020B0604020202020204" pitchFamily="34" charset="0"/>
              <a:buChar char="•"/>
            </a:pPr>
            <a:r>
              <a:rPr lang="nb-NO" sz="1300" b="0" dirty="0"/>
              <a:t>Prosjektledelsen følger opp delprosjektene tett</a:t>
            </a:r>
          </a:p>
          <a:p>
            <a:pPr marL="285750" lvl="0" indent="-285750">
              <a:buFont typeface="Arial" panose="020B0604020202020204" pitchFamily="34" charset="0"/>
              <a:buChar char="•"/>
            </a:pPr>
            <a:r>
              <a:rPr lang="nb-NO" sz="1300" b="0" dirty="0"/>
              <a:t>Prosjektet vil ha en tett dialog med IT-sikkerhet og juristene for å sikre framdrift</a:t>
            </a:r>
          </a:p>
          <a:p>
            <a:pPr marL="285750" lvl="0" indent="-285750">
              <a:buFont typeface="Arial" panose="020B0604020202020204" pitchFamily="34" charset="0"/>
              <a:buChar char="•"/>
            </a:pPr>
            <a:r>
              <a:rPr lang="nb-NO" sz="1300" b="0" dirty="0"/>
              <a:t>Prosjektet jobber tett med ulike deler av USIT for å få nødvendig teknisk oppsett på plass </a:t>
            </a:r>
          </a:p>
          <a:p>
            <a:pPr lvl="0"/>
            <a:endParaRPr lang="nb-NO" sz="1400" b="0" dirty="0"/>
          </a:p>
          <a:p>
            <a:endParaRPr lang="nb-NO" sz="240" b="0" dirty="0"/>
          </a:p>
          <a:p>
            <a:endParaRPr lang="nb-NO" b="0" dirty="0"/>
          </a:p>
        </p:txBody>
      </p:sp>
      <p:graphicFrame>
        <p:nvGraphicFramePr>
          <p:cNvPr id="61" name="Tabell 17"/>
          <p:cNvGraphicFramePr>
            <a:graphicFrameLocks noGrp="1"/>
          </p:cNvGraphicFramePr>
          <p:nvPr>
            <p:extLst/>
          </p:nvPr>
        </p:nvGraphicFramePr>
        <p:xfrm>
          <a:off x="6371936" y="1255950"/>
          <a:ext cx="922569" cy="274320"/>
        </p:xfrm>
        <a:graphic>
          <a:graphicData uri="http://schemas.openxmlformats.org/drawingml/2006/table">
            <a:tbl>
              <a:tblPr firstRow="1" bandRow="1">
                <a:tableStyleId>{5C22544A-7EE6-4342-B048-85BDC9FD1C3A}</a:tableStyleId>
              </a:tblPr>
              <a:tblGrid>
                <a:gridCol w="319405">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74320">
                <a:tc>
                  <a:txBody>
                    <a:bodyPr/>
                    <a:lstStyle/>
                    <a:p>
                      <a:r>
                        <a:rPr lang="nb-NO" sz="1200" dirty="0">
                          <a:solidFill>
                            <a:schemeClr val="tx1"/>
                          </a:solidFill>
                        </a:rPr>
                        <a:t>F</a:t>
                      </a:r>
                    </a:p>
                  </a:txBody>
                  <a:tcPr>
                    <a:solidFill>
                      <a:srgbClr val="FFFF00"/>
                    </a:solidFill>
                  </a:tcPr>
                </a:tc>
                <a:tc>
                  <a:txBody>
                    <a:bodyPr/>
                    <a:lstStyle/>
                    <a:p>
                      <a:r>
                        <a:rPr lang="nb-NO" sz="1200" dirty="0">
                          <a:solidFill>
                            <a:schemeClr val="tx1"/>
                          </a:solidFill>
                        </a:rPr>
                        <a:t>N</a:t>
                      </a:r>
                    </a:p>
                  </a:txBody>
                  <a:tcPr>
                    <a:solidFill>
                      <a:srgbClr val="FFFF00"/>
                    </a:solidFill>
                  </a:tcPr>
                </a:tc>
                <a:tc>
                  <a:txBody>
                    <a:bodyPr/>
                    <a:lstStyle/>
                    <a:p>
                      <a:r>
                        <a:rPr lang="nb-NO" sz="1200" dirty="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graphicFrame>
        <p:nvGraphicFramePr>
          <p:cNvPr id="70" name="Tabell 21"/>
          <p:cNvGraphicFramePr>
            <a:graphicFrameLocks noGrp="1"/>
          </p:cNvGraphicFramePr>
          <p:nvPr>
            <p:extLst/>
          </p:nvPr>
        </p:nvGraphicFramePr>
        <p:xfrm>
          <a:off x="1332579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74320">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55" name="Oval 7"/>
          <p:cNvSpPr/>
          <p:nvPr/>
        </p:nvSpPr>
        <p:spPr>
          <a:xfrm>
            <a:off x="5982689" y="6125452"/>
            <a:ext cx="354844" cy="300330"/>
          </a:xfrm>
          <a:prstGeom prst="ellipse">
            <a:avLst/>
          </a:prstGeom>
          <a:solidFill>
            <a:srgbClr val="4F81BD"/>
          </a:solidFill>
          <a:ln w="25400" cap="flat" cmpd="sng" algn="ctr">
            <a:solidFill>
              <a:srgbClr val="4F81BD">
                <a:lumMod val="50000"/>
              </a:srgbClr>
            </a:solidFill>
            <a:prstDash val="solid"/>
          </a:ln>
          <a:effectLst/>
        </p:spPr>
        <p:txBody>
          <a:bodyPr wrap="square" lIns="0" tIns="0" rIns="0" bIns="0" rtlCol="0" anchor="ctr"/>
          <a:lstStyle/>
          <a:p>
            <a:pPr algn="ctr" defTabSz="914364">
              <a:defRPr/>
            </a:pPr>
            <a:endParaRPr lang="nb-NO" sz="1000" kern="0">
              <a:solidFill>
                <a:prstClr val="white"/>
              </a:solidFill>
              <a:latin typeface="Calibri"/>
            </a:endParaRPr>
          </a:p>
        </p:txBody>
      </p:sp>
      <p:sp>
        <p:nvSpPr>
          <p:cNvPr id="66" name="Oval 7">
            <a:extLst>
              <a:ext uri="{FF2B5EF4-FFF2-40B4-BE49-F238E27FC236}">
                <a16:creationId xmlns:a16="http://schemas.microsoft.com/office/drawing/2014/main" id="{4DA5A2FB-796A-4A50-B270-C1DEC4A625C6}"/>
              </a:ext>
            </a:extLst>
          </p:cNvPr>
          <p:cNvSpPr/>
          <p:nvPr/>
        </p:nvSpPr>
        <p:spPr>
          <a:xfrm>
            <a:off x="6508538" y="4782500"/>
            <a:ext cx="340498" cy="360994"/>
          </a:xfrm>
          <a:prstGeom prst="ellipse">
            <a:avLst/>
          </a:prstGeom>
          <a:solidFill>
            <a:srgbClr val="FFFF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nb-NO" sz="1800">
              <a:solidFill>
                <a:prstClr val="white"/>
              </a:solidFill>
            </a:endParaRPr>
          </a:p>
        </p:txBody>
      </p:sp>
      <p:graphicFrame>
        <p:nvGraphicFramePr>
          <p:cNvPr id="63" name="Tabell 23">
            <a:extLst>
              <a:ext uri="{FF2B5EF4-FFF2-40B4-BE49-F238E27FC236}">
                <a16:creationId xmlns:a16="http://schemas.microsoft.com/office/drawing/2014/main" id="{287F3142-C375-4A5E-918E-D2BF2D007B9C}"/>
              </a:ext>
            </a:extLst>
          </p:cNvPr>
          <p:cNvGraphicFramePr>
            <a:graphicFrameLocks noGrp="1"/>
          </p:cNvGraphicFramePr>
          <p:nvPr>
            <p:extLst/>
          </p:nvPr>
        </p:nvGraphicFramePr>
        <p:xfrm>
          <a:off x="13464274" y="4731553"/>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74320">
                <a:tc>
                  <a:txBody>
                    <a:bodyPr/>
                    <a:lstStyle/>
                    <a:p>
                      <a:r>
                        <a:rPr lang="nb-NO" sz="1200" dirty="0">
                          <a:solidFill>
                            <a:schemeClr val="tx1"/>
                          </a:solidFill>
                        </a:rPr>
                        <a:t>F</a:t>
                      </a:r>
                    </a:p>
                  </a:txBody>
                  <a:tcPr>
                    <a:solidFill>
                      <a:srgbClr val="FFFF00"/>
                    </a:solidFill>
                  </a:tcPr>
                </a:tc>
                <a:tc>
                  <a:txBody>
                    <a:bodyPr/>
                    <a:lstStyle/>
                    <a:p>
                      <a:r>
                        <a:rPr lang="nb-NO" sz="1200" dirty="0">
                          <a:solidFill>
                            <a:schemeClr val="tx1"/>
                          </a:solidFill>
                        </a:rPr>
                        <a:t>N</a:t>
                      </a:r>
                    </a:p>
                  </a:txBody>
                  <a:tcPr>
                    <a:solidFill>
                      <a:srgbClr val="FFFF00"/>
                    </a:solidFill>
                  </a:tcPr>
                </a:tc>
                <a:tc>
                  <a:txBody>
                    <a:bodyPr/>
                    <a:lstStyle/>
                    <a:p>
                      <a:r>
                        <a:rPr lang="nb-NO" sz="1200" dirty="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33" name="TekstSylinder 26"/>
          <p:cNvSpPr txBox="1"/>
          <p:nvPr/>
        </p:nvSpPr>
        <p:spPr>
          <a:xfrm>
            <a:off x="142485" y="4680430"/>
            <a:ext cx="7625476" cy="33918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pPr lvl="0"/>
            <a:r>
              <a:rPr lang="nb-NO" sz="1300" b="0" dirty="0"/>
              <a:t>Risiko: Topp 3</a:t>
            </a:r>
          </a:p>
          <a:p>
            <a:pPr lvl="0"/>
            <a:endParaRPr lang="nb-NO" sz="900" b="0" dirty="0"/>
          </a:p>
          <a:p>
            <a:pPr lvl="0"/>
            <a:r>
              <a:rPr lang="nb-NO" sz="1100" b="0" dirty="0"/>
              <a:t>Risiko for ikke å nå milepælene:</a:t>
            </a:r>
          </a:p>
          <a:p>
            <a:pPr marL="342887" lvl="0" indent="-342887">
              <a:buFontTx/>
              <a:buAutoNum type="arabicPeriod"/>
            </a:pPr>
            <a:r>
              <a:rPr lang="nb-NO" sz="1000" b="0" dirty="0"/>
              <a:t>Kapasitet hos juristene og IT-sikkerhet</a:t>
            </a:r>
          </a:p>
          <a:p>
            <a:pPr marL="342887" lvl="0" indent="-342887">
              <a:buFontTx/>
              <a:buAutoNum type="arabicPeriod"/>
            </a:pPr>
            <a:r>
              <a:rPr lang="nb-NO" sz="1000" b="0" dirty="0"/>
              <a:t>Teknisk løsningsforslag og </a:t>
            </a:r>
            <a:r>
              <a:rPr lang="nb-NO" sz="1000" b="0" dirty="0" err="1"/>
              <a:t>policier</a:t>
            </a:r>
            <a:r>
              <a:rPr lang="nb-NO" sz="1000" b="0" dirty="0"/>
              <a:t> </a:t>
            </a:r>
            <a:br>
              <a:rPr lang="nb-NO" sz="1000" b="0" dirty="0"/>
            </a:br>
            <a:r>
              <a:rPr lang="nb-NO" sz="1000" b="0" dirty="0"/>
              <a:t>anbefales ikke av IT-sikkerhet </a:t>
            </a:r>
          </a:p>
          <a:p>
            <a:pPr marL="342887" lvl="0" indent="-342887">
              <a:buFontTx/>
              <a:buAutoNum type="arabicPeriod"/>
            </a:pPr>
            <a:r>
              <a:rPr lang="nb-NO" sz="1000" b="0" dirty="0"/>
              <a:t>Teknisk oppsett av VPN og Application Proxy for </a:t>
            </a:r>
            <a:br>
              <a:rPr lang="nb-NO" sz="1000" b="0" dirty="0"/>
            </a:br>
            <a:r>
              <a:rPr lang="nb-NO" sz="1000" b="0" dirty="0"/>
              <a:t>Autopilot kommer ikke på plass i tide</a:t>
            </a:r>
          </a:p>
          <a:p>
            <a:pPr marL="342887" lvl="0" indent="-342887">
              <a:buFontTx/>
              <a:buAutoNum type="arabicPeriod"/>
            </a:pPr>
            <a:r>
              <a:rPr lang="nb-NO" sz="1000" b="0" dirty="0"/>
              <a:t>Innkjøp: Ønsket funksjonalitet (pers. handlekurv) kommer </a:t>
            </a:r>
            <a:br>
              <a:rPr lang="nb-NO" sz="1000" b="0" dirty="0"/>
            </a:br>
            <a:r>
              <a:rPr lang="nb-NO" sz="1000" b="0" dirty="0"/>
              <a:t>ikke i nytt innkjøps- og fakturasystem. </a:t>
            </a:r>
          </a:p>
          <a:p>
            <a:pPr marL="342887" lvl="0" indent="-342887">
              <a:buFontTx/>
              <a:buAutoNum type="arabicPeriod"/>
            </a:pPr>
            <a:r>
              <a:rPr lang="nb-NO" sz="1000" b="0" dirty="0"/>
              <a:t>Innkjøp: SAM -  </a:t>
            </a:r>
            <a:r>
              <a:rPr lang="nb-NO" sz="1000" b="0" dirty="0" err="1"/>
              <a:t>SoftwareOne</a:t>
            </a:r>
            <a:r>
              <a:rPr lang="nb-NO" sz="1000" b="0" dirty="0"/>
              <a:t> skal implementere </a:t>
            </a:r>
            <a:br>
              <a:rPr lang="nb-NO" sz="1000" b="0" dirty="0"/>
            </a:br>
            <a:r>
              <a:rPr lang="nb-NO" sz="1000" b="0" dirty="0"/>
              <a:t>løsning for integrasjon av brukerkonti</a:t>
            </a:r>
          </a:p>
          <a:p>
            <a:pPr marL="342887" lvl="0" indent="-342887">
              <a:buFontTx/>
              <a:buAutoNum type="arabicPeriod"/>
            </a:pPr>
            <a:r>
              <a:rPr lang="nb-NO" sz="1000" b="0" dirty="0"/>
              <a:t>TOPdesk ikke oppgraderer selvbetjenings-</a:t>
            </a:r>
            <a:br>
              <a:rPr lang="nb-NO" sz="1000" b="0" dirty="0"/>
            </a:br>
            <a:r>
              <a:rPr lang="nb-NO" sz="1000" b="0" dirty="0"/>
              <a:t>portalen med universell utforming senere enn prosjektets</a:t>
            </a:r>
            <a:br>
              <a:rPr lang="nb-NO" sz="1000" b="0" dirty="0"/>
            </a:br>
            <a:r>
              <a:rPr lang="nb-NO" sz="1000" b="0" dirty="0"/>
              <a:t>tidsplan</a:t>
            </a:r>
          </a:p>
          <a:p>
            <a:pPr marL="342887" lvl="0" indent="-342887">
              <a:buFontTx/>
              <a:buAutoNum type="arabicPeriod"/>
            </a:pPr>
            <a:r>
              <a:rPr lang="nb-NO" sz="1000" b="0" dirty="0"/>
              <a:t>TOPdesk: System- og brukertest ikke </a:t>
            </a:r>
            <a:br>
              <a:rPr lang="nb-NO" sz="1000" b="0" dirty="0"/>
            </a:br>
            <a:r>
              <a:rPr lang="nb-NO" sz="1000" b="0" dirty="0"/>
              <a:t>kommer opp med ønskede resultater</a:t>
            </a:r>
          </a:p>
          <a:p>
            <a:pPr lvl="0"/>
            <a:endParaRPr lang="nb-NO" sz="1000" b="0" dirty="0"/>
          </a:p>
          <a:p>
            <a:pPr lvl="0"/>
            <a:r>
              <a:rPr lang="nb-NO" sz="1100" b="0" dirty="0"/>
              <a:t>Risikoreduserende tiltak:</a:t>
            </a:r>
          </a:p>
          <a:p>
            <a:pPr marL="285738" lvl="0" indent="-285738">
              <a:buFont typeface="Arial" panose="020B0604020202020204" pitchFamily="34" charset="0"/>
              <a:buChar char="•"/>
            </a:pPr>
            <a:r>
              <a:rPr lang="nb-NO" sz="1000" b="0" dirty="0"/>
              <a:t>BOTT-universitetene er i dialog med TOPdesk om </a:t>
            </a:r>
            <a:br>
              <a:rPr lang="nb-NO" sz="1000" b="0" dirty="0"/>
            </a:br>
            <a:r>
              <a:rPr lang="nb-NO" sz="1000" b="0" dirty="0"/>
              <a:t>lovmessige krav til løsning</a:t>
            </a:r>
          </a:p>
          <a:p>
            <a:pPr marL="285738" lvl="0" indent="-285738">
              <a:buFont typeface="Arial" panose="020B0604020202020204" pitchFamily="34" charset="0"/>
              <a:buChar char="•"/>
            </a:pPr>
            <a:r>
              <a:rPr lang="nb-NO" sz="1000" b="0" dirty="0"/>
              <a:t>Prioritert rekkefølge på aktiviteter</a:t>
            </a:r>
          </a:p>
          <a:p>
            <a:pPr lvl="0"/>
            <a:endParaRPr lang="nb-NO" sz="1300" b="0" dirty="0"/>
          </a:p>
          <a:p>
            <a:pPr marL="285738" indent="-285738">
              <a:buFont typeface="Arial" panose="020B0604020202020204" pitchFamily="34" charset="0"/>
              <a:buChar char="•"/>
            </a:pPr>
            <a:endParaRPr lang="nb-NO" sz="1300" b="0" dirty="0"/>
          </a:p>
          <a:p>
            <a:endParaRPr lang="nb-NO" sz="1300" b="0" dirty="0"/>
          </a:p>
        </p:txBody>
      </p:sp>
      <p:graphicFrame>
        <p:nvGraphicFramePr>
          <p:cNvPr id="41" name="Chart 37"/>
          <p:cNvGraphicFramePr>
            <a:graphicFrameLocks/>
          </p:cNvGraphicFramePr>
          <p:nvPr>
            <p:extLst>
              <p:ext uri="{D42A27DB-BD31-4B8C-83A1-F6EECF244321}">
                <p14:modId xmlns:p14="http://schemas.microsoft.com/office/powerpoint/2010/main" val="981663608"/>
              </p:ext>
            </p:extLst>
          </p:nvPr>
        </p:nvGraphicFramePr>
        <p:xfrm>
          <a:off x="3830581" y="4782501"/>
          <a:ext cx="3316314" cy="3204959"/>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010530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7" hidden="1"/>
          <p:cNvGraphicFramePr>
            <a:graphicFrameLocks noChangeAspect="1"/>
          </p:cNvGraphicFramePr>
          <p:nvPr>
            <p:custDataLst>
              <p:tags r:id="rId2"/>
            </p:custDataLs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4099" name="think-cell Slide" r:id="rId5" imgW="270" imgH="270" progId="TCLayout.ActiveDocument.1">
                  <p:embed/>
                </p:oleObj>
              </mc:Choice>
              <mc:Fallback>
                <p:oleObj name="think-cell Slide" r:id="rId5" imgW="270" imgH="270" progId="TCLayout.ActiveDocument.1">
                  <p:embed/>
                  <p:pic>
                    <p:nvPicPr>
                      <p:cNvPr id="9" name="Objekt 7" hidden="1"/>
                      <p:cNvPicPr/>
                      <p:nvPr/>
                    </p:nvPicPr>
                    <p:blipFill>
                      <a:blip r:embed="rId6"/>
                      <a:stretch>
                        <a:fillRect/>
                      </a:stretch>
                    </p:blipFill>
                    <p:spPr>
                      <a:xfrm>
                        <a:off x="1589" y="1589"/>
                        <a:ext cx="1588" cy="1588"/>
                      </a:xfrm>
                      <a:prstGeom prst="rect">
                        <a:avLst/>
                      </a:prstGeom>
                    </p:spPr>
                  </p:pic>
                </p:oleObj>
              </mc:Fallback>
            </mc:AlternateContent>
          </a:graphicData>
        </a:graphic>
      </p:graphicFrame>
      <p:sp>
        <p:nvSpPr>
          <p:cNvPr id="3" name="Plassholder for lysbildenummer 2"/>
          <p:cNvSpPr>
            <a:spLocks noGrp="1"/>
          </p:cNvSpPr>
          <p:nvPr>
            <p:ph type="sldNum" sz="quarter" idx="12"/>
          </p:nvPr>
        </p:nvSpPr>
        <p:spPr/>
        <p:txBody>
          <a:bodyPr/>
          <a:lstStyle/>
          <a:p>
            <a:fld id="{5751DFAA-887F-4071-8EAD-E8CA316FCF06}" type="slidenum">
              <a:rPr lang="nb-NO" smtClean="0">
                <a:solidFill>
                  <a:srgbClr val="2C4457"/>
                </a:solidFill>
              </a:rPr>
              <a:pPr/>
              <a:t>2</a:t>
            </a:fld>
            <a:endParaRPr lang="nb-NO">
              <a:solidFill>
                <a:srgbClr val="2C4457"/>
              </a:solidFill>
            </a:endParaRPr>
          </a:p>
        </p:txBody>
      </p:sp>
      <p:sp>
        <p:nvSpPr>
          <p:cNvPr id="7" name="TekstSylinder 10"/>
          <p:cNvSpPr txBox="1"/>
          <p:nvPr/>
        </p:nvSpPr>
        <p:spPr>
          <a:xfrm>
            <a:off x="132839" y="138791"/>
            <a:ext cx="4349278" cy="98007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chor="t">
            <a:spAutoFit/>
          </a:bodyPr>
          <a:lstStyle/>
          <a:p>
            <a:r>
              <a:rPr lang="nb-NO" sz="2000" b="1">
                <a:solidFill>
                  <a:prstClr val="black"/>
                </a:solidFill>
              </a:rPr>
              <a:t>STATUSRAPPORT</a:t>
            </a:r>
            <a:br>
              <a:rPr lang="nb-NO" sz="2000" b="1">
                <a:solidFill>
                  <a:prstClr val="black"/>
                </a:solidFill>
                <a:cs typeface="Arial"/>
              </a:rPr>
            </a:br>
            <a:endParaRPr lang="nb-NO" sz="2000" b="1">
              <a:solidFill>
                <a:prstClr val="black"/>
              </a:solidFill>
            </a:endParaRPr>
          </a:p>
          <a:p>
            <a:r>
              <a:rPr lang="nb-NO" sz="1100" b="1">
                <a:solidFill>
                  <a:prstClr val="black"/>
                </a:solidFill>
                <a:cs typeface="Arial"/>
              </a:rPr>
              <a:t>IT-drift</a:t>
            </a:r>
            <a:endParaRPr lang="nb-NO" sz="1100" b="1">
              <a:solidFill>
                <a:prstClr val="black"/>
              </a:solidFill>
            </a:endParaRPr>
          </a:p>
          <a:p>
            <a:endParaRPr lang="nb-NO" sz="1100">
              <a:solidFill>
                <a:prstClr val="black"/>
              </a:solidFill>
            </a:endParaRPr>
          </a:p>
        </p:txBody>
      </p:sp>
      <p:grpSp>
        <p:nvGrpSpPr>
          <p:cNvPr id="2" name="Gruppe 1"/>
          <p:cNvGrpSpPr/>
          <p:nvPr/>
        </p:nvGrpSpPr>
        <p:grpSpPr>
          <a:xfrm>
            <a:off x="142484" y="1211860"/>
            <a:ext cx="14365384" cy="3404550"/>
            <a:chOff x="142483" y="1211859"/>
            <a:chExt cx="14365384" cy="3404550"/>
          </a:xfrm>
        </p:grpSpPr>
        <p:sp>
          <p:nvSpPr>
            <p:cNvPr id="30" name="TekstSylinder 26"/>
            <p:cNvSpPr txBox="1"/>
            <p:nvPr/>
          </p:nvSpPr>
          <p:spPr>
            <a:xfrm>
              <a:off x="142483" y="1211859"/>
              <a:ext cx="7625477" cy="3379786"/>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sz="1300" dirty="0"/>
                <a:t>Fremdrift: </a:t>
              </a:r>
            </a:p>
            <a:p>
              <a:pPr marL="177793" indent="-177793"/>
              <a:endParaRPr lang="nb-NO" sz="1300" dirty="0"/>
            </a:p>
            <a:p>
              <a:pPr marL="177793" indent="-177793"/>
              <a:r>
                <a:rPr lang="nb-NO" sz="1300" dirty="0"/>
                <a:t>Status:</a:t>
              </a:r>
            </a:p>
            <a:p>
              <a:r>
                <a:rPr lang="nb-NO" sz="1000" b="0" dirty="0"/>
                <a:t>Prosjektet er </a:t>
              </a:r>
              <a:r>
                <a:rPr lang="nb-NO" sz="1000" b="0" dirty="0" err="1"/>
                <a:t>rescopet</a:t>
              </a:r>
              <a:r>
                <a:rPr lang="nb-NO" sz="1000" b="0" dirty="0"/>
                <a:t>, med tidsplan og milepæler. </a:t>
              </a:r>
            </a:p>
            <a:p>
              <a:endParaRPr lang="nb-NO" sz="1000" b="0" dirty="0"/>
            </a:p>
            <a:p>
              <a:r>
                <a:rPr lang="nb-NO" sz="1000" b="0" dirty="0"/>
                <a:t>Delprosjektet brukerstøtte: Sluttføre arbeid med databehandleravtale for TOPdesk. DPIA og ROS-analyse på plass. Integrasjon på plass. Fullføre teknisk løsning i løpet av desember. HF blir pilot.</a:t>
              </a:r>
            </a:p>
            <a:p>
              <a:endParaRPr lang="nb-NO" sz="1000" b="0" dirty="0"/>
            </a:p>
            <a:p>
              <a:r>
                <a:rPr lang="nb-NO" sz="1000" b="0" dirty="0"/>
                <a:t>Arbeidsstasjoner: For Windows Autopilot er arkitekturspørsmål avklart, jobbes med å få på plass infrastruktur. Gjøres en forsiktig økning av mengden pilotbrukere. </a:t>
              </a:r>
            </a:p>
            <a:p>
              <a:endParaRPr lang="nb-NO" sz="1000" b="0" dirty="0"/>
            </a:p>
            <a:p>
              <a:r>
                <a:rPr lang="nb-NO" sz="1000" b="0" dirty="0"/>
                <a:t>Innkjøp: For SAM har delprosjektet innkjøp gjort en større teknisk endring rundt innsamling av data (fra SCCM til agent på maskin). Valg av teknisk løsning for overføring av brukerkonti er gjort. Skal nå implementeres av leverandør.</a:t>
              </a:r>
              <a:br>
                <a:rPr lang="nb-NO" sz="1300" b="0" dirty="0"/>
              </a:br>
              <a:endParaRPr lang="nb-NO" sz="1300" b="0" dirty="0"/>
            </a:p>
            <a:p>
              <a:r>
                <a:rPr lang="nb-NO" sz="1300" dirty="0"/>
                <a:t>Aktiviteter i nærmeste fremtid:</a:t>
              </a:r>
            </a:p>
            <a:p>
              <a:pPr marL="285738" indent="-285738">
                <a:buFont typeface="Arial" panose="020B0604020202020204" pitchFamily="34" charset="0"/>
                <a:buChar char="•"/>
              </a:pPr>
              <a:r>
                <a:rPr lang="nb-NO" sz="1000" b="0" dirty="0"/>
                <a:t>Brukerstøtte: Klargjøring til pilotering av TOPdesk, inkl. bruker- og systemtest, opplæring operatører og kommunikasjon mot piloterende enhet.</a:t>
              </a:r>
            </a:p>
            <a:p>
              <a:pPr marL="285738" indent="-285738">
                <a:buFont typeface="Arial" panose="020B0604020202020204" pitchFamily="34" charset="0"/>
                <a:buChar char="•"/>
              </a:pPr>
              <a:r>
                <a:rPr lang="nb-NO" sz="1000" b="0" dirty="0"/>
                <a:t>Arbeidsstasjoner: Ferdigstille infrastruktur rundt Windows Autopilot</a:t>
              </a:r>
            </a:p>
            <a:p>
              <a:pPr marL="285738" indent="-285738">
                <a:buFont typeface="Arial" panose="020B0604020202020204" pitchFamily="34" charset="0"/>
                <a:buChar char="•"/>
              </a:pPr>
              <a:r>
                <a:rPr lang="nb-NO" sz="1000" b="0" dirty="0"/>
                <a:t>Innkjøp: To workshoper for kartlegging av prosesser og kundereiser, og for prosessforbedring – av alle tre prosesser: Kjøp av datamaskin, programvare og avhending av IT-utstyr. Leverandør installerer og integrerer </a:t>
              </a:r>
              <a:r>
                <a:rPr lang="nb-NO" sz="1000" b="0" dirty="0" err="1"/>
                <a:t>Flexera</a:t>
              </a:r>
              <a:r>
                <a:rPr lang="nb-NO" sz="1000" b="0" dirty="0"/>
                <a:t>.</a:t>
              </a:r>
            </a:p>
            <a:p>
              <a:pPr marL="285738" indent="-285738">
                <a:buFont typeface="Arial" panose="020B0604020202020204" pitchFamily="34" charset="0"/>
                <a:buChar char="•"/>
              </a:pPr>
              <a:endParaRPr lang="nb-NO" sz="1300" b="0" dirty="0"/>
            </a:p>
          </p:txBody>
        </p:sp>
        <p:sp>
          <p:nvSpPr>
            <p:cNvPr id="31" name="TekstSylinder 26"/>
            <p:cNvSpPr txBox="1"/>
            <p:nvPr/>
          </p:nvSpPr>
          <p:spPr>
            <a:xfrm>
              <a:off x="7954392" y="1232409"/>
              <a:ext cx="6553475" cy="33840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dirty="0"/>
                <a:t>Avhengigheter: </a:t>
              </a:r>
            </a:p>
            <a:p>
              <a:endParaRPr lang="nb-NO" dirty="0"/>
            </a:p>
            <a:p>
              <a:r>
                <a:rPr lang="nb-NO" dirty="0"/>
                <a:t>Status</a:t>
              </a:r>
              <a:r>
                <a:rPr lang="nb-NO" b="0" dirty="0"/>
                <a:t>:</a:t>
              </a:r>
            </a:p>
            <a:p>
              <a:r>
                <a:rPr lang="nb-NO" b="0" dirty="0"/>
                <a:t>Delprosjektet innkjøp har avhengigheter til UiOs nye bestillings- og fakturasystem, evt. avtale om avhending av utstyr. </a:t>
              </a:r>
            </a:p>
            <a:p>
              <a:endParaRPr lang="nb-NO" b="0" dirty="0"/>
            </a:p>
            <a:p>
              <a:r>
                <a:rPr lang="nb-NO" dirty="0"/>
                <a:t>Behov for avklaringer:</a:t>
              </a:r>
            </a:p>
            <a:p>
              <a:r>
                <a:rPr lang="nb-NO" b="0" dirty="0"/>
                <a:t>Delprosjektet innkjøp ønsker så raskt som mulig å få vite om hvilken funksjonalitet det nye innkjøps- og fakturasystemet kommer til å bli levert med.</a:t>
              </a:r>
            </a:p>
            <a:p>
              <a:endParaRPr lang="nb-NO" b="0" dirty="0"/>
            </a:p>
            <a:p>
              <a:r>
                <a:rPr lang="nb-NO" b="0" dirty="0"/>
                <a:t>Delprosjektet innkjøp trenger informasjon om prosesser som kommer fra BOTT-ØL.</a:t>
              </a:r>
            </a:p>
            <a:p>
              <a:endParaRPr lang="nb-NO" b="0" dirty="0"/>
            </a:p>
            <a:p>
              <a:r>
                <a:rPr lang="nb-NO" b="0" dirty="0"/>
                <a:t>IT-drift prosjektet trenger avklaringer rundt universell utforming for planlagt brukte moduler i TOPdesk.</a:t>
              </a:r>
            </a:p>
            <a:p>
              <a:endParaRPr lang="nb-NO" b="0" dirty="0"/>
            </a:p>
            <a:p>
              <a:endParaRPr lang="nb-NO" b="0" dirty="0"/>
            </a:p>
          </p:txBody>
        </p:sp>
      </p:grpSp>
      <p:sp>
        <p:nvSpPr>
          <p:cNvPr id="52" name="TekstSylinder 19"/>
          <p:cNvSpPr txBox="1"/>
          <p:nvPr/>
        </p:nvSpPr>
        <p:spPr>
          <a:xfrm>
            <a:off x="4530300" y="137581"/>
            <a:ext cx="2366918" cy="98128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130622" bIns="0" rtlCol="0" anchor="t">
            <a:noAutofit/>
          </a:bodyPr>
          <a:lstStyle/>
          <a:p>
            <a:r>
              <a:rPr lang="nb-NO" sz="1500" b="1" dirty="0">
                <a:solidFill>
                  <a:schemeClr val="tx1"/>
                </a:solidFill>
              </a:rPr>
              <a:t>Dato:</a:t>
            </a:r>
          </a:p>
          <a:p>
            <a:r>
              <a:rPr lang="nb-NO" sz="1200" dirty="0">
                <a:solidFill>
                  <a:schemeClr val="tx1"/>
                </a:solidFill>
                <a:cs typeface="Arial"/>
              </a:rPr>
              <a:t>29.11.2019</a:t>
            </a:r>
            <a:endParaRPr lang="nb-NO" sz="1200" dirty="0">
              <a:solidFill>
                <a:schemeClr val="tx1"/>
              </a:solidFill>
            </a:endParaRPr>
          </a:p>
        </p:txBody>
      </p:sp>
      <p:graphicFrame>
        <p:nvGraphicFramePr>
          <p:cNvPr id="4" name="Tabell 13"/>
          <p:cNvGraphicFramePr>
            <a:graphicFrameLocks noGrp="1"/>
          </p:cNvGraphicFramePr>
          <p:nvPr>
            <p:extLst>
              <p:ext uri="{D42A27DB-BD31-4B8C-83A1-F6EECF244321}">
                <p14:modId xmlns:p14="http://schemas.microsoft.com/office/powerpoint/2010/main" val="2310402158"/>
              </p:ext>
            </p:extLst>
          </p:nvPr>
        </p:nvGraphicFramePr>
        <p:xfrm>
          <a:off x="6897219" y="137580"/>
          <a:ext cx="7566563" cy="980071"/>
        </p:xfrm>
        <a:graphic>
          <a:graphicData uri="http://schemas.openxmlformats.org/drawingml/2006/table">
            <a:tbl>
              <a:tblPr firstRow="1" bandRow="1">
                <a:tableStyleId>{5C22544A-7EE6-4342-B048-85BDC9FD1C3A}</a:tableStyleId>
              </a:tblPr>
              <a:tblGrid>
                <a:gridCol w="691174">
                  <a:extLst>
                    <a:ext uri="{9D8B030D-6E8A-4147-A177-3AD203B41FA5}">
                      <a16:colId xmlns:a16="http://schemas.microsoft.com/office/drawing/2014/main" val="1135141023"/>
                    </a:ext>
                  </a:extLst>
                </a:gridCol>
                <a:gridCol w="647089">
                  <a:extLst>
                    <a:ext uri="{9D8B030D-6E8A-4147-A177-3AD203B41FA5}">
                      <a16:colId xmlns:a16="http://schemas.microsoft.com/office/drawing/2014/main" val="2139775714"/>
                    </a:ext>
                  </a:extLst>
                </a:gridCol>
                <a:gridCol w="767080">
                  <a:extLst>
                    <a:ext uri="{9D8B030D-6E8A-4147-A177-3AD203B41FA5}">
                      <a16:colId xmlns:a16="http://schemas.microsoft.com/office/drawing/2014/main" val="1919443761"/>
                    </a:ext>
                  </a:extLst>
                </a:gridCol>
                <a:gridCol w="5461220">
                  <a:extLst>
                    <a:ext uri="{9D8B030D-6E8A-4147-A177-3AD203B41FA5}">
                      <a16:colId xmlns:a16="http://schemas.microsoft.com/office/drawing/2014/main" val="3246959147"/>
                    </a:ext>
                  </a:extLst>
                </a:gridCol>
              </a:tblGrid>
              <a:tr h="409073">
                <a:tc gridSpan="3">
                  <a:txBody>
                    <a:bodyPr/>
                    <a:lstStyle/>
                    <a:p>
                      <a:pPr marL="0" algn="l" defTabSz="1097280" rtl="0" eaLnBrk="1" latinLnBrk="0" hangingPunct="1"/>
                      <a:r>
                        <a:rPr lang="nb-NO" sz="1700" b="1" kern="1200">
                          <a:solidFill>
                            <a:prstClr val="black"/>
                          </a:solidFill>
                          <a:latin typeface="+mn-lt"/>
                          <a:ea typeface="+mn-ea"/>
                          <a:cs typeface="+mn-cs"/>
                        </a:rPr>
                        <a:t>Overordnet status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tcPr>
                </a:tc>
                <a:tc hMerge="1">
                  <a:txBody>
                    <a:bodyPr/>
                    <a:lstStyle/>
                    <a:p>
                      <a:endParaRPr lang="nb-NO"/>
                    </a:p>
                  </a:txBody>
                  <a:tcPr/>
                </a:tc>
                <a:tc rowSpan="2">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endParaRPr lang="nb-NO" sz="1100" b="0" baseline="0">
                        <a:solidFill>
                          <a:prstClr val="black"/>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14135213"/>
                  </a:ext>
                </a:extLst>
              </a:tr>
              <a:tr h="570998">
                <a:tc>
                  <a:txBody>
                    <a:bodyPr/>
                    <a:lstStyle/>
                    <a:p>
                      <a:pPr algn="ctr"/>
                      <a:r>
                        <a:rPr lang="nb-NO" sz="1800" b="1" dirty="0"/>
                        <a:t>F</a:t>
                      </a:r>
                    </a:p>
                    <a:p>
                      <a:pPr algn="ctr"/>
                      <a:r>
                        <a:rPr lang="nb-NO" sz="1100" b="1" dirty="0"/>
                        <a:t>Forrige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00"/>
                    </a:solidFill>
                  </a:tcPr>
                </a:tc>
                <a:tc>
                  <a:txBody>
                    <a:bodyPr/>
                    <a:lstStyle/>
                    <a:p>
                      <a:pPr algn="ctr"/>
                      <a:r>
                        <a:rPr lang="nb-NO" sz="1800" b="1" dirty="0"/>
                        <a:t>N</a:t>
                      </a:r>
                      <a:endParaRPr lang="nb-NO" sz="3600" b="1" dirty="0"/>
                    </a:p>
                    <a:p>
                      <a:pPr algn="ctr"/>
                      <a:r>
                        <a:rPr lang="nb-NO" sz="1100" b="1" dirty="0"/>
                        <a:t>Nå</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00"/>
                    </a:solidFill>
                  </a:tcPr>
                </a:tc>
                <a:tc>
                  <a:txBody>
                    <a:bodyPr/>
                    <a:lstStyle/>
                    <a:p>
                      <a:pPr algn="ctr"/>
                      <a:r>
                        <a:rPr lang="nb-NO" sz="1800" b="1" dirty="0"/>
                        <a:t>T</a:t>
                      </a:r>
                      <a:endParaRPr lang="nb-NO" sz="3600" b="1" dirty="0"/>
                    </a:p>
                    <a:p>
                      <a:pPr marL="0" indent="0" algn="ctr"/>
                      <a:r>
                        <a:rPr lang="nb-NO" sz="1100" b="1" dirty="0"/>
                        <a:t>Tendens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vMerge="1">
                  <a:txBody>
                    <a:bodyPr/>
                    <a:lstStyle/>
                    <a:p>
                      <a:endParaRPr lang="nb-NO" sz="1100">
                        <a:latin typeface="+mn-lt"/>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026844"/>
                  </a:ext>
                </a:extLst>
              </a:tr>
            </a:tbl>
          </a:graphicData>
        </a:graphic>
      </p:graphicFrame>
      <p:sp>
        <p:nvSpPr>
          <p:cNvPr id="60" name="TekstSylinder 59"/>
          <p:cNvSpPr txBox="1"/>
          <p:nvPr/>
        </p:nvSpPr>
        <p:spPr>
          <a:xfrm>
            <a:off x="7954392" y="4683084"/>
            <a:ext cx="6553474" cy="3379075"/>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sz="1400" dirty="0"/>
              <a:t>Ressurser og økonomi:</a:t>
            </a:r>
          </a:p>
          <a:p>
            <a:endParaRPr lang="nb-NO" sz="1100" b="0" dirty="0"/>
          </a:p>
          <a:p>
            <a:pPr lvl="0"/>
            <a:r>
              <a:rPr lang="nb-NO" sz="1400" dirty="0"/>
              <a:t>Status:</a:t>
            </a:r>
          </a:p>
          <a:p>
            <a:r>
              <a:rPr lang="nb-NO" sz="1300" b="0" dirty="0"/>
              <a:t>For det nye </a:t>
            </a:r>
            <a:r>
              <a:rPr lang="nb-NO" sz="1300" b="0" dirty="0" err="1"/>
              <a:t>scopet</a:t>
            </a:r>
            <a:r>
              <a:rPr lang="nb-NO" sz="1300" b="0" dirty="0"/>
              <a:t> anses bemanningssituasjonen tilstrekkelig (grønt). </a:t>
            </a:r>
            <a:br>
              <a:rPr lang="nb-NO" sz="1300" b="0" dirty="0"/>
            </a:br>
            <a:r>
              <a:rPr lang="nb-NO" sz="1300" b="0" dirty="0"/>
              <a:t>Prosjektet trenger fremdeles å få på noen sikkerhetsavklaringer, integrasjoner og infrastruktur på plass (gul). Overordnet status er nå derfor gul. </a:t>
            </a:r>
          </a:p>
          <a:p>
            <a:r>
              <a:rPr lang="nb-NO" sz="1300" b="0" dirty="0"/>
              <a:t>Tendens: Går mot grønn.</a:t>
            </a:r>
            <a:endParaRPr lang="nb-NO" sz="1300" dirty="0"/>
          </a:p>
          <a:p>
            <a:pPr lvl="0"/>
            <a:endParaRPr lang="nb-NO" sz="1400" dirty="0"/>
          </a:p>
          <a:p>
            <a:pPr lvl="0"/>
            <a:r>
              <a:rPr lang="nb-NO" sz="1400" dirty="0"/>
              <a:t>Tiltak:</a:t>
            </a:r>
          </a:p>
          <a:p>
            <a:pPr marL="285750" lvl="0" indent="-285750">
              <a:buFont typeface="Arial" panose="020B0604020202020204" pitchFamily="34" charset="0"/>
              <a:buChar char="•"/>
            </a:pPr>
            <a:r>
              <a:rPr lang="nb-NO" sz="1300" b="0" dirty="0">
                <a:solidFill>
                  <a:schemeClr val="tx1"/>
                </a:solidFill>
              </a:rPr>
              <a:t>Innhente nødvendig informasjon rundt TOPdesk og universell utforming</a:t>
            </a:r>
          </a:p>
          <a:p>
            <a:pPr marL="285750" lvl="0" indent="-285750">
              <a:buFont typeface="Arial" panose="020B0604020202020204" pitchFamily="34" charset="0"/>
              <a:buChar char="•"/>
            </a:pPr>
            <a:r>
              <a:rPr lang="nb-NO" sz="1300" b="0" dirty="0">
                <a:solidFill>
                  <a:schemeClr val="tx1"/>
                </a:solidFill>
              </a:rPr>
              <a:t>Jobbe for å få informasjon om funksjonalitet i nytt </a:t>
            </a:r>
            <a:r>
              <a:rPr lang="nb-NO" sz="1300" b="0" dirty="0" err="1">
                <a:solidFill>
                  <a:schemeClr val="tx1"/>
                </a:solidFill>
              </a:rPr>
              <a:t>innkjøpssytem</a:t>
            </a:r>
            <a:r>
              <a:rPr lang="nb-NO" sz="1300" b="0" dirty="0">
                <a:solidFill>
                  <a:schemeClr val="tx1"/>
                </a:solidFill>
              </a:rPr>
              <a:t> av DFØ sammen med Innkjøpsseksjonen</a:t>
            </a:r>
          </a:p>
          <a:p>
            <a:pPr marL="285750" lvl="0" indent="-285750">
              <a:buFont typeface="Arial" panose="020B0604020202020204" pitchFamily="34" charset="0"/>
              <a:buChar char="•"/>
            </a:pPr>
            <a:r>
              <a:rPr lang="nb-NO" sz="1300" b="0" dirty="0">
                <a:solidFill>
                  <a:schemeClr val="tx1"/>
                </a:solidFill>
              </a:rPr>
              <a:t>Fortsetter med å ikke ta inn nye ting i prosjektet, f. eks. innspill fra organisasjonen.</a:t>
            </a:r>
          </a:p>
          <a:p>
            <a:pPr marL="285750" lvl="0" indent="-285750">
              <a:buFont typeface="Arial" panose="020B0604020202020204" pitchFamily="34" charset="0"/>
              <a:buChar char="•"/>
            </a:pPr>
            <a:r>
              <a:rPr lang="nb-NO" sz="1300" b="0" dirty="0">
                <a:solidFill>
                  <a:schemeClr val="tx1"/>
                </a:solidFill>
              </a:rPr>
              <a:t>Prosjektledelsen følger opp delprosjektene tett</a:t>
            </a:r>
          </a:p>
          <a:p>
            <a:pPr marL="285750" lvl="0" indent="-285750">
              <a:buFont typeface="Arial" panose="020B0604020202020204" pitchFamily="34" charset="0"/>
              <a:buChar char="•"/>
            </a:pPr>
            <a:r>
              <a:rPr lang="nb-NO" sz="1300" b="0" dirty="0">
                <a:solidFill>
                  <a:schemeClr val="tx1"/>
                </a:solidFill>
              </a:rPr>
              <a:t>Prosjektet vil ha en tett dialog med IT-sikkerhet og juristene for å sikre framdrift</a:t>
            </a:r>
          </a:p>
          <a:p>
            <a:pPr marL="285750" lvl="0" indent="-285750">
              <a:buFont typeface="Arial" panose="020B0604020202020204" pitchFamily="34" charset="0"/>
              <a:buChar char="•"/>
            </a:pPr>
            <a:r>
              <a:rPr lang="nb-NO" sz="1300" b="0" dirty="0">
                <a:solidFill>
                  <a:schemeClr val="tx1"/>
                </a:solidFill>
              </a:rPr>
              <a:t>Prosjektet jobber tett med ulike deler av USIT for å få nødvendig teknisk oppsett på plass </a:t>
            </a:r>
          </a:p>
          <a:p>
            <a:pPr lvl="0"/>
            <a:endParaRPr lang="nb-NO" sz="1400" b="0" dirty="0"/>
          </a:p>
          <a:p>
            <a:endParaRPr lang="nb-NO" sz="240" b="0" dirty="0"/>
          </a:p>
          <a:p>
            <a:endParaRPr lang="nb-NO" b="0" dirty="0"/>
          </a:p>
        </p:txBody>
      </p:sp>
      <p:graphicFrame>
        <p:nvGraphicFramePr>
          <p:cNvPr id="61" name="Tabell 17"/>
          <p:cNvGraphicFramePr>
            <a:graphicFrameLocks noGrp="1"/>
          </p:cNvGraphicFramePr>
          <p:nvPr>
            <p:extLst>
              <p:ext uri="{D42A27DB-BD31-4B8C-83A1-F6EECF244321}">
                <p14:modId xmlns:p14="http://schemas.microsoft.com/office/powerpoint/2010/main" val="3884239120"/>
              </p:ext>
            </p:extLst>
          </p:nvPr>
        </p:nvGraphicFramePr>
        <p:xfrm>
          <a:off x="6371936" y="1255950"/>
          <a:ext cx="922569" cy="274320"/>
        </p:xfrm>
        <a:graphic>
          <a:graphicData uri="http://schemas.openxmlformats.org/drawingml/2006/table">
            <a:tbl>
              <a:tblPr firstRow="1" bandRow="1">
                <a:tableStyleId>{5C22544A-7EE6-4342-B048-85BDC9FD1C3A}</a:tableStyleId>
              </a:tblPr>
              <a:tblGrid>
                <a:gridCol w="319405">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74320">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dirty="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graphicFrame>
        <p:nvGraphicFramePr>
          <p:cNvPr id="70" name="Tabell 21"/>
          <p:cNvGraphicFramePr>
            <a:graphicFrameLocks noGrp="1"/>
          </p:cNvGraphicFramePr>
          <p:nvPr>
            <p:extLst/>
          </p:nvPr>
        </p:nvGraphicFramePr>
        <p:xfrm>
          <a:off x="1332579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74320">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55" name="Oval 7"/>
          <p:cNvSpPr/>
          <p:nvPr/>
        </p:nvSpPr>
        <p:spPr>
          <a:xfrm>
            <a:off x="5982689" y="6125452"/>
            <a:ext cx="354844" cy="300330"/>
          </a:xfrm>
          <a:prstGeom prst="ellipse">
            <a:avLst/>
          </a:prstGeom>
          <a:solidFill>
            <a:srgbClr val="4F81BD"/>
          </a:solidFill>
          <a:ln w="25400" cap="flat" cmpd="sng" algn="ctr">
            <a:solidFill>
              <a:srgbClr val="4F81BD">
                <a:lumMod val="50000"/>
              </a:srgbClr>
            </a:solidFill>
            <a:prstDash val="solid"/>
          </a:ln>
          <a:effectLst/>
        </p:spPr>
        <p:txBody>
          <a:bodyPr wrap="square" lIns="0" tIns="0" rIns="0" bIns="0" rtlCol="0" anchor="ctr"/>
          <a:lstStyle/>
          <a:p>
            <a:pPr algn="ctr" defTabSz="914364">
              <a:defRPr/>
            </a:pPr>
            <a:endParaRPr lang="nb-NO" sz="1000" kern="0">
              <a:solidFill>
                <a:prstClr val="white"/>
              </a:solidFill>
              <a:latin typeface="Calibri"/>
            </a:endParaRPr>
          </a:p>
        </p:txBody>
      </p:sp>
      <p:sp>
        <p:nvSpPr>
          <p:cNvPr id="66" name="Oval 7">
            <a:extLst>
              <a:ext uri="{FF2B5EF4-FFF2-40B4-BE49-F238E27FC236}">
                <a16:creationId xmlns:a16="http://schemas.microsoft.com/office/drawing/2014/main" id="{4DA5A2FB-796A-4A50-B270-C1DEC4A625C6}"/>
              </a:ext>
            </a:extLst>
          </p:cNvPr>
          <p:cNvSpPr/>
          <p:nvPr/>
        </p:nvSpPr>
        <p:spPr>
          <a:xfrm>
            <a:off x="6508538" y="4782500"/>
            <a:ext cx="340498" cy="360994"/>
          </a:xfrm>
          <a:prstGeom prst="ellipse">
            <a:avLst/>
          </a:prstGeom>
          <a:solidFill>
            <a:srgbClr val="FFFF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nb-NO" sz="1800">
              <a:solidFill>
                <a:prstClr val="white"/>
              </a:solidFill>
            </a:endParaRPr>
          </a:p>
        </p:txBody>
      </p:sp>
      <p:graphicFrame>
        <p:nvGraphicFramePr>
          <p:cNvPr id="63" name="Tabell 23">
            <a:extLst>
              <a:ext uri="{FF2B5EF4-FFF2-40B4-BE49-F238E27FC236}">
                <a16:creationId xmlns:a16="http://schemas.microsoft.com/office/drawing/2014/main" id="{287F3142-C375-4A5E-918E-D2BF2D007B9C}"/>
              </a:ext>
            </a:extLst>
          </p:cNvPr>
          <p:cNvGraphicFramePr>
            <a:graphicFrameLocks noGrp="1"/>
          </p:cNvGraphicFramePr>
          <p:nvPr>
            <p:extLst/>
          </p:nvPr>
        </p:nvGraphicFramePr>
        <p:xfrm>
          <a:off x="13464274" y="4731553"/>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74320">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33" name="TekstSylinder 26"/>
          <p:cNvSpPr txBox="1"/>
          <p:nvPr/>
        </p:nvSpPr>
        <p:spPr>
          <a:xfrm>
            <a:off x="142485" y="4680430"/>
            <a:ext cx="7625476" cy="33918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sz="1300" dirty="0"/>
              <a:t>Risiko: Topp 3</a:t>
            </a:r>
          </a:p>
          <a:p>
            <a:endParaRPr lang="nb-NO" sz="1300" dirty="0"/>
          </a:p>
          <a:p>
            <a:r>
              <a:rPr lang="nb-NO" sz="1300" dirty="0"/>
              <a:t>Risiko for ikke å nå milepælene:</a:t>
            </a:r>
          </a:p>
          <a:p>
            <a:pPr marL="342887" indent="-342887">
              <a:buFontTx/>
              <a:buAutoNum type="arabicPeriod"/>
            </a:pPr>
            <a:r>
              <a:rPr lang="nb-NO" sz="1000" b="0" dirty="0"/>
              <a:t>Kapasitet hos juristene og IT-sikkerhet</a:t>
            </a:r>
          </a:p>
          <a:p>
            <a:pPr marL="342887" indent="-342887">
              <a:buAutoNum type="arabicPeriod"/>
            </a:pPr>
            <a:r>
              <a:rPr lang="nb-NO" sz="1000" b="0" dirty="0"/>
              <a:t>Teknisk løsningsforslag og </a:t>
            </a:r>
            <a:r>
              <a:rPr lang="nb-NO" sz="1000" b="0" dirty="0" err="1"/>
              <a:t>policier</a:t>
            </a:r>
            <a:r>
              <a:rPr lang="nb-NO" sz="1000" b="0" dirty="0"/>
              <a:t> </a:t>
            </a:r>
            <a:br>
              <a:rPr lang="nb-NO" sz="1000" b="0" dirty="0"/>
            </a:br>
            <a:r>
              <a:rPr lang="nb-NO" sz="1000" b="0" dirty="0"/>
              <a:t>underkjennes av IT-sikkerhet </a:t>
            </a:r>
          </a:p>
          <a:p>
            <a:pPr marL="342887" indent="-342887">
              <a:buAutoNum type="arabicPeriod"/>
            </a:pPr>
            <a:r>
              <a:rPr lang="nb-NO" sz="1000" b="0" dirty="0"/>
              <a:t>Teknisk oppsett kommer ikke på plass i </a:t>
            </a:r>
            <a:br>
              <a:rPr lang="nb-NO" sz="1000" b="0" dirty="0"/>
            </a:br>
            <a:r>
              <a:rPr lang="nb-NO" sz="1000" b="0" dirty="0"/>
              <a:t>tide på (Autopilot: VPN og Application </a:t>
            </a:r>
            <a:br>
              <a:rPr lang="nb-NO" sz="1000" b="0" dirty="0"/>
            </a:br>
            <a:r>
              <a:rPr lang="nb-NO" sz="1000" b="0" dirty="0"/>
              <a:t>Proxy - Innkjøp: SAM) </a:t>
            </a:r>
          </a:p>
          <a:p>
            <a:pPr marL="342887" indent="-342887">
              <a:buAutoNum type="arabicPeriod"/>
            </a:pPr>
            <a:r>
              <a:rPr lang="nb-NO" sz="1000" b="0" dirty="0"/>
              <a:t>Innkjøp: Ønsket funksjonalitet kommer ikke i</a:t>
            </a:r>
            <a:br>
              <a:rPr lang="nb-NO" sz="1000" b="0" dirty="0"/>
            </a:br>
            <a:r>
              <a:rPr lang="nb-NO" sz="1000" b="0" dirty="0"/>
              <a:t>nytt innkjøps- og fakturasystem. (3-2)</a:t>
            </a:r>
          </a:p>
          <a:p>
            <a:pPr marL="342887" indent="-342887">
              <a:buAutoNum type="arabicPeriod"/>
            </a:pPr>
            <a:r>
              <a:rPr lang="nb-NO" sz="1000" b="0" dirty="0"/>
              <a:t>SAM: </a:t>
            </a:r>
            <a:r>
              <a:rPr lang="nb-NO" sz="1000" b="0" dirty="0" err="1"/>
              <a:t>SoftwareOne</a:t>
            </a:r>
            <a:r>
              <a:rPr lang="nb-NO" sz="1000" b="0" dirty="0"/>
              <a:t> skal implementere </a:t>
            </a:r>
            <a:br>
              <a:rPr lang="nb-NO" sz="1000" b="0" dirty="0"/>
            </a:br>
            <a:r>
              <a:rPr lang="nb-NO" sz="1000" b="0" dirty="0"/>
              <a:t>løsning for integrasjon av brukerkonti</a:t>
            </a:r>
          </a:p>
          <a:p>
            <a:pPr marL="342887" indent="-342887">
              <a:buFontTx/>
              <a:buAutoNum type="arabicPeriod"/>
            </a:pPr>
            <a:r>
              <a:rPr lang="nb-NO" sz="1000" b="0" dirty="0"/>
              <a:t>TOPdesk ikke oppgraderer selvbetjenings-</a:t>
            </a:r>
            <a:br>
              <a:rPr lang="nb-NO" sz="1000" b="0" dirty="0"/>
            </a:br>
            <a:r>
              <a:rPr lang="nb-NO" sz="1000" b="0" dirty="0"/>
              <a:t>portalen med universell utforming</a:t>
            </a:r>
          </a:p>
          <a:p>
            <a:pPr marL="342887" indent="-342887">
              <a:buAutoNum type="arabicPeriod"/>
            </a:pPr>
            <a:r>
              <a:rPr lang="nb-NO" sz="1000" b="0" dirty="0"/>
              <a:t>TOPdesk: System- og brukertest ikke </a:t>
            </a:r>
            <a:br>
              <a:rPr lang="nb-NO" sz="1000" b="0" dirty="0"/>
            </a:br>
            <a:r>
              <a:rPr lang="nb-NO" sz="1000" b="0" dirty="0"/>
              <a:t>kommer opp med ønskede resultater</a:t>
            </a:r>
          </a:p>
          <a:p>
            <a:endParaRPr lang="nb-NO" sz="1000" b="0" dirty="0"/>
          </a:p>
          <a:p>
            <a:r>
              <a:rPr lang="nb-NO" sz="1300" dirty="0"/>
              <a:t>Risikoreduserende tiltak:</a:t>
            </a:r>
            <a:endParaRPr lang="nb-NO" sz="1300" b="0" dirty="0"/>
          </a:p>
          <a:p>
            <a:pPr marL="285738" indent="-285738">
              <a:buFont typeface="Arial" panose="020B0604020202020204" pitchFamily="34" charset="0"/>
              <a:buChar char="•"/>
            </a:pPr>
            <a:r>
              <a:rPr lang="nb-NO" sz="1000" b="0" dirty="0"/>
              <a:t>BOTT-universitetene er i dialog med TOPdesk om </a:t>
            </a:r>
            <a:br>
              <a:rPr lang="nb-NO" sz="1000" b="0" dirty="0"/>
            </a:br>
            <a:r>
              <a:rPr lang="nb-NO" sz="1000" b="0" dirty="0"/>
              <a:t>lovmessige krav til løsning</a:t>
            </a:r>
          </a:p>
          <a:p>
            <a:pPr marL="285738" indent="-285738">
              <a:buFont typeface="Arial" panose="020B0604020202020204" pitchFamily="34" charset="0"/>
              <a:buChar char="•"/>
            </a:pPr>
            <a:r>
              <a:rPr lang="nb-NO" sz="1000" b="0" dirty="0"/>
              <a:t>Prioritert rekkefølge på aktiviteter</a:t>
            </a:r>
          </a:p>
          <a:p>
            <a:endParaRPr lang="nb-NO" sz="1300" b="0" dirty="0"/>
          </a:p>
        </p:txBody>
      </p:sp>
      <p:graphicFrame>
        <p:nvGraphicFramePr>
          <p:cNvPr id="41" name="Chart 37"/>
          <p:cNvGraphicFramePr>
            <a:graphicFrameLocks/>
          </p:cNvGraphicFramePr>
          <p:nvPr>
            <p:extLst>
              <p:ext uri="{D42A27DB-BD31-4B8C-83A1-F6EECF244321}">
                <p14:modId xmlns:p14="http://schemas.microsoft.com/office/powerpoint/2010/main" val="1878400594"/>
              </p:ext>
            </p:extLst>
          </p:nvPr>
        </p:nvGraphicFramePr>
        <p:xfrm>
          <a:off x="3830581" y="4782501"/>
          <a:ext cx="3316314" cy="3204959"/>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886359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7" hidden="1"/>
          <p:cNvGraphicFramePr>
            <a:graphicFrameLocks noChangeAspect="1"/>
          </p:cNvGraphicFramePr>
          <p:nvPr>
            <p:custDataLst>
              <p:tags r:id="rId2"/>
            </p:custDataLs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5123" name="think-cell Slide" r:id="rId5" imgW="270" imgH="270" progId="TCLayout.ActiveDocument.1">
                  <p:embed/>
                </p:oleObj>
              </mc:Choice>
              <mc:Fallback>
                <p:oleObj name="think-cell Slide" r:id="rId5" imgW="270" imgH="270" progId="TCLayout.ActiveDocument.1">
                  <p:embed/>
                  <p:pic>
                    <p:nvPicPr>
                      <p:cNvPr id="9" name="Objekt 7" hidden="1"/>
                      <p:cNvPicPr/>
                      <p:nvPr/>
                    </p:nvPicPr>
                    <p:blipFill>
                      <a:blip r:embed="rId6"/>
                      <a:stretch>
                        <a:fillRect/>
                      </a:stretch>
                    </p:blipFill>
                    <p:spPr>
                      <a:xfrm>
                        <a:off x="1589" y="1589"/>
                        <a:ext cx="1588" cy="1588"/>
                      </a:xfrm>
                      <a:prstGeom prst="rect">
                        <a:avLst/>
                      </a:prstGeom>
                    </p:spPr>
                  </p:pic>
                </p:oleObj>
              </mc:Fallback>
            </mc:AlternateContent>
          </a:graphicData>
        </a:graphic>
      </p:graphicFrame>
      <p:sp>
        <p:nvSpPr>
          <p:cNvPr id="3" name="Plassholder for lysbildenummer 2"/>
          <p:cNvSpPr>
            <a:spLocks noGrp="1"/>
          </p:cNvSpPr>
          <p:nvPr>
            <p:ph type="sldNum" sz="quarter" idx="12"/>
          </p:nvPr>
        </p:nvSpPr>
        <p:spPr/>
        <p:txBody>
          <a:bodyPr/>
          <a:lstStyle/>
          <a:p>
            <a:fld id="{5751DFAA-887F-4071-8EAD-E8CA316FCF06}" type="slidenum">
              <a:rPr lang="nb-NO" smtClean="0">
                <a:solidFill>
                  <a:srgbClr val="2C4457"/>
                </a:solidFill>
              </a:rPr>
              <a:pPr/>
              <a:t>3</a:t>
            </a:fld>
            <a:endParaRPr lang="nb-NO">
              <a:solidFill>
                <a:srgbClr val="2C4457"/>
              </a:solidFill>
            </a:endParaRPr>
          </a:p>
        </p:txBody>
      </p:sp>
      <p:sp>
        <p:nvSpPr>
          <p:cNvPr id="7" name="TekstSylinder 10"/>
          <p:cNvSpPr txBox="1"/>
          <p:nvPr/>
        </p:nvSpPr>
        <p:spPr>
          <a:xfrm>
            <a:off x="132839" y="138791"/>
            <a:ext cx="4349278" cy="98007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chor="t">
            <a:spAutoFit/>
          </a:bodyPr>
          <a:lstStyle/>
          <a:p>
            <a:r>
              <a:rPr lang="nb-NO" sz="2000" b="1">
                <a:solidFill>
                  <a:prstClr val="black"/>
                </a:solidFill>
              </a:rPr>
              <a:t>STATUSRAPPORT</a:t>
            </a:r>
            <a:br>
              <a:rPr lang="nb-NO" sz="2000" b="1">
                <a:solidFill>
                  <a:prstClr val="black"/>
                </a:solidFill>
                <a:cs typeface="Arial"/>
              </a:rPr>
            </a:br>
            <a:endParaRPr lang="nb-NO" sz="2000" b="1">
              <a:solidFill>
                <a:prstClr val="black"/>
              </a:solidFill>
            </a:endParaRPr>
          </a:p>
          <a:p>
            <a:r>
              <a:rPr lang="nb-NO" sz="1100" b="1">
                <a:solidFill>
                  <a:prstClr val="black"/>
                </a:solidFill>
                <a:cs typeface="Arial"/>
              </a:rPr>
              <a:t>IT-drift</a:t>
            </a:r>
            <a:endParaRPr lang="nb-NO" sz="1100" b="1">
              <a:solidFill>
                <a:prstClr val="black"/>
              </a:solidFill>
            </a:endParaRPr>
          </a:p>
          <a:p>
            <a:endParaRPr lang="nb-NO" sz="1100">
              <a:solidFill>
                <a:prstClr val="black"/>
              </a:solidFill>
            </a:endParaRPr>
          </a:p>
        </p:txBody>
      </p:sp>
      <p:grpSp>
        <p:nvGrpSpPr>
          <p:cNvPr id="2" name="Gruppe 1"/>
          <p:cNvGrpSpPr/>
          <p:nvPr/>
        </p:nvGrpSpPr>
        <p:grpSpPr>
          <a:xfrm>
            <a:off x="142484" y="1211860"/>
            <a:ext cx="14365384" cy="3404550"/>
            <a:chOff x="142483" y="1211859"/>
            <a:chExt cx="14365384" cy="3404550"/>
          </a:xfrm>
        </p:grpSpPr>
        <p:sp>
          <p:nvSpPr>
            <p:cNvPr id="30" name="TekstSylinder 26"/>
            <p:cNvSpPr txBox="1"/>
            <p:nvPr/>
          </p:nvSpPr>
          <p:spPr>
            <a:xfrm>
              <a:off x="142483" y="1211859"/>
              <a:ext cx="7625477" cy="3379786"/>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sz="1300" dirty="0"/>
                <a:t>Fremdrift: </a:t>
              </a:r>
            </a:p>
            <a:p>
              <a:pPr marL="177793" indent="-177793"/>
              <a:endParaRPr lang="nb-NO" sz="1300" dirty="0"/>
            </a:p>
            <a:p>
              <a:pPr marL="177793" indent="-177793"/>
              <a:r>
                <a:rPr lang="nb-NO" sz="1300" dirty="0"/>
                <a:t>Status:</a:t>
              </a:r>
            </a:p>
            <a:p>
              <a:r>
                <a:rPr lang="nb-NO" sz="1300" b="0" dirty="0"/>
                <a:t>Lav bemanning. I tillegg har TOPdesk kommet til i fase 2. Prosjektet har derfor fremmet forslag om at delprosjektene </a:t>
              </a:r>
              <a:r>
                <a:rPr lang="nb-NO" sz="1300" b="0" dirty="0" err="1"/>
                <a:t>rescopes</a:t>
              </a:r>
              <a:r>
                <a:rPr lang="nb-NO" sz="1300" b="0" dirty="0"/>
                <a:t>. </a:t>
              </a:r>
              <a:br>
                <a:rPr lang="nb-NO" sz="1300" b="0" dirty="0"/>
              </a:br>
              <a:r>
                <a:rPr lang="nb-NO" sz="1300" b="0" dirty="0"/>
                <a:t>Brukerstøtteprosjektet begrenses til å pilotere et felles kontaktpunkt, TOPdesk, fjernassistanse og </a:t>
              </a:r>
              <a:r>
                <a:rPr lang="nb-NO" sz="1300" b="0" dirty="0" err="1"/>
                <a:t>asset</a:t>
              </a:r>
              <a:r>
                <a:rPr lang="nb-NO" sz="1300" b="0" dirty="0"/>
                <a:t> management. </a:t>
              </a:r>
              <a:br>
                <a:rPr lang="nb-NO" sz="1300" b="0" dirty="0"/>
              </a:br>
              <a:r>
                <a:rPr lang="nb-NO" sz="1300" b="0" dirty="0"/>
                <a:t>Drift av arbeidsstasjoner begrenses til oppsett og drift av Windows Autopilot-klienter, og mobile enheter. </a:t>
              </a:r>
              <a:br>
                <a:rPr lang="nb-NO" sz="1300" b="0" dirty="0"/>
              </a:br>
              <a:r>
                <a:rPr lang="nb-NO" sz="1300" b="0" dirty="0"/>
                <a:t>Innkjøp begrenses til prosesser for kjøp av standard arbeidsstasjon og programvare, samt avhending av utstyr.</a:t>
              </a:r>
            </a:p>
            <a:p>
              <a:endParaRPr lang="nb-NO" sz="1300" dirty="0"/>
            </a:p>
            <a:p>
              <a:r>
                <a:rPr lang="nb-NO" sz="1300" dirty="0"/>
                <a:t>Aktiviteter i nærmeste fremtid:</a:t>
              </a:r>
            </a:p>
            <a:p>
              <a:pPr marL="285738" indent="-285738">
                <a:buFont typeface="Arial" panose="020B0604020202020204" pitchFamily="34" charset="0"/>
                <a:buChar char="•"/>
              </a:pPr>
              <a:r>
                <a:rPr lang="nb-NO" sz="1300" b="0" dirty="0">
                  <a:solidFill>
                    <a:schemeClr val="tx1"/>
                  </a:solidFill>
                </a:rPr>
                <a:t>Overordnet: Sette ny tidsplan med milepæler i henhold til vedtatt nytt </a:t>
              </a:r>
              <a:r>
                <a:rPr lang="nb-NO" sz="1300" b="0" dirty="0" err="1">
                  <a:solidFill>
                    <a:schemeClr val="tx1"/>
                  </a:solidFill>
                </a:rPr>
                <a:t>scope</a:t>
              </a:r>
              <a:endParaRPr lang="nb-NO" sz="1300" b="0" dirty="0">
                <a:solidFill>
                  <a:schemeClr val="tx1"/>
                </a:solidFill>
              </a:endParaRPr>
            </a:p>
            <a:p>
              <a:pPr marL="285738" indent="-285738">
                <a:buFont typeface="Arial" panose="020B0604020202020204" pitchFamily="34" charset="0"/>
                <a:buChar char="•"/>
              </a:pPr>
              <a:r>
                <a:rPr lang="nb-NO" sz="1300" b="0" dirty="0"/>
                <a:t>Brukerstøtte: Klargjøring til pilotering av TOPdesk</a:t>
              </a:r>
            </a:p>
            <a:p>
              <a:pPr marL="285738" indent="-285738">
                <a:buFont typeface="Arial" panose="020B0604020202020204" pitchFamily="34" charset="0"/>
                <a:buChar char="•"/>
              </a:pPr>
              <a:r>
                <a:rPr lang="nb-NO" sz="1300" b="0" dirty="0"/>
                <a:t>Arbeidsstasjoner: Implementere nødvendig infrastruktur rundt drift av Windows Autopilot-maskiner</a:t>
              </a:r>
            </a:p>
            <a:p>
              <a:pPr marL="285738" indent="-285738">
                <a:buFont typeface="Arial" panose="020B0604020202020204" pitchFamily="34" charset="0"/>
                <a:buChar char="•"/>
              </a:pPr>
              <a:r>
                <a:rPr lang="nb-NO" sz="1300" b="0" dirty="0"/>
                <a:t>Innkjøp: Klargjøre nettskjema-undersøkelse og undersøke trender </a:t>
              </a:r>
            </a:p>
            <a:p>
              <a:endParaRPr lang="nb-NO" sz="1300" b="0" dirty="0"/>
            </a:p>
          </p:txBody>
        </p:sp>
        <p:sp>
          <p:nvSpPr>
            <p:cNvPr id="31" name="TekstSylinder 26"/>
            <p:cNvSpPr txBox="1"/>
            <p:nvPr/>
          </p:nvSpPr>
          <p:spPr>
            <a:xfrm>
              <a:off x="7954392" y="1232409"/>
              <a:ext cx="6553475" cy="33840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dirty="0"/>
                <a:t>Avhengigheter: </a:t>
              </a:r>
            </a:p>
            <a:p>
              <a:endParaRPr lang="nb-NO" dirty="0"/>
            </a:p>
            <a:p>
              <a:r>
                <a:rPr lang="nb-NO" dirty="0"/>
                <a:t>Status</a:t>
              </a:r>
              <a:r>
                <a:rPr lang="nb-NO" b="0" dirty="0"/>
                <a:t>:</a:t>
              </a:r>
            </a:p>
            <a:p>
              <a:r>
                <a:rPr lang="nb-NO" b="0" dirty="0"/>
                <a:t>Delprosjektet innkjøp har avhengigheter til UiOs nye bestillings- og fakturasystem, evt. avtale om avhending av utstyr. </a:t>
              </a:r>
            </a:p>
            <a:p>
              <a:endParaRPr lang="nb-NO" b="0" dirty="0"/>
            </a:p>
            <a:p>
              <a:r>
                <a:rPr lang="nb-NO" dirty="0"/>
                <a:t>Behov for avklaringer:</a:t>
              </a:r>
            </a:p>
            <a:p>
              <a:r>
                <a:rPr lang="nb-NO" b="0" dirty="0"/>
                <a:t>IT-drift prosjektet ønsker så raskt som mulig å få vite om hvilken funksjonalitet det nye innkjøps- og fakturasystemet kommer til å bli levert med.</a:t>
              </a:r>
            </a:p>
            <a:p>
              <a:endParaRPr lang="nb-NO" b="0" dirty="0"/>
            </a:p>
            <a:p>
              <a:endParaRPr lang="nb-NO" b="0" dirty="0"/>
            </a:p>
          </p:txBody>
        </p:sp>
      </p:grpSp>
      <p:sp>
        <p:nvSpPr>
          <p:cNvPr id="52" name="TekstSylinder 19"/>
          <p:cNvSpPr txBox="1"/>
          <p:nvPr/>
        </p:nvSpPr>
        <p:spPr>
          <a:xfrm>
            <a:off x="4530300" y="137581"/>
            <a:ext cx="2366918" cy="98128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130622" bIns="0" rtlCol="0" anchor="t">
            <a:noAutofit/>
          </a:bodyPr>
          <a:lstStyle/>
          <a:p>
            <a:r>
              <a:rPr lang="nb-NO" sz="1500" b="1" dirty="0">
                <a:solidFill>
                  <a:schemeClr val="tx1"/>
                </a:solidFill>
              </a:rPr>
              <a:t>Dato:</a:t>
            </a:r>
          </a:p>
          <a:p>
            <a:r>
              <a:rPr lang="nb-NO" sz="1200" dirty="0">
                <a:solidFill>
                  <a:schemeClr val="tx1"/>
                </a:solidFill>
                <a:cs typeface="Arial"/>
              </a:rPr>
              <a:t>29.10.2019</a:t>
            </a:r>
            <a:endParaRPr lang="nb-NO" sz="1200" dirty="0">
              <a:solidFill>
                <a:schemeClr val="tx1"/>
              </a:solidFill>
            </a:endParaRPr>
          </a:p>
        </p:txBody>
      </p:sp>
      <p:graphicFrame>
        <p:nvGraphicFramePr>
          <p:cNvPr id="4" name="Tabell 13"/>
          <p:cNvGraphicFramePr>
            <a:graphicFrameLocks noGrp="1"/>
          </p:cNvGraphicFramePr>
          <p:nvPr>
            <p:extLst/>
          </p:nvPr>
        </p:nvGraphicFramePr>
        <p:xfrm>
          <a:off x="6897219" y="137580"/>
          <a:ext cx="7566563" cy="980071"/>
        </p:xfrm>
        <a:graphic>
          <a:graphicData uri="http://schemas.openxmlformats.org/drawingml/2006/table">
            <a:tbl>
              <a:tblPr firstRow="1" bandRow="1">
                <a:tableStyleId>{5C22544A-7EE6-4342-B048-85BDC9FD1C3A}</a:tableStyleId>
              </a:tblPr>
              <a:tblGrid>
                <a:gridCol w="691174">
                  <a:extLst>
                    <a:ext uri="{9D8B030D-6E8A-4147-A177-3AD203B41FA5}">
                      <a16:colId xmlns:a16="http://schemas.microsoft.com/office/drawing/2014/main" val="1135141023"/>
                    </a:ext>
                  </a:extLst>
                </a:gridCol>
                <a:gridCol w="647089">
                  <a:extLst>
                    <a:ext uri="{9D8B030D-6E8A-4147-A177-3AD203B41FA5}">
                      <a16:colId xmlns:a16="http://schemas.microsoft.com/office/drawing/2014/main" val="2139775714"/>
                    </a:ext>
                  </a:extLst>
                </a:gridCol>
                <a:gridCol w="767080">
                  <a:extLst>
                    <a:ext uri="{9D8B030D-6E8A-4147-A177-3AD203B41FA5}">
                      <a16:colId xmlns:a16="http://schemas.microsoft.com/office/drawing/2014/main" val="1919443761"/>
                    </a:ext>
                  </a:extLst>
                </a:gridCol>
                <a:gridCol w="5461220">
                  <a:extLst>
                    <a:ext uri="{9D8B030D-6E8A-4147-A177-3AD203B41FA5}">
                      <a16:colId xmlns:a16="http://schemas.microsoft.com/office/drawing/2014/main" val="3246959147"/>
                    </a:ext>
                  </a:extLst>
                </a:gridCol>
              </a:tblGrid>
              <a:tr h="409073">
                <a:tc gridSpan="3">
                  <a:txBody>
                    <a:bodyPr/>
                    <a:lstStyle/>
                    <a:p>
                      <a:pPr marL="0" algn="l" defTabSz="1097280" rtl="0" eaLnBrk="1" latinLnBrk="0" hangingPunct="1"/>
                      <a:r>
                        <a:rPr lang="nb-NO" sz="1700" b="1" kern="1200">
                          <a:solidFill>
                            <a:prstClr val="black"/>
                          </a:solidFill>
                          <a:latin typeface="+mn-lt"/>
                          <a:ea typeface="+mn-ea"/>
                          <a:cs typeface="+mn-cs"/>
                        </a:rPr>
                        <a:t>Overordnet status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tcPr>
                </a:tc>
                <a:tc hMerge="1">
                  <a:txBody>
                    <a:bodyPr/>
                    <a:lstStyle/>
                    <a:p>
                      <a:endParaRPr lang="nb-NO"/>
                    </a:p>
                  </a:txBody>
                  <a:tcPr/>
                </a:tc>
                <a:tc rowSpan="2">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endParaRPr lang="nb-NO" sz="1100" b="0" baseline="0">
                        <a:solidFill>
                          <a:prstClr val="black"/>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14135213"/>
                  </a:ext>
                </a:extLst>
              </a:tr>
              <a:tr h="570998">
                <a:tc>
                  <a:txBody>
                    <a:bodyPr/>
                    <a:lstStyle/>
                    <a:p>
                      <a:pPr algn="ctr"/>
                      <a:r>
                        <a:rPr lang="nb-NO" sz="1800" b="1" dirty="0"/>
                        <a:t>F</a:t>
                      </a:r>
                    </a:p>
                    <a:p>
                      <a:pPr algn="ctr"/>
                      <a:r>
                        <a:rPr lang="nb-NO" sz="1100" b="1" dirty="0"/>
                        <a:t>Forrige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00"/>
                    </a:solidFill>
                  </a:tcPr>
                </a:tc>
                <a:tc>
                  <a:txBody>
                    <a:bodyPr/>
                    <a:lstStyle/>
                    <a:p>
                      <a:pPr algn="ctr"/>
                      <a:r>
                        <a:rPr lang="nb-NO" sz="1800" b="1" dirty="0"/>
                        <a:t>N</a:t>
                      </a:r>
                      <a:endParaRPr lang="nb-NO" sz="3600" b="1" dirty="0"/>
                    </a:p>
                    <a:p>
                      <a:pPr algn="ctr"/>
                      <a:r>
                        <a:rPr lang="nb-NO" sz="1100" b="1" dirty="0"/>
                        <a:t>Nå</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00"/>
                    </a:solidFill>
                  </a:tcPr>
                </a:tc>
                <a:tc>
                  <a:txBody>
                    <a:bodyPr/>
                    <a:lstStyle/>
                    <a:p>
                      <a:pPr algn="ctr"/>
                      <a:r>
                        <a:rPr lang="nb-NO" sz="1800" b="1" dirty="0"/>
                        <a:t>T</a:t>
                      </a:r>
                      <a:endParaRPr lang="nb-NO" sz="3600" b="1" dirty="0"/>
                    </a:p>
                    <a:p>
                      <a:pPr marL="0" indent="0" algn="ctr"/>
                      <a:r>
                        <a:rPr lang="nb-NO" sz="1100" b="1" dirty="0"/>
                        <a:t>Tendens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vMerge="1">
                  <a:txBody>
                    <a:bodyPr/>
                    <a:lstStyle/>
                    <a:p>
                      <a:endParaRPr lang="nb-NO" sz="1100">
                        <a:latin typeface="+mn-lt"/>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026844"/>
                  </a:ext>
                </a:extLst>
              </a:tr>
            </a:tbl>
          </a:graphicData>
        </a:graphic>
      </p:graphicFrame>
      <p:sp>
        <p:nvSpPr>
          <p:cNvPr id="60" name="TekstSylinder 59"/>
          <p:cNvSpPr txBox="1"/>
          <p:nvPr/>
        </p:nvSpPr>
        <p:spPr>
          <a:xfrm>
            <a:off x="7954392" y="4683084"/>
            <a:ext cx="6553474" cy="3379075"/>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sz="1400" dirty="0"/>
              <a:t>Ressurser og økonomi:</a:t>
            </a:r>
          </a:p>
          <a:p>
            <a:endParaRPr lang="nb-NO" sz="1100" b="0" dirty="0"/>
          </a:p>
          <a:p>
            <a:pPr lvl="0"/>
            <a:r>
              <a:rPr lang="nb-NO" sz="1400" dirty="0"/>
              <a:t>Status:</a:t>
            </a:r>
          </a:p>
          <a:p>
            <a:r>
              <a:rPr lang="nb-NO" sz="1300" b="0" dirty="0"/>
              <a:t>Gitt nytt </a:t>
            </a:r>
            <a:r>
              <a:rPr lang="nb-NO" sz="1300" b="0" dirty="0" err="1"/>
              <a:t>scope</a:t>
            </a:r>
            <a:r>
              <a:rPr lang="nb-NO" sz="1300" b="0" dirty="0"/>
              <a:t> for prosjektet anses bemanningssituasjonen å være tilstrekkelig (grønt). Prosjektet trenger å få de nødvendige sikkerhetsavklaringer, integrasjoner og infrastruktur på plass (gul). Overordnet status er nå derfor gul. </a:t>
            </a:r>
          </a:p>
          <a:p>
            <a:r>
              <a:rPr lang="nb-NO" sz="1300" b="0" dirty="0"/>
              <a:t>Tendens: Går mot grønn.</a:t>
            </a:r>
            <a:endParaRPr lang="nb-NO" sz="1300" dirty="0"/>
          </a:p>
          <a:p>
            <a:pPr lvl="0"/>
            <a:endParaRPr lang="nb-NO" sz="1400" dirty="0"/>
          </a:p>
          <a:p>
            <a:pPr lvl="0"/>
            <a:r>
              <a:rPr lang="nb-NO" sz="1400" dirty="0"/>
              <a:t>Tiltak:</a:t>
            </a:r>
          </a:p>
          <a:p>
            <a:pPr marL="285750" lvl="0" indent="-285750">
              <a:buFont typeface="Arial" panose="020B0604020202020204" pitchFamily="34" charset="0"/>
              <a:buChar char="•"/>
            </a:pPr>
            <a:r>
              <a:rPr lang="nb-NO" sz="1300" b="0" dirty="0">
                <a:solidFill>
                  <a:schemeClr val="tx1"/>
                </a:solidFill>
              </a:rPr>
              <a:t>Jobbe for å få informasjon om funksjonalitet i nytt </a:t>
            </a:r>
            <a:r>
              <a:rPr lang="nb-NO" sz="1300" b="0" dirty="0" err="1">
                <a:solidFill>
                  <a:schemeClr val="tx1"/>
                </a:solidFill>
              </a:rPr>
              <a:t>innkjøpssytem</a:t>
            </a:r>
            <a:r>
              <a:rPr lang="nb-NO" sz="1300" b="0" dirty="0">
                <a:solidFill>
                  <a:schemeClr val="tx1"/>
                </a:solidFill>
              </a:rPr>
              <a:t> av DFØ sammen med Innkjøpsseksjonen</a:t>
            </a:r>
          </a:p>
          <a:p>
            <a:pPr marL="285750" lvl="0" indent="-285750">
              <a:buFont typeface="Arial" panose="020B0604020202020204" pitchFamily="34" charset="0"/>
              <a:buChar char="•"/>
            </a:pPr>
            <a:r>
              <a:rPr lang="nb-NO" sz="1300" b="0" dirty="0">
                <a:solidFill>
                  <a:schemeClr val="tx1"/>
                </a:solidFill>
              </a:rPr>
              <a:t>Fortsetter med å ikke ta inn nye ting i prosjektet, f. eks. innspill fra organisasjonen.</a:t>
            </a:r>
          </a:p>
          <a:p>
            <a:pPr marL="285750" lvl="0" indent="-285750">
              <a:buFont typeface="Arial" panose="020B0604020202020204" pitchFamily="34" charset="0"/>
              <a:buChar char="•"/>
            </a:pPr>
            <a:r>
              <a:rPr lang="nb-NO" sz="1300" b="0" dirty="0">
                <a:solidFill>
                  <a:schemeClr val="tx1"/>
                </a:solidFill>
              </a:rPr>
              <a:t>Prosjektledelsen følger opp delprosjektene tett</a:t>
            </a:r>
          </a:p>
          <a:p>
            <a:pPr marL="285750" lvl="0" indent="-285750">
              <a:buFont typeface="Arial" panose="020B0604020202020204" pitchFamily="34" charset="0"/>
              <a:buChar char="•"/>
            </a:pPr>
            <a:r>
              <a:rPr lang="nb-NO" sz="1300" b="0" dirty="0">
                <a:solidFill>
                  <a:schemeClr val="tx1"/>
                </a:solidFill>
              </a:rPr>
              <a:t>Prosjektet vil ha en tett dialog med IT-sikkerhet og juristene for å sikre framdrift</a:t>
            </a:r>
          </a:p>
          <a:p>
            <a:pPr marL="285750" lvl="0" indent="-285750">
              <a:buFont typeface="Arial" panose="020B0604020202020204" pitchFamily="34" charset="0"/>
              <a:buChar char="•"/>
            </a:pPr>
            <a:r>
              <a:rPr lang="nb-NO" sz="1300" b="0" dirty="0">
                <a:solidFill>
                  <a:schemeClr val="tx1"/>
                </a:solidFill>
              </a:rPr>
              <a:t>Prosjektet jobber tett med ulike deler av USIT for å få nødvendig teknisk oppsett på plass </a:t>
            </a:r>
          </a:p>
          <a:p>
            <a:pPr lvl="0"/>
            <a:endParaRPr lang="nb-NO" sz="1400" b="0" dirty="0"/>
          </a:p>
          <a:p>
            <a:endParaRPr lang="nb-NO" sz="240" b="0" dirty="0"/>
          </a:p>
          <a:p>
            <a:endParaRPr lang="nb-NO" b="0" dirty="0"/>
          </a:p>
        </p:txBody>
      </p:sp>
      <p:graphicFrame>
        <p:nvGraphicFramePr>
          <p:cNvPr id="61" name="Tabell 17"/>
          <p:cNvGraphicFramePr>
            <a:graphicFrameLocks noGrp="1"/>
          </p:cNvGraphicFramePr>
          <p:nvPr>
            <p:extLst/>
          </p:nvPr>
        </p:nvGraphicFramePr>
        <p:xfrm>
          <a:off x="6371936" y="1255950"/>
          <a:ext cx="922569" cy="274320"/>
        </p:xfrm>
        <a:graphic>
          <a:graphicData uri="http://schemas.openxmlformats.org/drawingml/2006/table">
            <a:tbl>
              <a:tblPr firstRow="1" bandRow="1">
                <a:tableStyleId>{5C22544A-7EE6-4342-B048-85BDC9FD1C3A}</a:tableStyleId>
              </a:tblPr>
              <a:tblGrid>
                <a:gridCol w="319405">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74320">
                <a:tc>
                  <a:txBody>
                    <a:bodyPr/>
                    <a:lstStyle/>
                    <a:p>
                      <a:r>
                        <a:rPr lang="nb-NO" sz="1200" dirty="0">
                          <a:solidFill>
                            <a:schemeClr val="tx1"/>
                          </a:solidFill>
                        </a:rPr>
                        <a:t>F</a:t>
                      </a:r>
                    </a:p>
                  </a:txBody>
                  <a:tcPr>
                    <a:solidFill>
                      <a:srgbClr val="FFFF00"/>
                    </a:solidFill>
                  </a:tcPr>
                </a:tc>
                <a:tc>
                  <a:txBody>
                    <a:bodyPr/>
                    <a:lstStyle/>
                    <a:p>
                      <a:r>
                        <a:rPr lang="nb-NO" sz="1200" dirty="0">
                          <a:solidFill>
                            <a:schemeClr val="tx1"/>
                          </a:solidFill>
                        </a:rPr>
                        <a:t>N</a:t>
                      </a:r>
                    </a:p>
                  </a:txBody>
                  <a:tcPr>
                    <a:solidFill>
                      <a:srgbClr val="FFFF00"/>
                    </a:solidFill>
                  </a:tcPr>
                </a:tc>
                <a:tc>
                  <a:txBody>
                    <a:bodyPr/>
                    <a:lstStyle/>
                    <a:p>
                      <a:r>
                        <a:rPr lang="nb-NO" sz="1200" dirty="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graphicFrame>
        <p:nvGraphicFramePr>
          <p:cNvPr id="70" name="Tabell 21"/>
          <p:cNvGraphicFramePr>
            <a:graphicFrameLocks noGrp="1"/>
          </p:cNvGraphicFramePr>
          <p:nvPr>
            <p:extLst/>
          </p:nvPr>
        </p:nvGraphicFramePr>
        <p:xfrm>
          <a:off x="1332579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74320">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55" name="Oval 7"/>
          <p:cNvSpPr/>
          <p:nvPr/>
        </p:nvSpPr>
        <p:spPr>
          <a:xfrm>
            <a:off x="5982689" y="6125452"/>
            <a:ext cx="354844" cy="300330"/>
          </a:xfrm>
          <a:prstGeom prst="ellipse">
            <a:avLst/>
          </a:prstGeom>
          <a:solidFill>
            <a:srgbClr val="4F81BD"/>
          </a:solidFill>
          <a:ln w="25400" cap="flat" cmpd="sng" algn="ctr">
            <a:solidFill>
              <a:srgbClr val="4F81BD">
                <a:lumMod val="50000"/>
              </a:srgbClr>
            </a:solidFill>
            <a:prstDash val="solid"/>
          </a:ln>
          <a:effectLst/>
        </p:spPr>
        <p:txBody>
          <a:bodyPr wrap="square" lIns="0" tIns="0" rIns="0" bIns="0" rtlCol="0" anchor="ctr"/>
          <a:lstStyle/>
          <a:p>
            <a:pPr algn="ctr" defTabSz="914364">
              <a:defRPr/>
            </a:pPr>
            <a:endParaRPr lang="nb-NO" sz="1000" kern="0">
              <a:solidFill>
                <a:prstClr val="white"/>
              </a:solidFill>
              <a:latin typeface="Calibri"/>
            </a:endParaRPr>
          </a:p>
        </p:txBody>
      </p:sp>
      <p:sp>
        <p:nvSpPr>
          <p:cNvPr id="66" name="Oval 7">
            <a:extLst>
              <a:ext uri="{FF2B5EF4-FFF2-40B4-BE49-F238E27FC236}">
                <a16:creationId xmlns:a16="http://schemas.microsoft.com/office/drawing/2014/main" id="{4DA5A2FB-796A-4A50-B270-C1DEC4A625C6}"/>
              </a:ext>
            </a:extLst>
          </p:cNvPr>
          <p:cNvSpPr/>
          <p:nvPr/>
        </p:nvSpPr>
        <p:spPr>
          <a:xfrm>
            <a:off x="6508538" y="4782500"/>
            <a:ext cx="340498" cy="360994"/>
          </a:xfrm>
          <a:prstGeom prst="ellipse">
            <a:avLst/>
          </a:prstGeom>
          <a:solidFill>
            <a:srgbClr val="FFFF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nb-NO" sz="1800">
              <a:solidFill>
                <a:prstClr val="white"/>
              </a:solidFill>
            </a:endParaRPr>
          </a:p>
        </p:txBody>
      </p:sp>
      <p:graphicFrame>
        <p:nvGraphicFramePr>
          <p:cNvPr id="63" name="Tabell 23">
            <a:extLst>
              <a:ext uri="{FF2B5EF4-FFF2-40B4-BE49-F238E27FC236}">
                <a16:creationId xmlns:a16="http://schemas.microsoft.com/office/drawing/2014/main" id="{287F3142-C375-4A5E-918E-D2BF2D007B9C}"/>
              </a:ext>
            </a:extLst>
          </p:cNvPr>
          <p:cNvGraphicFramePr>
            <a:graphicFrameLocks noGrp="1"/>
          </p:cNvGraphicFramePr>
          <p:nvPr>
            <p:extLst/>
          </p:nvPr>
        </p:nvGraphicFramePr>
        <p:xfrm>
          <a:off x="13464274" y="4731553"/>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74320">
                <a:tc>
                  <a:txBody>
                    <a:bodyPr/>
                    <a:lstStyle/>
                    <a:p>
                      <a:r>
                        <a:rPr lang="nb-NO" sz="1200" dirty="0">
                          <a:solidFill>
                            <a:schemeClr val="tx1"/>
                          </a:solidFill>
                        </a:rPr>
                        <a:t>F</a:t>
                      </a:r>
                    </a:p>
                  </a:txBody>
                  <a:tcPr>
                    <a:solidFill>
                      <a:srgbClr val="FFFF00"/>
                    </a:solidFill>
                  </a:tcPr>
                </a:tc>
                <a:tc>
                  <a:txBody>
                    <a:bodyPr/>
                    <a:lstStyle/>
                    <a:p>
                      <a:r>
                        <a:rPr lang="nb-NO" sz="1200" dirty="0">
                          <a:solidFill>
                            <a:schemeClr val="tx1"/>
                          </a:solidFill>
                        </a:rPr>
                        <a:t>N</a:t>
                      </a:r>
                    </a:p>
                  </a:txBody>
                  <a:tcPr>
                    <a:solidFill>
                      <a:srgbClr val="FFFF00"/>
                    </a:solidFill>
                  </a:tcPr>
                </a:tc>
                <a:tc>
                  <a:txBody>
                    <a:bodyPr/>
                    <a:lstStyle/>
                    <a:p>
                      <a:r>
                        <a:rPr lang="nb-NO" sz="1200" dirty="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33" name="TekstSylinder 26"/>
          <p:cNvSpPr txBox="1"/>
          <p:nvPr/>
        </p:nvSpPr>
        <p:spPr>
          <a:xfrm>
            <a:off x="142485" y="4680430"/>
            <a:ext cx="7625476" cy="33918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sz="1300" dirty="0"/>
              <a:t>Risiko: Topp 3</a:t>
            </a:r>
          </a:p>
          <a:p>
            <a:endParaRPr lang="nb-NO" sz="1300" dirty="0"/>
          </a:p>
          <a:p>
            <a:r>
              <a:rPr lang="nb-NO" sz="1300" dirty="0"/>
              <a:t>Risiko for ikke å nå milepælene:</a:t>
            </a:r>
          </a:p>
          <a:p>
            <a:pPr marL="342887" indent="-342887">
              <a:buAutoNum type="arabicPeriod"/>
            </a:pPr>
            <a:r>
              <a:rPr lang="nb-NO" sz="1300" b="0" dirty="0"/>
              <a:t>Kapasitet hos juristene og IT-sikkerhet</a:t>
            </a:r>
          </a:p>
          <a:p>
            <a:pPr marL="342887" indent="-342887">
              <a:buAutoNum type="arabicPeriod"/>
            </a:pPr>
            <a:r>
              <a:rPr lang="nb-NO" sz="1300" b="0" dirty="0"/>
              <a:t>Teknisk løsningsforslag og </a:t>
            </a:r>
            <a:r>
              <a:rPr lang="nb-NO" sz="1300" b="0" dirty="0" err="1"/>
              <a:t>policier</a:t>
            </a:r>
            <a:r>
              <a:rPr lang="nb-NO" sz="1300" b="0" dirty="0"/>
              <a:t> </a:t>
            </a:r>
            <a:br>
              <a:rPr lang="nb-NO" sz="1300" b="0" dirty="0"/>
            </a:br>
            <a:r>
              <a:rPr lang="nb-NO" sz="1300" b="0" dirty="0"/>
              <a:t>underkjennes av IT-sikkerhet </a:t>
            </a:r>
          </a:p>
          <a:p>
            <a:pPr marL="342887" indent="-342887">
              <a:buAutoNum type="arabicPeriod"/>
            </a:pPr>
            <a:r>
              <a:rPr lang="nb-NO" sz="1300" b="0" dirty="0"/>
              <a:t>Teknisk oppsett kommer ikke på plass i </a:t>
            </a:r>
            <a:br>
              <a:rPr lang="nb-NO" sz="1300" b="0" dirty="0"/>
            </a:br>
            <a:r>
              <a:rPr lang="nb-NO" sz="1300" b="0" dirty="0"/>
              <a:t>tide på (Autopilot: VPN og Application </a:t>
            </a:r>
            <a:br>
              <a:rPr lang="nb-NO" sz="1300" b="0" dirty="0"/>
            </a:br>
            <a:r>
              <a:rPr lang="nb-NO" sz="1300" b="0" dirty="0"/>
              <a:t>Proxy - Innkjøp: SAM) </a:t>
            </a:r>
          </a:p>
          <a:p>
            <a:pPr marL="342887" indent="-342887">
              <a:buAutoNum type="arabicPeriod"/>
            </a:pPr>
            <a:r>
              <a:rPr lang="nb-NO" sz="1300" b="0" dirty="0"/>
              <a:t>Innkjøp: Ønsket funksjonalitet kommer ikke i</a:t>
            </a:r>
            <a:br>
              <a:rPr lang="nb-NO" sz="1300" b="0" dirty="0"/>
            </a:br>
            <a:r>
              <a:rPr lang="nb-NO" sz="1300" b="0" dirty="0"/>
              <a:t>nytt innkjøps- og fakturasystem, UiO inngår </a:t>
            </a:r>
            <a:br>
              <a:rPr lang="nb-NO" sz="1300" b="0" dirty="0"/>
            </a:br>
            <a:r>
              <a:rPr lang="nb-NO" sz="1300" b="0" dirty="0"/>
              <a:t>ikke avtale om kjøp av utfaset utstyr. (3-2)</a:t>
            </a:r>
            <a:endParaRPr lang="nb-NO" sz="1300" dirty="0"/>
          </a:p>
          <a:p>
            <a:r>
              <a:rPr lang="nb-NO" sz="1300" dirty="0"/>
              <a:t>Risikoreduserende tiltak:</a:t>
            </a:r>
            <a:endParaRPr lang="nb-NO" sz="1300" b="0" dirty="0"/>
          </a:p>
          <a:p>
            <a:pPr marL="285738" indent="-285738">
              <a:buFont typeface="Arial" panose="020B0604020202020204" pitchFamily="34" charset="0"/>
              <a:buChar char="•"/>
            </a:pPr>
            <a:r>
              <a:rPr lang="nb-NO" sz="1300" b="0" dirty="0"/>
              <a:t>Prioritert rekkefølge på aktiviteter</a:t>
            </a:r>
          </a:p>
          <a:p>
            <a:endParaRPr lang="nb-NO" sz="1300" b="0" dirty="0"/>
          </a:p>
        </p:txBody>
      </p:sp>
      <p:graphicFrame>
        <p:nvGraphicFramePr>
          <p:cNvPr id="41" name="Chart 37"/>
          <p:cNvGraphicFramePr>
            <a:graphicFrameLocks/>
          </p:cNvGraphicFramePr>
          <p:nvPr>
            <p:extLst/>
          </p:nvPr>
        </p:nvGraphicFramePr>
        <p:xfrm>
          <a:off x="3830581" y="4782501"/>
          <a:ext cx="3316314" cy="3204959"/>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9880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7" hidden="1"/>
          <p:cNvGraphicFramePr>
            <a:graphicFrameLocks noChangeAspect="1"/>
          </p:cNvGraphicFramePr>
          <p:nvPr>
            <p:custDataLst>
              <p:tags r:id="rId2"/>
            </p:custDataLs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6147" name="think-cell Slide" r:id="rId4" imgW="270" imgH="270" progId="TCLayout.ActiveDocument.1">
                  <p:embed/>
                </p:oleObj>
              </mc:Choice>
              <mc:Fallback>
                <p:oleObj name="think-cell Slide" r:id="rId4" imgW="270" imgH="270" progId="TCLayout.ActiveDocument.1">
                  <p:embed/>
                  <p:pic>
                    <p:nvPicPr>
                      <p:cNvPr id="9" name="Objekt 7" hidden="1"/>
                      <p:cNvPicPr/>
                      <p:nvPr/>
                    </p:nvPicPr>
                    <p:blipFill>
                      <a:blip r:embed="rId5"/>
                      <a:stretch>
                        <a:fillRect/>
                      </a:stretch>
                    </p:blipFill>
                    <p:spPr>
                      <a:xfrm>
                        <a:off x="1589" y="1589"/>
                        <a:ext cx="1588" cy="1588"/>
                      </a:xfrm>
                      <a:prstGeom prst="rect">
                        <a:avLst/>
                      </a:prstGeom>
                    </p:spPr>
                  </p:pic>
                </p:oleObj>
              </mc:Fallback>
            </mc:AlternateContent>
          </a:graphicData>
        </a:graphic>
      </p:graphicFrame>
      <p:sp>
        <p:nvSpPr>
          <p:cNvPr id="3" name="Plassholder for lysbildenummer 2"/>
          <p:cNvSpPr>
            <a:spLocks noGrp="1"/>
          </p:cNvSpPr>
          <p:nvPr>
            <p:ph type="sldNum" sz="quarter" idx="12"/>
          </p:nvPr>
        </p:nvSpPr>
        <p:spPr/>
        <p:txBody>
          <a:bodyPr/>
          <a:lstStyle/>
          <a:p>
            <a:fld id="{5751DFAA-887F-4071-8EAD-E8CA316FCF06}" type="slidenum">
              <a:rPr lang="nb-NO" smtClean="0">
                <a:solidFill>
                  <a:srgbClr val="2C4457"/>
                </a:solidFill>
              </a:rPr>
              <a:pPr/>
              <a:t>4</a:t>
            </a:fld>
            <a:endParaRPr lang="nb-NO">
              <a:solidFill>
                <a:srgbClr val="2C4457"/>
              </a:solidFill>
            </a:endParaRPr>
          </a:p>
        </p:txBody>
      </p:sp>
      <p:sp>
        <p:nvSpPr>
          <p:cNvPr id="7" name="TekstSylinder 10"/>
          <p:cNvSpPr txBox="1"/>
          <p:nvPr/>
        </p:nvSpPr>
        <p:spPr>
          <a:xfrm>
            <a:off x="132839" y="138791"/>
            <a:ext cx="4349278" cy="98007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chor="t">
            <a:spAutoFit/>
          </a:bodyPr>
          <a:lstStyle/>
          <a:p>
            <a:r>
              <a:rPr lang="nb-NO" sz="2000" b="1">
                <a:solidFill>
                  <a:prstClr val="black"/>
                </a:solidFill>
              </a:rPr>
              <a:t>STATUSRAPPORT</a:t>
            </a:r>
            <a:br>
              <a:rPr lang="nb-NO" sz="2000" b="1">
                <a:solidFill>
                  <a:prstClr val="black"/>
                </a:solidFill>
                <a:cs typeface="Arial"/>
              </a:rPr>
            </a:br>
            <a:endParaRPr lang="nb-NO" sz="2000" b="1">
              <a:solidFill>
                <a:prstClr val="black"/>
              </a:solidFill>
            </a:endParaRPr>
          </a:p>
          <a:p>
            <a:r>
              <a:rPr lang="nb-NO" sz="1100" b="1">
                <a:solidFill>
                  <a:prstClr val="black"/>
                </a:solidFill>
                <a:cs typeface="Arial"/>
              </a:rPr>
              <a:t>IT-drift</a:t>
            </a:r>
            <a:endParaRPr lang="nb-NO" sz="1100" b="1">
              <a:solidFill>
                <a:prstClr val="black"/>
              </a:solidFill>
            </a:endParaRPr>
          </a:p>
          <a:p>
            <a:endParaRPr lang="nb-NO" sz="1100">
              <a:solidFill>
                <a:prstClr val="black"/>
              </a:solidFill>
            </a:endParaRPr>
          </a:p>
        </p:txBody>
      </p:sp>
      <p:grpSp>
        <p:nvGrpSpPr>
          <p:cNvPr id="2" name="Gruppe 1"/>
          <p:cNvGrpSpPr/>
          <p:nvPr/>
        </p:nvGrpSpPr>
        <p:grpSpPr>
          <a:xfrm>
            <a:off x="142484" y="1211860"/>
            <a:ext cx="14365384" cy="3404550"/>
            <a:chOff x="142483" y="1211859"/>
            <a:chExt cx="14365384" cy="3404550"/>
          </a:xfrm>
        </p:grpSpPr>
        <p:sp>
          <p:nvSpPr>
            <p:cNvPr id="30" name="TekstSylinder 26"/>
            <p:cNvSpPr txBox="1"/>
            <p:nvPr/>
          </p:nvSpPr>
          <p:spPr>
            <a:xfrm>
              <a:off x="142483" y="1211859"/>
              <a:ext cx="7625477" cy="3379786"/>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sz="1300" dirty="0"/>
                <a:t>Fremdrift: </a:t>
              </a:r>
            </a:p>
            <a:p>
              <a:pPr marL="177793" indent="-177793"/>
              <a:endParaRPr lang="nb-NO" sz="1300" dirty="0"/>
            </a:p>
            <a:p>
              <a:pPr marL="177793" indent="-177793"/>
              <a:r>
                <a:rPr lang="nb-NO" sz="1300" dirty="0"/>
                <a:t>Status:</a:t>
              </a:r>
            </a:p>
            <a:p>
              <a:r>
                <a:rPr lang="nb-NO" sz="1300" b="0" dirty="0"/>
                <a:t>Prosjektet sliter med bemanning av alle tre delprosjekter. Ønsket deltakelse var 40% av et årsverk. Vi mener at prosjektet kommer til å levere aktivitetene innenfor prosjektets utvidede levetid. Innkjøp: Deltakerne deltar med 20% og begynte først i august. Brukerstøtte: Delprosjektleder for brukerstøtte deltar som prosjektmedlem ut året og et prosjektmedlem sluttet på UiO. Drift av arbeidsstasjoner: Har prøvd å få flere fra enhetene med i prosjektet.</a:t>
              </a:r>
            </a:p>
            <a:p>
              <a:endParaRPr lang="nb-NO" sz="1300" dirty="0"/>
            </a:p>
            <a:p>
              <a:r>
                <a:rPr lang="nb-NO" sz="1300" dirty="0"/>
                <a:t>Aktiviteter i nærmeste fremtid:</a:t>
              </a:r>
            </a:p>
            <a:p>
              <a:pPr marL="285738" indent="-285738">
                <a:buFont typeface="Arial" panose="020B0604020202020204" pitchFamily="34" charset="0"/>
                <a:buChar char="•"/>
              </a:pPr>
              <a:r>
                <a:rPr lang="nb-NO" sz="1300" b="0" dirty="0"/>
                <a:t>Brukerstøtte: AV-brukerstøtte i undervisnings- og møterom, framlegg av prosjektbeskrivelse for TOPdesk og klargjøring til pilot.</a:t>
              </a:r>
            </a:p>
            <a:p>
              <a:pPr marL="285738" indent="-285738">
                <a:buFont typeface="Arial" panose="020B0604020202020204" pitchFamily="34" charset="0"/>
                <a:buChar char="•"/>
              </a:pPr>
              <a:r>
                <a:rPr lang="nb-NO" sz="1300" b="0" dirty="0"/>
                <a:t>Arbeidsstasjoner: I overkant av 100 maskiner installert med løsning og kjører i en begrenset pilot. Jobbes med infrastrukturvalgt rundt løsningen.</a:t>
              </a:r>
            </a:p>
            <a:p>
              <a:pPr marL="285738" indent="-285738">
                <a:buFont typeface="Arial" panose="020B0604020202020204" pitchFamily="34" charset="0"/>
                <a:buChar char="•"/>
              </a:pPr>
              <a:r>
                <a:rPr lang="nb-NO" sz="1300" b="0" dirty="0"/>
                <a:t>Innkjøp: Ferdig med planlegging og begynner å jobbe de første prosessene.</a:t>
              </a:r>
            </a:p>
            <a:p>
              <a:endParaRPr lang="nb-NO" sz="1300" b="0" dirty="0"/>
            </a:p>
          </p:txBody>
        </p:sp>
        <p:sp>
          <p:nvSpPr>
            <p:cNvPr id="31" name="TekstSylinder 26"/>
            <p:cNvSpPr txBox="1"/>
            <p:nvPr/>
          </p:nvSpPr>
          <p:spPr>
            <a:xfrm>
              <a:off x="7954392" y="1232409"/>
              <a:ext cx="6553475" cy="33840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dirty="0"/>
                <a:t>Avhengigheter: </a:t>
              </a:r>
            </a:p>
            <a:p>
              <a:endParaRPr lang="nb-NO" dirty="0"/>
            </a:p>
            <a:p>
              <a:r>
                <a:rPr lang="nb-NO" dirty="0"/>
                <a:t>Status</a:t>
              </a:r>
              <a:r>
                <a:rPr lang="nb-NO" b="0" dirty="0"/>
                <a:t>:</a:t>
              </a:r>
            </a:p>
            <a:p>
              <a:r>
                <a:rPr lang="nb-NO" b="0" dirty="0"/>
                <a:t>Delprosjektet innkjøp har avhengigheter til UiOs nye bestillings- og fakturasystem, evt. avtale om avhending av utstyr, samt autopilot som delprosjektet drift av arbeidsstasjoner jobber med.</a:t>
              </a:r>
            </a:p>
            <a:p>
              <a:endParaRPr lang="nb-NO" b="0" dirty="0"/>
            </a:p>
            <a:p>
              <a:r>
                <a:rPr lang="nb-NO" dirty="0"/>
                <a:t>Behov for avklaringer:</a:t>
              </a:r>
            </a:p>
            <a:p>
              <a:endParaRPr lang="nb-NO" b="0" dirty="0"/>
            </a:p>
            <a:p>
              <a:endParaRPr lang="nb-NO" b="0" dirty="0"/>
            </a:p>
          </p:txBody>
        </p:sp>
      </p:grpSp>
      <p:sp>
        <p:nvSpPr>
          <p:cNvPr id="52" name="TekstSylinder 19"/>
          <p:cNvSpPr txBox="1"/>
          <p:nvPr/>
        </p:nvSpPr>
        <p:spPr>
          <a:xfrm>
            <a:off x="4530300" y="137581"/>
            <a:ext cx="2366918" cy="98128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130622" bIns="0" rtlCol="0" anchor="t">
            <a:noAutofit/>
          </a:bodyPr>
          <a:lstStyle/>
          <a:p>
            <a:r>
              <a:rPr lang="nb-NO" sz="1500" b="1" dirty="0">
                <a:solidFill>
                  <a:schemeClr val="tx1"/>
                </a:solidFill>
              </a:rPr>
              <a:t>Dato:</a:t>
            </a:r>
          </a:p>
          <a:p>
            <a:r>
              <a:rPr lang="nb-NO" sz="1200" dirty="0">
                <a:solidFill>
                  <a:schemeClr val="tx1"/>
                </a:solidFill>
                <a:cs typeface="Arial"/>
              </a:rPr>
              <a:t>31.10.2019</a:t>
            </a:r>
            <a:endParaRPr lang="nb-NO" sz="1200" dirty="0">
              <a:solidFill>
                <a:schemeClr val="tx1"/>
              </a:solidFill>
            </a:endParaRPr>
          </a:p>
        </p:txBody>
      </p:sp>
      <p:graphicFrame>
        <p:nvGraphicFramePr>
          <p:cNvPr id="4" name="Tabell 13"/>
          <p:cNvGraphicFramePr>
            <a:graphicFrameLocks noGrp="1"/>
          </p:cNvGraphicFramePr>
          <p:nvPr>
            <p:extLst/>
          </p:nvPr>
        </p:nvGraphicFramePr>
        <p:xfrm>
          <a:off x="6897219" y="137580"/>
          <a:ext cx="7610649" cy="980071"/>
        </p:xfrm>
        <a:graphic>
          <a:graphicData uri="http://schemas.openxmlformats.org/drawingml/2006/table">
            <a:tbl>
              <a:tblPr firstRow="1" bandRow="1">
                <a:tableStyleId>{5C22544A-7EE6-4342-B048-85BDC9FD1C3A}</a:tableStyleId>
              </a:tblPr>
              <a:tblGrid>
                <a:gridCol w="691174">
                  <a:extLst>
                    <a:ext uri="{9D8B030D-6E8A-4147-A177-3AD203B41FA5}">
                      <a16:colId xmlns:a16="http://schemas.microsoft.com/office/drawing/2014/main" val="1135141023"/>
                    </a:ext>
                  </a:extLst>
                </a:gridCol>
                <a:gridCol w="691175">
                  <a:extLst>
                    <a:ext uri="{9D8B030D-6E8A-4147-A177-3AD203B41FA5}">
                      <a16:colId xmlns:a16="http://schemas.microsoft.com/office/drawing/2014/main" val="2139775714"/>
                    </a:ext>
                  </a:extLst>
                </a:gridCol>
                <a:gridCol w="767080">
                  <a:extLst>
                    <a:ext uri="{9D8B030D-6E8A-4147-A177-3AD203B41FA5}">
                      <a16:colId xmlns:a16="http://schemas.microsoft.com/office/drawing/2014/main" val="1919443761"/>
                    </a:ext>
                  </a:extLst>
                </a:gridCol>
                <a:gridCol w="5461220">
                  <a:extLst>
                    <a:ext uri="{9D8B030D-6E8A-4147-A177-3AD203B41FA5}">
                      <a16:colId xmlns:a16="http://schemas.microsoft.com/office/drawing/2014/main" val="3246959147"/>
                    </a:ext>
                  </a:extLst>
                </a:gridCol>
              </a:tblGrid>
              <a:tr h="409073">
                <a:tc gridSpan="3">
                  <a:txBody>
                    <a:bodyPr/>
                    <a:lstStyle/>
                    <a:p>
                      <a:pPr marL="0" algn="l" defTabSz="1097280" rtl="0" eaLnBrk="1" latinLnBrk="0" hangingPunct="1"/>
                      <a:r>
                        <a:rPr lang="nb-NO" sz="1700" b="1" kern="1200">
                          <a:solidFill>
                            <a:prstClr val="black"/>
                          </a:solidFill>
                          <a:latin typeface="+mn-lt"/>
                          <a:ea typeface="+mn-ea"/>
                          <a:cs typeface="+mn-cs"/>
                        </a:rPr>
                        <a:t>Overordnet status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tcPr>
                </a:tc>
                <a:tc hMerge="1">
                  <a:txBody>
                    <a:bodyPr/>
                    <a:lstStyle/>
                    <a:p>
                      <a:endParaRPr lang="nb-NO"/>
                    </a:p>
                  </a:txBody>
                  <a:tcPr/>
                </a:tc>
                <a:tc rowSpan="2">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endParaRPr lang="nb-NO" sz="1100" b="0" baseline="0">
                        <a:solidFill>
                          <a:prstClr val="black"/>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14135213"/>
                  </a:ext>
                </a:extLst>
              </a:tr>
              <a:tr h="570998">
                <a:tc>
                  <a:txBody>
                    <a:bodyPr/>
                    <a:lstStyle/>
                    <a:p>
                      <a:pPr algn="ctr"/>
                      <a:r>
                        <a:rPr lang="nb-NO" sz="1800" b="1"/>
                        <a:t>F</a:t>
                      </a:r>
                    </a:p>
                    <a:p>
                      <a:pPr algn="ctr"/>
                      <a:r>
                        <a:rPr lang="nb-NO" sz="1100" b="1"/>
                        <a:t>Forrige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algn="ctr"/>
                      <a:r>
                        <a:rPr lang="nb-NO" sz="1800" b="1"/>
                        <a:t>N</a:t>
                      </a:r>
                      <a:endParaRPr lang="nb-NO" sz="3600" b="1"/>
                    </a:p>
                    <a:p>
                      <a:pPr algn="ctr"/>
                      <a:r>
                        <a:rPr lang="nb-NO" sz="1100" b="1"/>
                        <a:t>Nå</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algn="ctr"/>
                      <a:r>
                        <a:rPr lang="nb-NO" sz="1800" b="1"/>
                        <a:t>T</a:t>
                      </a:r>
                      <a:endParaRPr lang="nb-NO" sz="3600" b="1"/>
                    </a:p>
                    <a:p>
                      <a:pPr marL="0" indent="0" algn="ctr"/>
                      <a:r>
                        <a:rPr lang="nb-NO" sz="1100" b="1"/>
                        <a:t>Tendens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vMerge="1">
                  <a:txBody>
                    <a:bodyPr/>
                    <a:lstStyle/>
                    <a:p>
                      <a:endParaRPr lang="nb-NO" sz="1100">
                        <a:latin typeface="+mn-lt"/>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026844"/>
                  </a:ext>
                </a:extLst>
              </a:tr>
            </a:tbl>
          </a:graphicData>
        </a:graphic>
      </p:graphicFrame>
      <p:sp>
        <p:nvSpPr>
          <p:cNvPr id="60" name="TekstSylinder 59"/>
          <p:cNvSpPr txBox="1"/>
          <p:nvPr/>
        </p:nvSpPr>
        <p:spPr>
          <a:xfrm>
            <a:off x="7954392" y="4683084"/>
            <a:ext cx="6553474" cy="3379075"/>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sz="1400" dirty="0"/>
              <a:t>Ressurser og økonomi:</a:t>
            </a:r>
          </a:p>
          <a:p>
            <a:endParaRPr lang="nb-NO" sz="1100" b="0" dirty="0"/>
          </a:p>
          <a:p>
            <a:pPr lvl="0"/>
            <a:r>
              <a:rPr lang="nb-NO" sz="1400" dirty="0"/>
              <a:t>Status:</a:t>
            </a:r>
          </a:p>
          <a:p>
            <a:pPr lvl="0"/>
            <a:endParaRPr lang="nb-NO" sz="1400" dirty="0"/>
          </a:p>
          <a:p>
            <a:pPr lvl="0"/>
            <a:endParaRPr lang="nb-NO" sz="1400" dirty="0"/>
          </a:p>
          <a:p>
            <a:pPr lvl="0"/>
            <a:endParaRPr lang="nb-NO" sz="1400" dirty="0"/>
          </a:p>
          <a:p>
            <a:pPr lvl="0"/>
            <a:endParaRPr lang="nb-NO" sz="1400" dirty="0"/>
          </a:p>
          <a:p>
            <a:pPr lvl="0"/>
            <a:r>
              <a:rPr lang="nb-NO" sz="1400" dirty="0"/>
              <a:t>Tiltak:</a:t>
            </a:r>
          </a:p>
          <a:p>
            <a:pPr lvl="0"/>
            <a:endParaRPr lang="nb-NO" sz="1400" b="0" dirty="0"/>
          </a:p>
          <a:p>
            <a:endParaRPr lang="nb-NO" sz="240" b="0" dirty="0"/>
          </a:p>
          <a:p>
            <a:endParaRPr lang="nb-NO" b="0" dirty="0"/>
          </a:p>
        </p:txBody>
      </p:sp>
      <p:graphicFrame>
        <p:nvGraphicFramePr>
          <p:cNvPr id="61" name="Tabell 17"/>
          <p:cNvGraphicFramePr>
            <a:graphicFrameLocks noGrp="1"/>
          </p:cNvGraphicFramePr>
          <p:nvPr>
            <p:extLst/>
          </p:nvPr>
        </p:nvGraphicFramePr>
        <p:xfrm>
          <a:off x="637193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74320">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graphicFrame>
        <p:nvGraphicFramePr>
          <p:cNvPr id="70" name="Tabell 21"/>
          <p:cNvGraphicFramePr>
            <a:graphicFrameLocks noGrp="1"/>
          </p:cNvGraphicFramePr>
          <p:nvPr>
            <p:extLst/>
          </p:nvPr>
        </p:nvGraphicFramePr>
        <p:xfrm>
          <a:off x="1332579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74320">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55" name="Oval 7"/>
          <p:cNvSpPr/>
          <p:nvPr/>
        </p:nvSpPr>
        <p:spPr>
          <a:xfrm>
            <a:off x="5982689" y="6125452"/>
            <a:ext cx="354844" cy="300330"/>
          </a:xfrm>
          <a:prstGeom prst="ellipse">
            <a:avLst/>
          </a:prstGeom>
          <a:solidFill>
            <a:srgbClr val="4F81BD"/>
          </a:solidFill>
          <a:ln w="25400" cap="flat" cmpd="sng" algn="ctr">
            <a:solidFill>
              <a:srgbClr val="4F81BD">
                <a:lumMod val="50000"/>
              </a:srgbClr>
            </a:solidFill>
            <a:prstDash val="solid"/>
          </a:ln>
          <a:effectLst/>
        </p:spPr>
        <p:txBody>
          <a:bodyPr wrap="square" lIns="0" tIns="0" rIns="0" bIns="0" rtlCol="0" anchor="ctr"/>
          <a:lstStyle/>
          <a:p>
            <a:pPr algn="ctr" defTabSz="914364">
              <a:defRPr/>
            </a:pPr>
            <a:endParaRPr lang="nb-NO" sz="1000" kern="0">
              <a:solidFill>
                <a:prstClr val="white"/>
              </a:solidFill>
              <a:latin typeface="Calibri"/>
            </a:endParaRPr>
          </a:p>
        </p:txBody>
      </p:sp>
      <p:sp>
        <p:nvSpPr>
          <p:cNvPr id="66" name="Oval 7">
            <a:extLst>
              <a:ext uri="{FF2B5EF4-FFF2-40B4-BE49-F238E27FC236}">
                <a16:creationId xmlns:a16="http://schemas.microsoft.com/office/drawing/2014/main" id="{4DA5A2FB-796A-4A50-B270-C1DEC4A625C6}"/>
              </a:ext>
            </a:extLst>
          </p:cNvPr>
          <p:cNvSpPr/>
          <p:nvPr/>
        </p:nvSpPr>
        <p:spPr>
          <a:xfrm>
            <a:off x="6508538" y="4782500"/>
            <a:ext cx="340498" cy="360994"/>
          </a:xfrm>
          <a:prstGeom prst="ellipse">
            <a:avLst/>
          </a:prstGeom>
          <a:solidFill>
            <a:srgbClr val="FFFF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nb-NO" sz="1800">
              <a:solidFill>
                <a:prstClr val="white"/>
              </a:solidFill>
            </a:endParaRPr>
          </a:p>
        </p:txBody>
      </p:sp>
      <p:graphicFrame>
        <p:nvGraphicFramePr>
          <p:cNvPr id="63" name="Tabell 23">
            <a:extLst>
              <a:ext uri="{FF2B5EF4-FFF2-40B4-BE49-F238E27FC236}">
                <a16:creationId xmlns:a16="http://schemas.microsoft.com/office/drawing/2014/main" id="{287F3142-C375-4A5E-918E-D2BF2D007B9C}"/>
              </a:ext>
            </a:extLst>
          </p:cNvPr>
          <p:cNvGraphicFramePr>
            <a:graphicFrameLocks noGrp="1"/>
          </p:cNvGraphicFramePr>
          <p:nvPr>
            <p:extLst/>
          </p:nvPr>
        </p:nvGraphicFramePr>
        <p:xfrm>
          <a:off x="13464274" y="4731553"/>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74320">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33" name="TekstSylinder 26"/>
          <p:cNvSpPr txBox="1"/>
          <p:nvPr/>
        </p:nvSpPr>
        <p:spPr>
          <a:xfrm>
            <a:off x="142485" y="4680430"/>
            <a:ext cx="7625476" cy="33918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40" tIns="25714" rIns="51426" bIns="0" rtlCol="0">
            <a:noAutofit/>
          </a:bodyPr>
          <a:lstStyle>
            <a:defPPr>
              <a:defRPr lang="nb-NO"/>
            </a:defPPr>
            <a:lvl1pPr>
              <a:defRPr sz="1200" b="1">
                <a:solidFill>
                  <a:prstClr val="black"/>
                </a:solidFill>
              </a:defRPr>
            </a:lvl1pPr>
          </a:lstStyle>
          <a:p>
            <a:r>
              <a:rPr lang="nb-NO" sz="1300" dirty="0"/>
              <a:t>Risiko: Topp 3</a:t>
            </a:r>
          </a:p>
          <a:p>
            <a:endParaRPr lang="nb-NO" sz="1300" dirty="0"/>
          </a:p>
          <a:p>
            <a:r>
              <a:rPr lang="nb-NO" sz="1300" dirty="0"/>
              <a:t>Risiko for ikke å nå milepælene:</a:t>
            </a:r>
          </a:p>
          <a:p>
            <a:pPr marL="342887" indent="-342887">
              <a:buAutoNum type="arabicPeriod"/>
            </a:pPr>
            <a:r>
              <a:rPr lang="nb-NO" sz="1300" b="0" dirty="0"/>
              <a:t>Bemanningssituasjonen (gul)</a:t>
            </a:r>
          </a:p>
          <a:p>
            <a:pPr marL="342887" indent="-342887">
              <a:buAutoNum type="arabicPeriod"/>
            </a:pPr>
            <a:r>
              <a:rPr lang="nb-NO" sz="1300" b="0" dirty="0"/>
              <a:t>Drift av arbeidsstasjoner: UNIT jobber med </a:t>
            </a:r>
            <a:br>
              <a:rPr lang="nb-NO" sz="1300" b="0" dirty="0"/>
            </a:br>
            <a:r>
              <a:rPr lang="nb-NO" sz="1300" b="0" dirty="0"/>
              <a:t>et prosjekt for å se på mulighetsrommet for </a:t>
            </a:r>
            <a:br>
              <a:rPr lang="nb-NO" sz="1300" b="0" dirty="0"/>
            </a:br>
            <a:r>
              <a:rPr lang="nb-NO" sz="1300" b="0" dirty="0"/>
              <a:t>en nasjonal løsning – krever fokus fra </a:t>
            </a:r>
            <a:br>
              <a:rPr lang="nb-NO" sz="1300" b="0" dirty="0"/>
            </a:br>
            <a:r>
              <a:rPr lang="nb-NO" sz="1300" b="0" dirty="0"/>
              <a:t>delprosjektleder (gult)</a:t>
            </a:r>
          </a:p>
          <a:p>
            <a:pPr marL="342887" indent="-342887">
              <a:buAutoNum type="arabicPeriod"/>
            </a:pPr>
            <a:r>
              <a:rPr lang="nb-NO" sz="1300" b="0" dirty="0"/>
              <a:t>For TOPdesk må vi klare å sette fart, ellers</a:t>
            </a:r>
            <a:br>
              <a:rPr lang="nb-NO" sz="1300" b="0" dirty="0"/>
            </a:br>
            <a:r>
              <a:rPr lang="nb-NO" sz="1300" b="0" dirty="0"/>
              <a:t>er det en risiko for at prosjektet blir dyrere</a:t>
            </a:r>
            <a:br>
              <a:rPr lang="nb-NO" sz="1300" b="0" dirty="0"/>
            </a:br>
            <a:r>
              <a:rPr lang="nb-NO" sz="1300" b="0" dirty="0"/>
              <a:t>enn nødvendig (gult)</a:t>
            </a:r>
          </a:p>
          <a:p>
            <a:endParaRPr lang="nb-NO" sz="1300" dirty="0"/>
          </a:p>
          <a:p>
            <a:endParaRPr lang="nb-NO" sz="1300" dirty="0"/>
          </a:p>
          <a:p>
            <a:r>
              <a:rPr lang="nb-NO" sz="1300" dirty="0"/>
              <a:t>Risikoreduserende tiltak:</a:t>
            </a:r>
            <a:endParaRPr lang="nb-NO" sz="1300" b="0" dirty="0"/>
          </a:p>
          <a:p>
            <a:pPr marL="285738" indent="-285738">
              <a:buFont typeface="Arial" panose="020B0604020202020204" pitchFamily="34" charset="0"/>
              <a:buChar char="•"/>
            </a:pPr>
            <a:r>
              <a:rPr lang="nb-NO" sz="1300" b="0" dirty="0"/>
              <a:t>Prioritert rekkefølge på aktiviteter</a:t>
            </a:r>
          </a:p>
          <a:p>
            <a:endParaRPr lang="nb-NO" sz="1300" b="0" dirty="0"/>
          </a:p>
        </p:txBody>
      </p:sp>
      <p:graphicFrame>
        <p:nvGraphicFramePr>
          <p:cNvPr id="41" name="Chart 37"/>
          <p:cNvGraphicFramePr>
            <a:graphicFrameLocks/>
          </p:cNvGraphicFramePr>
          <p:nvPr>
            <p:extLst/>
          </p:nvPr>
        </p:nvGraphicFramePr>
        <p:xfrm>
          <a:off x="3830581" y="4782501"/>
          <a:ext cx="3316314" cy="320495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995138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7"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171" name="think-cell Slide" r:id="rId4" imgW="270" imgH="270" progId="TCLayout.ActiveDocument.1">
                  <p:embed/>
                </p:oleObj>
              </mc:Choice>
              <mc:Fallback>
                <p:oleObj name="think-cell Slide" r:id="rId4" imgW="270" imgH="270" progId="TCLayout.ActiveDocument.1">
                  <p:embed/>
                  <p:pic>
                    <p:nvPicPr>
                      <p:cNvPr id="9" name="Objekt 7"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lassholder for lysbildenummer 2"/>
          <p:cNvSpPr>
            <a:spLocks noGrp="1"/>
          </p:cNvSpPr>
          <p:nvPr>
            <p:ph type="sldNum" sz="quarter" idx="12"/>
          </p:nvPr>
        </p:nvSpPr>
        <p:spPr/>
        <p:txBody>
          <a:bodyPr/>
          <a:lstStyle/>
          <a:p>
            <a:fld id="{5751DFAA-887F-4071-8EAD-E8CA316FCF06}" type="slidenum">
              <a:rPr lang="nb-NO" smtClean="0">
                <a:solidFill>
                  <a:srgbClr val="2C4457"/>
                </a:solidFill>
              </a:rPr>
              <a:pPr/>
              <a:t>5</a:t>
            </a:fld>
            <a:endParaRPr lang="nb-NO">
              <a:solidFill>
                <a:srgbClr val="2C4457"/>
              </a:solidFill>
            </a:endParaRPr>
          </a:p>
        </p:txBody>
      </p:sp>
      <p:sp>
        <p:nvSpPr>
          <p:cNvPr id="7" name="TekstSylinder 10"/>
          <p:cNvSpPr txBox="1"/>
          <p:nvPr/>
        </p:nvSpPr>
        <p:spPr>
          <a:xfrm>
            <a:off x="132839" y="138791"/>
            <a:ext cx="4349277" cy="980071"/>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chor="t">
            <a:spAutoFit/>
          </a:bodyPr>
          <a:lstStyle/>
          <a:p>
            <a:r>
              <a:rPr lang="nb-NO" sz="2000" b="1">
                <a:solidFill>
                  <a:prstClr val="black"/>
                </a:solidFill>
              </a:rPr>
              <a:t>STATUSRAPPORT</a:t>
            </a:r>
            <a:br>
              <a:rPr lang="nb-NO" sz="2000" b="1">
                <a:solidFill>
                  <a:prstClr val="black"/>
                </a:solidFill>
                <a:cs typeface="Arial"/>
              </a:rPr>
            </a:br>
            <a:endParaRPr lang="nb-NO" sz="2000" b="1">
              <a:solidFill>
                <a:prstClr val="black"/>
              </a:solidFill>
            </a:endParaRPr>
          </a:p>
          <a:p>
            <a:r>
              <a:rPr lang="nb-NO" sz="1100" b="1">
                <a:solidFill>
                  <a:prstClr val="black"/>
                </a:solidFill>
                <a:cs typeface="Arial"/>
              </a:rPr>
              <a:t>IT-drift</a:t>
            </a:r>
            <a:endParaRPr lang="nb-NO" sz="1100" b="1">
              <a:solidFill>
                <a:prstClr val="black"/>
              </a:solidFill>
            </a:endParaRPr>
          </a:p>
          <a:p>
            <a:endParaRPr lang="nb-NO" sz="1100">
              <a:solidFill>
                <a:prstClr val="black"/>
              </a:solidFill>
            </a:endParaRPr>
          </a:p>
        </p:txBody>
      </p:sp>
      <p:grpSp>
        <p:nvGrpSpPr>
          <p:cNvPr id="2" name="Gruppe 1"/>
          <p:cNvGrpSpPr/>
          <p:nvPr/>
        </p:nvGrpSpPr>
        <p:grpSpPr>
          <a:xfrm>
            <a:off x="142483" y="1211859"/>
            <a:ext cx="14365384" cy="3404550"/>
            <a:chOff x="142483" y="1211859"/>
            <a:chExt cx="14365384" cy="3404550"/>
          </a:xfrm>
        </p:grpSpPr>
        <p:sp>
          <p:nvSpPr>
            <p:cNvPr id="30" name="TekstSylinder 26"/>
            <p:cNvSpPr txBox="1"/>
            <p:nvPr/>
          </p:nvSpPr>
          <p:spPr>
            <a:xfrm>
              <a:off x="142483" y="1211859"/>
              <a:ext cx="7625477" cy="3379786"/>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300" dirty="0"/>
                <a:t>Fremdrift: </a:t>
              </a:r>
            </a:p>
            <a:p>
              <a:pPr marL="177800" indent="-177800"/>
              <a:endParaRPr lang="nb-NO" sz="1300" dirty="0"/>
            </a:p>
            <a:p>
              <a:pPr marL="177800" indent="-177800"/>
              <a:r>
                <a:rPr lang="nb-NO" sz="1300" dirty="0"/>
                <a:t>Status:</a:t>
              </a:r>
            </a:p>
            <a:p>
              <a:r>
                <a:rPr lang="nb-NO" sz="1300" b="0" dirty="0"/>
                <a:t>Prosjektet har den siste tiden jobbet med å bemanne delprosjektene innkjøp og brukerstøtte.</a:t>
              </a:r>
            </a:p>
            <a:p>
              <a:r>
                <a:rPr lang="nb-NO" sz="1300" b="0" dirty="0"/>
                <a:t>Bemanning av disse delprosjektene har vært vanskelig da vi har etterspurt 40% av et årsverk fra enhetene. Delprosjektlederne og -deltakerne har også brukt tid på å frigjøre seg fra arbeidsoppgaver for å kunne delta.</a:t>
              </a:r>
            </a:p>
            <a:p>
              <a:endParaRPr lang="nb-NO" sz="1300" b="0" dirty="0"/>
            </a:p>
            <a:p>
              <a:r>
                <a:rPr lang="nb-NO" sz="1300" b="0" dirty="0"/>
                <a:t>Ønsket bemanning er på plass for delprosjektene.</a:t>
              </a:r>
            </a:p>
            <a:p>
              <a:endParaRPr lang="en-US" sz="1300" b="0" dirty="0"/>
            </a:p>
            <a:p>
              <a:r>
                <a:rPr lang="en-US" sz="1300" b="0" dirty="0"/>
                <a:t>Autopilot </a:t>
              </a:r>
              <a:r>
                <a:rPr lang="en-US" sz="1300" b="0" dirty="0" err="1"/>
                <a:t>i</a:t>
              </a:r>
              <a:r>
                <a:rPr lang="en-US" sz="1300" b="0" dirty="0"/>
                <a:t> drift av </a:t>
              </a:r>
              <a:r>
                <a:rPr lang="en-US" sz="1300" b="0" dirty="0" err="1"/>
                <a:t>arbeidsstasjoner</a:t>
              </a:r>
              <a:r>
                <a:rPr lang="en-US" sz="1300" b="0" dirty="0"/>
                <a:t> </a:t>
              </a:r>
              <a:r>
                <a:rPr lang="en-US" sz="1300" b="0" dirty="0" err="1"/>
                <a:t>involverer</a:t>
              </a:r>
              <a:r>
                <a:rPr lang="en-US" sz="1300" b="0" dirty="0"/>
                <a:t> </a:t>
              </a:r>
              <a:r>
                <a:rPr lang="en-US" sz="1300" b="0" dirty="0" err="1"/>
                <a:t>Lokal</a:t>
              </a:r>
              <a:r>
                <a:rPr lang="en-US" sz="1300" b="0" dirty="0"/>
                <a:t> IT </a:t>
              </a:r>
              <a:r>
                <a:rPr lang="en-US" sz="1300" b="0" dirty="0" err="1"/>
                <a:t>gjennom</a:t>
              </a:r>
              <a:r>
                <a:rPr lang="en-US" sz="1300" b="0" dirty="0"/>
                <a:t> </a:t>
              </a:r>
              <a:r>
                <a:rPr lang="en-US" sz="1300" b="0" dirty="0" err="1"/>
                <a:t>flere</a:t>
              </a:r>
              <a:r>
                <a:rPr lang="en-US" sz="1300" b="0" dirty="0"/>
                <a:t> </a:t>
              </a:r>
              <a:r>
                <a:rPr lang="en-US" sz="1300" b="0" dirty="0" err="1"/>
                <a:t>workshoper</a:t>
              </a:r>
              <a:r>
                <a:rPr lang="en-US" sz="1300" b="0" dirty="0"/>
                <a:t> med </a:t>
              </a:r>
              <a:r>
                <a:rPr lang="en-US" sz="1300" b="0" dirty="0" err="1"/>
                <a:t>stor</a:t>
              </a:r>
              <a:r>
                <a:rPr lang="en-US" sz="1300" b="0" dirty="0"/>
                <a:t> </a:t>
              </a:r>
              <a:r>
                <a:rPr lang="en-US" sz="1300" b="0" dirty="0" err="1"/>
                <a:t>suksess</a:t>
              </a:r>
              <a:r>
                <a:rPr lang="en-US" sz="1300" b="0" dirty="0"/>
                <a:t>.</a:t>
              </a:r>
              <a:endParaRPr lang="nb-NO" sz="1300" b="0" dirty="0"/>
            </a:p>
            <a:p>
              <a:endParaRPr lang="nb-NO" sz="1300" dirty="0"/>
            </a:p>
            <a:p>
              <a:r>
                <a:rPr lang="nb-NO" sz="1300" dirty="0"/>
                <a:t>Aktiviteter i nærmeste fremtid:</a:t>
              </a:r>
            </a:p>
            <a:p>
              <a:r>
                <a:rPr lang="nb-NO" sz="1300" b="0" dirty="0"/>
                <a:t>Planlagte vedtak mai: Prosjektmandat og delprosjektbeskrivelser. </a:t>
              </a:r>
            </a:p>
            <a:p>
              <a:endParaRPr lang="nb-NO" sz="1300" b="0" dirty="0"/>
            </a:p>
            <a:p>
              <a:r>
                <a:rPr lang="nb-NO" sz="1300" b="0" dirty="0"/>
                <a:t>Planlagt vedtak i juni: Samlet tidsplan for prosjektet i fase 2, med detaljerte planer i delprosjektene. Kommunikasjonsaktiviteter for høsten 2019.</a:t>
              </a:r>
            </a:p>
            <a:p>
              <a:endParaRPr lang="nb-NO" b="0" dirty="0"/>
            </a:p>
          </p:txBody>
        </p:sp>
        <p:sp>
          <p:nvSpPr>
            <p:cNvPr id="31" name="TekstSylinder 26"/>
            <p:cNvSpPr txBox="1"/>
            <p:nvPr/>
          </p:nvSpPr>
          <p:spPr>
            <a:xfrm>
              <a:off x="7954392" y="1232409"/>
              <a:ext cx="6553475" cy="33840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dirty="0"/>
                <a:t>Avhengigheter: </a:t>
              </a:r>
            </a:p>
            <a:p>
              <a:endParaRPr lang="nb-NO" dirty="0"/>
            </a:p>
            <a:p>
              <a:r>
                <a:rPr lang="nb-NO" dirty="0"/>
                <a:t>Status</a:t>
              </a:r>
              <a:r>
                <a:rPr lang="nb-NO" b="0" dirty="0"/>
                <a:t>:</a:t>
              </a:r>
            </a:p>
            <a:p>
              <a:r>
                <a:rPr lang="nb-NO" b="0" dirty="0"/>
                <a:t>Delprosjektet brukerstøtte har avhengigheter til andre aktiviteter/prosjekter:</a:t>
              </a:r>
            </a:p>
            <a:p>
              <a:pPr marL="285750" indent="-285750">
                <a:buFont typeface="Arial" panose="020B0604020202020204" pitchFamily="34" charset="0"/>
                <a:buChar char="•"/>
              </a:pPr>
              <a:r>
                <a:rPr lang="nb-NO" b="0" dirty="0"/>
                <a:t>Tjenestekatalog</a:t>
              </a:r>
            </a:p>
            <a:p>
              <a:pPr marL="285750" indent="-285750">
                <a:buFont typeface="Arial" panose="020B0604020202020204" pitchFamily="34" charset="0"/>
                <a:buChar char="•"/>
              </a:pPr>
              <a:r>
                <a:rPr lang="nb-NO" b="0" dirty="0"/>
                <a:t>Utstyrsdatabase / CMDB</a:t>
              </a:r>
            </a:p>
            <a:p>
              <a:pPr marL="285750" indent="-285750">
                <a:buFont typeface="Arial" panose="020B0604020202020204" pitchFamily="34" charset="0"/>
                <a:buChar char="•"/>
              </a:pPr>
              <a:r>
                <a:rPr lang="nb-NO" b="0" dirty="0"/>
                <a:t>Erstatte dagens ticketingsystem (RT) med et mer moderne system (</a:t>
              </a:r>
              <a:r>
                <a:rPr lang="nb-NO" b="0" dirty="0" err="1"/>
                <a:t>TOPdesk</a:t>
              </a:r>
              <a:r>
                <a:rPr lang="nb-NO" b="0" dirty="0"/>
                <a:t>)</a:t>
              </a:r>
            </a:p>
            <a:p>
              <a:pPr marL="285750" indent="-285750">
                <a:buFont typeface="Arial" panose="020B0604020202020204" pitchFamily="34" charset="0"/>
                <a:buChar char="•"/>
              </a:pPr>
              <a:endParaRPr lang="nb-NO" b="0" dirty="0"/>
            </a:p>
            <a:p>
              <a:r>
                <a:rPr lang="nb-NO" b="0" dirty="0"/>
                <a:t>Delprosjektet innkjøp har avhengigheter til nytt bestillings- og fakturasystem og evt. avtale om avhending av utstyr. </a:t>
              </a:r>
            </a:p>
            <a:p>
              <a:endParaRPr lang="nb-NO" b="0" dirty="0"/>
            </a:p>
            <a:p>
              <a:r>
                <a:rPr lang="nb-NO" dirty="0"/>
                <a:t>Behov for avklaringer:</a:t>
              </a:r>
            </a:p>
            <a:p>
              <a:pPr marL="285750" indent="-285750">
                <a:buFont typeface="Arial" panose="020B0604020202020204" pitchFamily="34" charset="0"/>
                <a:buChar char="•"/>
              </a:pPr>
              <a:r>
                <a:rPr lang="nb-NO" b="0" dirty="0"/>
                <a:t>Prosjektet har avklart at delprosjektet brukerstøtte ikke involveres i arbeidet med tjenestekatalog.</a:t>
              </a:r>
            </a:p>
            <a:p>
              <a:pPr marL="285750" indent="-285750">
                <a:buFont typeface="Arial" panose="020B0604020202020204" pitchFamily="34" charset="0"/>
                <a:buChar char="•"/>
              </a:pPr>
              <a:r>
                <a:rPr lang="nb-NO" b="0" dirty="0"/>
                <a:t>CMDB-prosjektet er satt på hold grunnet ressurssituasjon</a:t>
              </a:r>
            </a:p>
            <a:p>
              <a:pPr marL="285750" indent="-285750">
                <a:buFont typeface="Arial" panose="020B0604020202020204" pitchFamily="34" charset="0"/>
                <a:buChar char="•"/>
              </a:pPr>
              <a:r>
                <a:rPr lang="nb-NO" b="0" dirty="0"/>
                <a:t>Moderne ticketingsystem (TOPdesk) vil kunne gi tjenestekatalog, kunnskaps- og utstyrsbase (CMDB), samt være et system som setter brukere i stand til bedre å kunne hjelpe seg selv (</a:t>
              </a:r>
              <a:r>
                <a:rPr lang="nb-NO" b="0" dirty="0" err="1"/>
                <a:t>brukernært</a:t>
              </a:r>
              <a:r>
                <a:rPr lang="nb-NO" b="0" dirty="0"/>
                <a:t>).</a:t>
              </a:r>
            </a:p>
            <a:p>
              <a:endParaRPr lang="nb-NO" b="0" dirty="0"/>
            </a:p>
            <a:p>
              <a:endParaRPr lang="nb-NO" b="0" dirty="0"/>
            </a:p>
          </p:txBody>
        </p:sp>
      </p:grpSp>
      <p:sp>
        <p:nvSpPr>
          <p:cNvPr id="52" name="TekstSylinder 19"/>
          <p:cNvSpPr txBox="1"/>
          <p:nvPr/>
        </p:nvSpPr>
        <p:spPr>
          <a:xfrm>
            <a:off x="4530300" y="137580"/>
            <a:ext cx="2366918" cy="98128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130622" bIns="0" rtlCol="0" anchor="t">
            <a:noAutofit/>
          </a:bodyPr>
          <a:lstStyle/>
          <a:p>
            <a:r>
              <a:rPr lang="nb-NO" sz="1500" b="1" dirty="0">
                <a:solidFill>
                  <a:schemeClr val="tx1"/>
                </a:solidFill>
              </a:rPr>
              <a:t>Dato:</a:t>
            </a:r>
          </a:p>
          <a:p>
            <a:r>
              <a:rPr lang="nb-NO" sz="1200" dirty="0">
                <a:solidFill>
                  <a:schemeClr val="tx1"/>
                </a:solidFill>
                <a:cs typeface="Arial"/>
              </a:rPr>
              <a:t>19.06.2019 – samlet for mai og juni</a:t>
            </a:r>
            <a:endParaRPr lang="nb-NO" sz="1200" dirty="0">
              <a:solidFill>
                <a:schemeClr val="tx1"/>
              </a:solidFill>
            </a:endParaRPr>
          </a:p>
        </p:txBody>
      </p:sp>
      <p:graphicFrame>
        <p:nvGraphicFramePr>
          <p:cNvPr id="4" name="Tabell 13"/>
          <p:cNvGraphicFramePr>
            <a:graphicFrameLocks noGrp="1"/>
          </p:cNvGraphicFramePr>
          <p:nvPr>
            <p:extLst/>
          </p:nvPr>
        </p:nvGraphicFramePr>
        <p:xfrm>
          <a:off x="6897218" y="137580"/>
          <a:ext cx="7610649" cy="980071"/>
        </p:xfrm>
        <a:graphic>
          <a:graphicData uri="http://schemas.openxmlformats.org/drawingml/2006/table">
            <a:tbl>
              <a:tblPr firstRow="1" bandRow="1">
                <a:tableStyleId>{5C22544A-7EE6-4342-B048-85BDC9FD1C3A}</a:tableStyleId>
              </a:tblPr>
              <a:tblGrid>
                <a:gridCol w="691174">
                  <a:extLst>
                    <a:ext uri="{9D8B030D-6E8A-4147-A177-3AD203B41FA5}">
                      <a16:colId xmlns:a16="http://schemas.microsoft.com/office/drawing/2014/main" val="1135141023"/>
                    </a:ext>
                  </a:extLst>
                </a:gridCol>
                <a:gridCol w="691175">
                  <a:extLst>
                    <a:ext uri="{9D8B030D-6E8A-4147-A177-3AD203B41FA5}">
                      <a16:colId xmlns:a16="http://schemas.microsoft.com/office/drawing/2014/main" val="2139775714"/>
                    </a:ext>
                  </a:extLst>
                </a:gridCol>
                <a:gridCol w="767080">
                  <a:extLst>
                    <a:ext uri="{9D8B030D-6E8A-4147-A177-3AD203B41FA5}">
                      <a16:colId xmlns:a16="http://schemas.microsoft.com/office/drawing/2014/main" val="1919443761"/>
                    </a:ext>
                  </a:extLst>
                </a:gridCol>
                <a:gridCol w="5461220">
                  <a:extLst>
                    <a:ext uri="{9D8B030D-6E8A-4147-A177-3AD203B41FA5}">
                      <a16:colId xmlns:a16="http://schemas.microsoft.com/office/drawing/2014/main" val="3246959147"/>
                    </a:ext>
                  </a:extLst>
                </a:gridCol>
              </a:tblGrid>
              <a:tr h="409073">
                <a:tc gridSpan="3">
                  <a:txBody>
                    <a:bodyPr/>
                    <a:lstStyle/>
                    <a:p>
                      <a:pPr marL="0" algn="l" defTabSz="1097280" rtl="0" eaLnBrk="1" latinLnBrk="0" hangingPunct="1"/>
                      <a:r>
                        <a:rPr lang="nb-NO" sz="1700" b="1" kern="1200">
                          <a:solidFill>
                            <a:prstClr val="black"/>
                          </a:solidFill>
                          <a:latin typeface="+mn-lt"/>
                          <a:ea typeface="+mn-ea"/>
                          <a:cs typeface="+mn-cs"/>
                        </a:rPr>
                        <a:t>Overordnet status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tcPr>
                </a:tc>
                <a:tc hMerge="1">
                  <a:txBody>
                    <a:bodyPr/>
                    <a:lstStyle/>
                    <a:p>
                      <a:endParaRPr lang="nb-NO"/>
                    </a:p>
                  </a:txBody>
                  <a:tcPr/>
                </a:tc>
                <a:tc rowSpan="2">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endParaRPr lang="nb-NO" sz="1100" b="0" baseline="0">
                        <a:solidFill>
                          <a:prstClr val="black"/>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14135213"/>
                  </a:ext>
                </a:extLst>
              </a:tr>
              <a:tr h="570998">
                <a:tc>
                  <a:txBody>
                    <a:bodyPr/>
                    <a:lstStyle/>
                    <a:p>
                      <a:pPr algn="ctr"/>
                      <a:r>
                        <a:rPr lang="nb-NO" sz="1800" b="1"/>
                        <a:t>F</a:t>
                      </a:r>
                    </a:p>
                    <a:p>
                      <a:pPr algn="ctr"/>
                      <a:r>
                        <a:rPr lang="nb-NO" sz="1050" b="1"/>
                        <a:t>Forrige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algn="ctr"/>
                      <a:r>
                        <a:rPr lang="nb-NO" sz="1800" b="1"/>
                        <a:t>N</a:t>
                      </a:r>
                      <a:endParaRPr lang="nb-NO" sz="3600" b="1"/>
                    </a:p>
                    <a:p>
                      <a:pPr algn="ctr"/>
                      <a:r>
                        <a:rPr lang="nb-NO" sz="1050" b="1"/>
                        <a:t>Nå</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algn="ctr"/>
                      <a:r>
                        <a:rPr lang="nb-NO" sz="1800" b="1"/>
                        <a:t>T</a:t>
                      </a:r>
                      <a:endParaRPr lang="nb-NO" sz="3600" b="1"/>
                    </a:p>
                    <a:p>
                      <a:pPr marL="0" indent="0" algn="ctr"/>
                      <a:r>
                        <a:rPr lang="nb-NO" sz="1050" b="1"/>
                        <a:t>Tendens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vMerge="1">
                  <a:txBody>
                    <a:bodyPr/>
                    <a:lstStyle/>
                    <a:p>
                      <a:endParaRPr lang="nb-NO" sz="1100">
                        <a:latin typeface="+mn-lt"/>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026844"/>
                  </a:ext>
                </a:extLst>
              </a:tr>
            </a:tbl>
          </a:graphicData>
        </a:graphic>
      </p:graphicFrame>
      <p:sp>
        <p:nvSpPr>
          <p:cNvPr id="60" name="TekstSylinder 59"/>
          <p:cNvSpPr txBox="1"/>
          <p:nvPr/>
        </p:nvSpPr>
        <p:spPr>
          <a:xfrm>
            <a:off x="7954392" y="4683084"/>
            <a:ext cx="6553474" cy="3379075"/>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dirty="0"/>
              <a:t>Ressurser og økonomi:</a:t>
            </a:r>
          </a:p>
          <a:p>
            <a:endParaRPr lang="nb-NO" sz="1100" b="0" dirty="0"/>
          </a:p>
          <a:p>
            <a:pPr lvl="0"/>
            <a:r>
              <a:rPr lang="nb-NO" sz="1400" dirty="0"/>
              <a:t>Status:</a:t>
            </a:r>
          </a:p>
          <a:p>
            <a:pPr lvl="0"/>
            <a:r>
              <a:rPr lang="nb-NO" sz="1400" b="0" dirty="0"/>
              <a:t>Ønske om utvidet levetid for prosjektet til ut 2020.</a:t>
            </a:r>
          </a:p>
          <a:p>
            <a:pPr lvl="0"/>
            <a:endParaRPr lang="nb-NO" sz="1400" b="0" dirty="0"/>
          </a:p>
          <a:p>
            <a:pPr lvl="0"/>
            <a:r>
              <a:rPr lang="nb-NO" sz="1400" b="0" dirty="0"/>
              <a:t>TOPdesk har en større anskaffelseskostnad (lisens og konsulenter), samt interne implementeringskostnader. </a:t>
            </a:r>
          </a:p>
          <a:p>
            <a:pPr lvl="0"/>
            <a:endParaRPr lang="nb-NO" sz="1400" b="0" dirty="0"/>
          </a:p>
          <a:p>
            <a:pPr lvl="0"/>
            <a:r>
              <a:rPr lang="nb-NO" sz="1400" b="0" dirty="0"/>
              <a:t>Videre vil TOPdesk ha en årlig lisenskostnad og lisenskostnad. </a:t>
            </a:r>
          </a:p>
          <a:p>
            <a:pPr lvl="0"/>
            <a:endParaRPr lang="nb-NO" sz="1400" dirty="0"/>
          </a:p>
          <a:p>
            <a:pPr lvl="0"/>
            <a:r>
              <a:rPr lang="nb-NO" sz="1400" dirty="0"/>
              <a:t>Tiltak:</a:t>
            </a:r>
          </a:p>
          <a:p>
            <a:pPr lvl="0"/>
            <a:endParaRPr lang="nb-NO" sz="1400" b="0" dirty="0"/>
          </a:p>
          <a:p>
            <a:endParaRPr lang="nb-NO" sz="240" b="0" dirty="0"/>
          </a:p>
          <a:p>
            <a:endParaRPr lang="nb-NO" b="0" dirty="0"/>
          </a:p>
        </p:txBody>
      </p:sp>
      <p:graphicFrame>
        <p:nvGraphicFramePr>
          <p:cNvPr id="61" name="Tabell 17"/>
          <p:cNvGraphicFramePr>
            <a:graphicFrameLocks noGrp="1"/>
          </p:cNvGraphicFramePr>
          <p:nvPr>
            <p:extLst/>
          </p:nvPr>
        </p:nvGraphicFramePr>
        <p:xfrm>
          <a:off x="637193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graphicFrame>
        <p:nvGraphicFramePr>
          <p:cNvPr id="70" name="Tabell 21"/>
          <p:cNvGraphicFramePr>
            <a:graphicFrameLocks noGrp="1"/>
          </p:cNvGraphicFramePr>
          <p:nvPr>
            <p:extLst/>
          </p:nvPr>
        </p:nvGraphicFramePr>
        <p:xfrm>
          <a:off x="1332579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55" name="Oval 7"/>
          <p:cNvSpPr/>
          <p:nvPr/>
        </p:nvSpPr>
        <p:spPr>
          <a:xfrm>
            <a:off x="5982689" y="6125452"/>
            <a:ext cx="354844" cy="300330"/>
          </a:xfrm>
          <a:prstGeom prst="ellipse">
            <a:avLst/>
          </a:prstGeom>
          <a:solidFill>
            <a:srgbClr val="4F81BD"/>
          </a:solidFill>
          <a:ln w="25400" cap="flat" cmpd="sng" algn="ctr">
            <a:solidFill>
              <a:srgbClr val="4F81BD">
                <a:lumMod val="50000"/>
              </a:srgbClr>
            </a:solidFill>
            <a:prstDash val="solid"/>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000" b="0" i="0" u="none" strike="noStrike" kern="0" cap="none" spc="0" normalizeH="0" baseline="0" noProof="0">
              <a:ln>
                <a:noFill/>
              </a:ln>
              <a:solidFill>
                <a:prstClr val="white"/>
              </a:solidFill>
              <a:effectLst/>
              <a:uLnTx/>
              <a:uFillTx/>
              <a:latin typeface="Calibri"/>
              <a:ea typeface="+mn-ea"/>
              <a:cs typeface="+mn-cs"/>
            </a:endParaRPr>
          </a:p>
        </p:txBody>
      </p:sp>
      <p:sp>
        <p:nvSpPr>
          <p:cNvPr id="66" name="Oval 7">
            <a:extLst>
              <a:ext uri="{FF2B5EF4-FFF2-40B4-BE49-F238E27FC236}">
                <a16:creationId xmlns:a16="http://schemas.microsoft.com/office/drawing/2014/main" id="{4DA5A2FB-796A-4A50-B270-C1DEC4A625C6}"/>
              </a:ext>
            </a:extLst>
          </p:cNvPr>
          <p:cNvSpPr/>
          <p:nvPr/>
        </p:nvSpPr>
        <p:spPr>
          <a:xfrm>
            <a:off x="6508538" y="4782500"/>
            <a:ext cx="340498" cy="360994"/>
          </a:xfrm>
          <a:prstGeom prst="ellipse">
            <a:avLst/>
          </a:prstGeom>
          <a:solidFill>
            <a:srgbClr val="FFFF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nb-NO">
              <a:solidFill>
                <a:prstClr val="white"/>
              </a:solidFill>
            </a:endParaRPr>
          </a:p>
        </p:txBody>
      </p:sp>
      <p:graphicFrame>
        <p:nvGraphicFramePr>
          <p:cNvPr id="63" name="Tabell 23">
            <a:extLst>
              <a:ext uri="{FF2B5EF4-FFF2-40B4-BE49-F238E27FC236}">
                <a16:creationId xmlns:a16="http://schemas.microsoft.com/office/drawing/2014/main" id="{287F3142-C375-4A5E-918E-D2BF2D007B9C}"/>
              </a:ext>
            </a:extLst>
          </p:cNvPr>
          <p:cNvGraphicFramePr>
            <a:graphicFrameLocks noGrp="1"/>
          </p:cNvGraphicFramePr>
          <p:nvPr>
            <p:extLst/>
          </p:nvPr>
        </p:nvGraphicFramePr>
        <p:xfrm>
          <a:off x="13464274" y="4731553"/>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33" name="TekstSylinder 26"/>
          <p:cNvSpPr txBox="1"/>
          <p:nvPr/>
        </p:nvSpPr>
        <p:spPr>
          <a:xfrm>
            <a:off x="142484" y="4680429"/>
            <a:ext cx="7625476" cy="33918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300" dirty="0"/>
              <a:t>Risiko: Topp 3</a:t>
            </a:r>
          </a:p>
          <a:p>
            <a:endParaRPr lang="nb-NO" sz="1300" dirty="0"/>
          </a:p>
          <a:p>
            <a:r>
              <a:rPr lang="nb-NO" sz="1300" dirty="0"/>
              <a:t>Risiko for ikke å nå milepælene:</a:t>
            </a:r>
          </a:p>
          <a:p>
            <a:r>
              <a:rPr lang="nb-NO" sz="1300" b="0" dirty="0"/>
              <a:t>Det å ikke få utvidet prosjektets tidsramme</a:t>
            </a:r>
          </a:p>
          <a:p>
            <a:r>
              <a:rPr lang="nb-NO" sz="1300" b="0" dirty="0"/>
              <a:t>(rødt)</a:t>
            </a:r>
            <a:br>
              <a:rPr lang="nb-NO" sz="1300" b="0" dirty="0"/>
            </a:br>
            <a:endParaRPr lang="nb-NO" sz="1300" b="0" dirty="0"/>
          </a:p>
          <a:p>
            <a:r>
              <a:rPr lang="nb-NO" sz="1300" b="0" dirty="0"/>
              <a:t>Budsjettkutt og at USIT har flere ubesatte </a:t>
            </a:r>
            <a:br>
              <a:rPr lang="nb-NO" sz="1300" b="0" dirty="0"/>
            </a:br>
            <a:r>
              <a:rPr lang="nb-NO" sz="1300" b="0" dirty="0"/>
              <a:t>stillinger representerer en usikkerhet for </a:t>
            </a:r>
            <a:br>
              <a:rPr lang="nb-NO" sz="1300" b="0" dirty="0"/>
            </a:br>
            <a:r>
              <a:rPr lang="nb-NO" sz="1300" b="0" dirty="0"/>
              <a:t>prosjektet (rødt)</a:t>
            </a:r>
            <a:br>
              <a:rPr lang="nb-NO" sz="1300" b="0" dirty="0"/>
            </a:br>
            <a:endParaRPr lang="nb-NO" sz="1300" b="0" dirty="0"/>
          </a:p>
          <a:p>
            <a:r>
              <a:rPr lang="nb-NO" sz="1300" b="0" dirty="0"/>
              <a:t>Prosjektet trenger ressurser fra</a:t>
            </a:r>
            <a:br>
              <a:rPr lang="nb-NO" sz="1300" b="0" dirty="0"/>
            </a:br>
            <a:r>
              <a:rPr lang="nb-NO" sz="1300" b="0" dirty="0"/>
              <a:t>IT-organisasjonen til planlagte </a:t>
            </a:r>
            <a:r>
              <a:rPr lang="nb-NO" sz="1300" b="0" dirty="0" err="1"/>
              <a:t>aktiviter</a:t>
            </a:r>
            <a:r>
              <a:rPr lang="nb-NO" sz="1300" b="0" dirty="0"/>
              <a:t> (gult)</a:t>
            </a:r>
            <a:endParaRPr lang="nb-NO" sz="1300" dirty="0"/>
          </a:p>
          <a:p>
            <a:endParaRPr lang="nb-NO" sz="1300" dirty="0"/>
          </a:p>
          <a:p>
            <a:r>
              <a:rPr lang="nb-NO" sz="1300" dirty="0"/>
              <a:t>Risikoreduserende tiltak:</a:t>
            </a:r>
            <a:endParaRPr lang="nb-NO" sz="1300" b="0" dirty="0"/>
          </a:p>
          <a:p>
            <a:endParaRPr lang="nb-NO" sz="1300" b="0" dirty="0"/>
          </a:p>
          <a:p>
            <a:pPr marL="285750" indent="-285750">
              <a:buFont typeface="Arial" panose="020B0604020202020204" pitchFamily="34" charset="0"/>
              <a:buChar char="•"/>
            </a:pPr>
            <a:r>
              <a:rPr lang="nb-NO" sz="1300" b="0" dirty="0"/>
              <a:t>Prosjektet utvides til 31.12.2020</a:t>
            </a:r>
          </a:p>
        </p:txBody>
      </p:sp>
      <p:graphicFrame>
        <p:nvGraphicFramePr>
          <p:cNvPr id="41" name="Chart 37"/>
          <p:cNvGraphicFramePr>
            <a:graphicFrameLocks/>
          </p:cNvGraphicFramePr>
          <p:nvPr>
            <p:extLst/>
          </p:nvPr>
        </p:nvGraphicFramePr>
        <p:xfrm>
          <a:off x="3830580" y="4782500"/>
          <a:ext cx="3316314" cy="320495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02070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7"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195" name="think-cell Slide" r:id="rId4" imgW="270" imgH="270" progId="TCLayout.ActiveDocument.1">
                  <p:embed/>
                </p:oleObj>
              </mc:Choice>
              <mc:Fallback>
                <p:oleObj name="think-cell Slide" r:id="rId4" imgW="270" imgH="270" progId="TCLayout.ActiveDocument.1">
                  <p:embed/>
                  <p:pic>
                    <p:nvPicPr>
                      <p:cNvPr id="9" name="Objekt 7"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lassholder for lysbildenummer 2"/>
          <p:cNvSpPr>
            <a:spLocks noGrp="1"/>
          </p:cNvSpPr>
          <p:nvPr>
            <p:ph type="sldNum" sz="quarter" idx="12"/>
          </p:nvPr>
        </p:nvSpPr>
        <p:spPr/>
        <p:txBody>
          <a:bodyPr/>
          <a:lstStyle/>
          <a:p>
            <a:fld id="{5751DFAA-887F-4071-8EAD-E8CA316FCF06}" type="slidenum">
              <a:rPr lang="nb-NO" smtClean="0">
                <a:solidFill>
                  <a:srgbClr val="2C4457"/>
                </a:solidFill>
              </a:rPr>
              <a:pPr/>
              <a:t>6</a:t>
            </a:fld>
            <a:endParaRPr lang="nb-NO">
              <a:solidFill>
                <a:srgbClr val="2C4457"/>
              </a:solidFill>
            </a:endParaRPr>
          </a:p>
        </p:txBody>
      </p:sp>
      <p:sp>
        <p:nvSpPr>
          <p:cNvPr id="7" name="TekstSylinder 10"/>
          <p:cNvSpPr txBox="1"/>
          <p:nvPr/>
        </p:nvSpPr>
        <p:spPr>
          <a:xfrm>
            <a:off x="132839" y="138791"/>
            <a:ext cx="4349277" cy="980071"/>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chor="t">
            <a:spAutoFit/>
          </a:bodyPr>
          <a:lstStyle/>
          <a:p>
            <a:r>
              <a:rPr lang="nb-NO" sz="2000" b="1">
                <a:solidFill>
                  <a:prstClr val="black"/>
                </a:solidFill>
              </a:rPr>
              <a:t>STATUSRAPPORT</a:t>
            </a:r>
            <a:br>
              <a:rPr lang="nb-NO" sz="2000" b="1">
                <a:solidFill>
                  <a:prstClr val="black"/>
                </a:solidFill>
                <a:cs typeface="Arial"/>
              </a:rPr>
            </a:br>
            <a:endParaRPr lang="nb-NO" sz="2000" b="1">
              <a:solidFill>
                <a:prstClr val="black"/>
              </a:solidFill>
            </a:endParaRPr>
          </a:p>
          <a:p>
            <a:r>
              <a:rPr lang="nb-NO" sz="1100" b="1">
                <a:solidFill>
                  <a:prstClr val="black"/>
                </a:solidFill>
                <a:cs typeface="Arial"/>
              </a:rPr>
              <a:t>IT-drift</a:t>
            </a:r>
            <a:endParaRPr lang="nb-NO" sz="1100" b="1">
              <a:solidFill>
                <a:prstClr val="black"/>
              </a:solidFill>
            </a:endParaRPr>
          </a:p>
          <a:p>
            <a:endParaRPr lang="nb-NO" sz="1100">
              <a:solidFill>
                <a:prstClr val="black"/>
              </a:solidFill>
            </a:endParaRPr>
          </a:p>
        </p:txBody>
      </p:sp>
      <p:grpSp>
        <p:nvGrpSpPr>
          <p:cNvPr id="2" name="Gruppe 1"/>
          <p:cNvGrpSpPr/>
          <p:nvPr/>
        </p:nvGrpSpPr>
        <p:grpSpPr>
          <a:xfrm>
            <a:off x="142483" y="1211859"/>
            <a:ext cx="14365384" cy="3404550"/>
            <a:chOff x="142483" y="1211859"/>
            <a:chExt cx="14365384" cy="3404550"/>
          </a:xfrm>
        </p:grpSpPr>
        <p:sp>
          <p:nvSpPr>
            <p:cNvPr id="30" name="TekstSylinder 26"/>
            <p:cNvSpPr txBox="1"/>
            <p:nvPr/>
          </p:nvSpPr>
          <p:spPr>
            <a:xfrm>
              <a:off x="142483" y="1211859"/>
              <a:ext cx="7625477" cy="3379786"/>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dirty="0"/>
                <a:t>Fremdrift: </a:t>
              </a:r>
            </a:p>
            <a:p>
              <a:pPr marL="177800" indent="-177800"/>
              <a:endParaRPr lang="nb-NO" sz="1400" dirty="0"/>
            </a:p>
            <a:p>
              <a:pPr marL="177800" indent="-177800"/>
              <a:r>
                <a:rPr lang="nb-NO" sz="1400" dirty="0"/>
                <a:t>Status:</a:t>
              </a:r>
            </a:p>
            <a:p>
              <a:r>
                <a:rPr lang="nb-NO" sz="1400" b="0" dirty="0"/>
                <a:t>Universitetsdirektør har oppnevnt ny prosjekteier, Ivar Holm.</a:t>
              </a:r>
            </a:p>
            <a:p>
              <a:endParaRPr lang="nb-NO" sz="1400" b="0" dirty="0"/>
            </a:p>
            <a:p>
              <a:r>
                <a:rPr lang="nb-NO" sz="1400" b="0" dirty="0"/>
                <a:t>Prosjektet jobber med mandat for fase 2, og ny kommunikasjonsplan. Styringsgruppen ble 3. april forelagt for diskusjon gevinstplan og –kart. Delprosjektledere er oppnevnt og de jobber med delprosjektbeskrivelser. </a:t>
              </a:r>
            </a:p>
            <a:p>
              <a:endParaRPr lang="nb-NO" sz="1400" b="0" dirty="0"/>
            </a:p>
            <a:p>
              <a:r>
                <a:rPr lang="nb-NO" sz="1400" b="0" dirty="0"/>
                <a:t>Samtlige dokumenter er vedtakssaker på neste styringsgruppemøte 29. april. Nytt mandat sendes til programmet for endelig vedtak. Prosjektbeskrivelsene blir en informasjonssak.</a:t>
              </a:r>
            </a:p>
            <a:p>
              <a:endParaRPr lang="nb-NO" sz="1400" dirty="0"/>
            </a:p>
            <a:p>
              <a:r>
                <a:rPr lang="nb-NO" sz="1400" dirty="0"/>
                <a:t>Aktiviteter i nærmeste fremtid:</a:t>
              </a:r>
            </a:p>
            <a:p>
              <a:pPr fontAlgn="base"/>
              <a:r>
                <a:rPr lang="nb-NO" sz="1400" b="0" dirty="0" err="1"/>
                <a:t>Delprosjektetene</a:t>
              </a:r>
              <a:r>
                <a:rPr lang="nb-NO" sz="1400" b="0" dirty="0"/>
                <a:t> jobber med bemanning.</a:t>
              </a:r>
            </a:p>
            <a:p>
              <a:pPr fontAlgn="base"/>
              <a:r>
                <a:rPr lang="nb-NO" sz="1400" b="0" dirty="0"/>
                <a:t>–</a:t>
              </a:r>
              <a:endParaRPr lang="nb-NO" b="0" dirty="0"/>
            </a:p>
            <a:p>
              <a:endParaRPr lang="nb-NO" b="0" dirty="0"/>
            </a:p>
            <a:p>
              <a:endParaRPr lang="nb-NO" b="0" dirty="0"/>
            </a:p>
          </p:txBody>
        </p:sp>
        <p:sp>
          <p:nvSpPr>
            <p:cNvPr id="31" name="TekstSylinder 26"/>
            <p:cNvSpPr txBox="1"/>
            <p:nvPr/>
          </p:nvSpPr>
          <p:spPr>
            <a:xfrm>
              <a:off x="7954392" y="1232409"/>
              <a:ext cx="6553475" cy="33840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dirty="0"/>
                <a:t>Avhengigheter: </a:t>
              </a:r>
            </a:p>
            <a:p>
              <a:endParaRPr lang="nb-NO" sz="1100" dirty="0"/>
            </a:p>
            <a:p>
              <a:r>
                <a:rPr lang="nb-NO" sz="1400" dirty="0"/>
                <a:t>Status</a:t>
              </a:r>
              <a:r>
                <a:rPr lang="nb-NO" sz="1400" b="0" dirty="0"/>
                <a:t>:</a:t>
              </a:r>
            </a:p>
            <a:p>
              <a:endParaRPr lang="nb-NO" sz="1400" b="0" dirty="0"/>
            </a:p>
            <a:p>
              <a:pPr marL="171450" indent="-171450">
                <a:buFont typeface="Arial" panose="020B0604020202020204" pitchFamily="34" charset="0"/>
                <a:buChar char="•"/>
              </a:pPr>
              <a:endParaRPr lang="nb-NO" sz="1400" b="0" dirty="0"/>
            </a:p>
            <a:p>
              <a:r>
                <a:rPr lang="nb-NO" sz="1400" dirty="0"/>
                <a:t>Behov for avklaringer:</a:t>
              </a:r>
            </a:p>
            <a:p>
              <a:r>
                <a:rPr lang="nb-NO" b="0" dirty="0"/>
                <a:t>Hvordan en gevinstplan skal formuleres slik at det blir likt alle prosjekter i programmet.</a:t>
              </a:r>
            </a:p>
            <a:p>
              <a:endParaRPr lang="nb-NO" b="0" dirty="0"/>
            </a:p>
            <a:p>
              <a:r>
                <a:rPr lang="nb-NO" b="0" dirty="0"/>
                <a:t>Prosjekts styringsgruppeleder og </a:t>
              </a:r>
              <a:r>
                <a:rPr lang="nb-NO" b="0" dirty="0" err="1"/>
                <a:t>avtroppede</a:t>
              </a:r>
              <a:r>
                <a:rPr lang="nb-NO" b="0" dirty="0"/>
                <a:t> prosjekteier foreslår for programmet at prosjektet skal løpe ut 2020.</a:t>
              </a:r>
            </a:p>
            <a:p>
              <a:pPr marL="171450" indent="-171450">
                <a:buFont typeface="Arial" panose="020B0604020202020204" pitchFamily="34" charset="0"/>
                <a:buChar char="•"/>
              </a:pPr>
              <a:endParaRPr lang="nb-NO" b="0" dirty="0"/>
            </a:p>
            <a:p>
              <a:endParaRPr lang="nb-NO" b="0" dirty="0"/>
            </a:p>
          </p:txBody>
        </p:sp>
      </p:grpSp>
      <p:sp>
        <p:nvSpPr>
          <p:cNvPr id="52" name="TekstSylinder 19"/>
          <p:cNvSpPr txBox="1"/>
          <p:nvPr/>
        </p:nvSpPr>
        <p:spPr>
          <a:xfrm>
            <a:off x="4530300" y="137580"/>
            <a:ext cx="2366918" cy="98128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130622" bIns="0" rtlCol="0" anchor="t">
            <a:noAutofit/>
          </a:bodyPr>
          <a:lstStyle/>
          <a:p>
            <a:r>
              <a:rPr lang="nb-NO" sz="1500" b="1" dirty="0">
                <a:solidFill>
                  <a:schemeClr val="tx1"/>
                </a:solidFill>
              </a:rPr>
              <a:t>Dato:</a:t>
            </a:r>
          </a:p>
          <a:p>
            <a:r>
              <a:rPr lang="nb-NO" sz="1200" dirty="0">
                <a:solidFill>
                  <a:schemeClr val="tx1"/>
                </a:solidFill>
                <a:cs typeface="Arial"/>
              </a:rPr>
              <a:t>04.04.2019</a:t>
            </a:r>
            <a:endParaRPr lang="nb-NO" sz="1200" dirty="0">
              <a:solidFill>
                <a:schemeClr val="tx1"/>
              </a:solidFill>
            </a:endParaRPr>
          </a:p>
        </p:txBody>
      </p:sp>
      <p:graphicFrame>
        <p:nvGraphicFramePr>
          <p:cNvPr id="4" name="Tabell 13"/>
          <p:cNvGraphicFramePr>
            <a:graphicFrameLocks noGrp="1"/>
          </p:cNvGraphicFramePr>
          <p:nvPr>
            <p:extLst/>
          </p:nvPr>
        </p:nvGraphicFramePr>
        <p:xfrm>
          <a:off x="6897218" y="137580"/>
          <a:ext cx="7610649" cy="980071"/>
        </p:xfrm>
        <a:graphic>
          <a:graphicData uri="http://schemas.openxmlformats.org/drawingml/2006/table">
            <a:tbl>
              <a:tblPr firstRow="1" bandRow="1">
                <a:tableStyleId>{5C22544A-7EE6-4342-B048-85BDC9FD1C3A}</a:tableStyleId>
              </a:tblPr>
              <a:tblGrid>
                <a:gridCol w="691174">
                  <a:extLst>
                    <a:ext uri="{9D8B030D-6E8A-4147-A177-3AD203B41FA5}">
                      <a16:colId xmlns:a16="http://schemas.microsoft.com/office/drawing/2014/main" val="1135141023"/>
                    </a:ext>
                  </a:extLst>
                </a:gridCol>
                <a:gridCol w="691175">
                  <a:extLst>
                    <a:ext uri="{9D8B030D-6E8A-4147-A177-3AD203B41FA5}">
                      <a16:colId xmlns:a16="http://schemas.microsoft.com/office/drawing/2014/main" val="2139775714"/>
                    </a:ext>
                  </a:extLst>
                </a:gridCol>
                <a:gridCol w="767080">
                  <a:extLst>
                    <a:ext uri="{9D8B030D-6E8A-4147-A177-3AD203B41FA5}">
                      <a16:colId xmlns:a16="http://schemas.microsoft.com/office/drawing/2014/main" val="1919443761"/>
                    </a:ext>
                  </a:extLst>
                </a:gridCol>
                <a:gridCol w="5461220">
                  <a:extLst>
                    <a:ext uri="{9D8B030D-6E8A-4147-A177-3AD203B41FA5}">
                      <a16:colId xmlns:a16="http://schemas.microsoft.com/office/drawing/2014/main" val="3246959147"/>
                    </a:ext>
                  </a:extLst>
                </a:gridCol>
              </a:tblGrid>
              <a:tr h="409073">
                <a:tc gridSpan="3">
                  <a:txBody>
                    <a:bodyPr/>
                    <a:lstStyle/>
                    <a:p>
                      <a:pPr marL="0" algn="l" defTabSz="1097280" rtl="0" eaLnBrk="1" latinLnBrk="0" hangingPunct="1"/>
                      <a:r>
                        <a:rPr lang="nb-NO" sz="1700" b="1" kern="1200">
                          <a:solidFill>
                            <a:prstClr val="black"/>
                          </a:solidFill>
                          <a:latin typeface="+mn-lt"/>
                          <a:ea typeface="+mn-ea"/>
                          <a:cs typeface="+mn-cs"/>
                        </a:rPr>
                        <a:t>Overordnet status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tcPr>
                </a:tc>
                <a:tc hMerge="1">
                  <a:txBody>
                    <a:bodyPr/>
                    <a:lstStyle/>
                    <a:p>
                      <a:endParaRPr lang="nb-NO"/>
                    </a:p>
                  </a:txBody>
                  <a:tcPr/>
                </a:tc>
                <a:tc rowSpan="2">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endParaRPr lang="nb-NO" sz="1100" b="0" baseline="0">
                        <a:solidFill>
                          <a:prstClr val="black"/>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14135213"/>
                  </a:ext>
                </a:extLst>
              </a:tr>
              <a:tr h="570998">
                <a:tc>
                  <a:txBody>
                    <a:bodyPr/>
                    <a:lstStyle/>
                    <a:p>
                      <a:pPr algn="ctr"/>
                      <a:r>
                        <a:rPr lang="nb-NO" sz="1800" b="1"/>
                        <a:t>F</a:t>
                      </a:r>
                    </a:p>
                    <a:p>
                      <a:pPr algn="ctr"/>
                      <a:r>
                        <a:rPr lang="nb-NO" sz="1050" b="1"/>
                        <a:t>Forrige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algn="ctr"/>
                      <a:r>
                        <a:rPr lang="nb-NO" sz="1800" b="1"/>
                        <a:t>N</a:t>
                      </a:r>
                      <a:endParaRPr lang="nb-NO" sz="3600" b="1"/>
                    </a:p>
                    <a:p>
                      <a:pPr algn="ctr"/>
                      <a:r>
                        <a:rPr lang="nb-NO" sz="1050" b="1"/>
                        <a:t>Nå</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algn="ctr"/>
                      <a:r>
                        <a:rPr lang="nb-NO" sz="1800" b="1"/>
                        <a:t>T</a:t>
                      </a:r>
                      <a:endParaRPr lang="nb-NO" sz="3600" b="1"/>
                    </a:p>
                    <a:p>
                      <a:pPr marL="0" indent="0" algn="ctr"/>
                      <a:r>
                        <a:rPr lang="nb-NO" sz="1050" b="1"/>
                        <a:t>Tendens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vMerge="1">
                  <a:txBody>
                    <a:bodyPr/>
                    <a:lstStyle/>
                    <a:p>
                      <a:endParaRPr lang="nb-NO" sz="1100">
                        <a:latin typeface="+mn-lt"/>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026844"/>
                  </a:ext>
                </a:extLst>
              </a:tr>
            </a:tbl>
          </a:graphicData>
        </a:graphic>
      </p:graphicFrame>
      <p:sp>
        <p:nvSpPr>
          <p:cNvPr id="60" name="TekstSylinder 59"/>
          <p:cNvSpPr txBox="1"/>
          <p:nvPr/>
        </p:nvSpPr>
        <p:spPr>
          <a:xfrm>
            <a:off x="7954392" y="4683084"/>
            <a:ext cx="6553474" cy="3379075"/>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dirty="0"/>
              <a:t>Ressurser og økonomi:</a:t>
            </a:r>
          </a:p>
          <a:p>
            <a:endParaRPr lang="nb-NO" sz="1100" b="0" dirty="0"/>
          </a:p>
          <a:p>
            <a:pPr lvl="0"/>
            <a:r>
              <a:rPr lang="nb-NO" sz="1400" dirty="0"/>
              <a:t>Status:</a:t>
            </a:r>
          </a:p>
          <a:p>
            <a:pPr lvl="0"/>
            <a:endParaRPr lang="nb-NO" sz="1400" dirty="0"/>
          </a:p>
          <a:p>
            <a:pPr lvl="0"/>
            <a:endParaRPr lang="nb-NO" sz="1400" dirty="0"/>
          </a:p>
          <a:p>
            <a:pPr lvl="0"/>
            <a:endParaRPr lang="nb-NO" sz="1400" dirty="0"/>
          </a:p>
          <a:p>
            <a:pPr lvl="0"/>
            <a:endParaRPr lang="nb-NO" sz="1400" dirty="0"/>
          </a:p>
          <a:p>
            <a:pPr lvl="0"/>
            <a:r>
              <a:rPr lang="nb-NO" sz="1400" dirty="0"/>
              <a:t>Tiltak:</a:t>
            </a:r>
          </a:p>
          <a:p>
            <a:pPr marL="285750" lvl="0" indent="-285750">
              <a:buFont typeface="Arial" panose="020B0604020202020204" pitchFamily="34" charset="0"/>
              <a:buChar char="•"/>
            </a:pPr>
            <a:endParaRPr lang="nb-NO" sz="1400" b="0" dirty="0"/>
          </a:p>
          <a:p>
            <a:endParaRPr lang="nb-NO" sz="240" b="0" dirty="0"/>
          </a:p>
          <a:p>
            <a:endParaRPr lang="nb-NO" b="0" dirty="0"/>
          </a:p>
        </p:txBody>
      </p:sp>
      <p:graphicFrame>
        <p:nvGraphicFramePr>
          <p:cNvPr id="61" name="Tabell 17"/>
          <p:cNvGraphicFramePr>
            <a:graphicFrameLocks noGrp="1"/>
          </p:cNvGraphicFramePr>
          <p:nvPr>
            <p:extLst/>
          </p:nvPr>
        </p:nvGraphicFramePr>
        <p:xfrm>
          <a:off x="637193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graphicFrame>
        <p:nvGraphicFramePr>
          <p:cNvPr id="70" name="Tabell 21"/>
          <p:cNvGraphicFramePr>
            <a:graphicFrameLocks noGrp="1"/>
          </p:cNvGraphicFramePr>
          <p:nvPr>
            <p:extLst/>
          </p:nvPr>
        </p:nvGraphicFramePr>
        <p:xfrm>
          <a:off x="1332579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55" name="Oval 7"/>
          <p:cNvSpPr/>
          <p:nvPr/>
        </p:nvSpPr>
        <p:spPr>
          <a:xfrm>
            <a:off x="5982689" y="6125452"/>
            <a:ext cx="354844" cy="300330"/>
          </a:xfrm>
          <a:prstGeom prst="ellipse">
            <a:avLst/>
          </a:prstGeom>
          <a:solidFill>
            <a:srgbClr val="4F81BD"/>
          </a:solidFill>
          <a:ln w="25400" cap="flat" cmpd="sng" algn="ctr">
            <a:solidFill>
              <a:srgbClr val="4F81BD">
                <a:lumMod val="50000"/>
              </a:srgbClr>
            </a:solidFill>
            <a:prstDash val="solid"/>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000" b="0" i="0" u="none" strike="noStrike" kern="0" cap="none" spc="0" normalizeH="0" baseline="0" noProof="0">
              <a:ln>
                <a:noFill/>
              </a:ln>
              <a:solidFill>
                <a:prstClr val="white"/>
              </a:solidFill>
              <a:effectLst/>
              <a:uLnTx/>
              <a:uFillTx/>
              <a:latin typeface="Calibri"/>
              <a:ea typeface="+mn-ea"/>
              <a:cs typeface="+mn-cs"/>
            </a:endParaRPr>
          </a:p>
        </p:txBody>
      </p:sp>
      <p:sp>
        <p:nvSpPr>
          <p:cNvPr id="66" name="Oval 7">
            <a:extLst>
              <a:ext uri="{FF2B5EF4-FFF2-40B4-BE49-F238E27FC236}">
                <a16:creationId xmlns:a16="http://schemas.microsoft.com/office/drawing/2014/main" id="{4DA5A2FB-796A-4A50-B270-C1DEC4A625C6}"/>
              </a:ext>
            </a:extLst>
          </p:cNvPr>
          <p:cNvSpPr/>
          <p:nvPr/>
        </p:nvSpPr>
        <p:spPr>
          <a:xfrm>
            <a:off x="6508538" y="4782500"/>
            <a:ext cx="340498" cy="360994"/>
          </a:xfrm>
          <a:prstGeom prst="ellipse">
            <a:avLst/>
          </a:prstGeom>
          <a:solidFill>
            <a:srgbClr val="FFFF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nb-NO">
              <a:solidFill>
                <a:prstClr val="white"/>
              </a:solidFill>
            </a:endParaRPr>
          </a:p>
        </p:txBody>
      </p:sp>
      <p:graphicFrame>
        <p:nvGraphicFramePr>
          <p:cNvPr id="63" name="Tabell 23">
            <a:extLst>
              <a:ext uri="{FF2B5EF4-FFF2-40B4-BE49-F238E27FC236}">
                <a16:creationId xmlns:a16="http://schemas.microsoft.com/office/drawing/2014/main" id="{287F3142-C375-4A5E-918E-D2BF2D007B9C}"/>
              </a:ext>
            </a:extLst>
          </p:cNvPr>
          <p:cNvGraphicFramePr>
            <a:graphicFrameLocks noGrp="1"/>
          </p:cNvGraphicFramePr>
          <p:nvPr>
            <p:extLst/>
          </p:nvPr>
        </p:nvGraphicFramePr>
        <p:xfrm>
          <a:off x="13464274" y="4731553"/>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33" name="TekstSylinder 26"/>
          <p:cNvSpPr txBox="1"/>
          <p:nvPr/>
        </p:nvSpPr>
        <p:spPr>
          <a:xfrm>
            <a:off x="142484" y="4680429"/>
            <a:ext cx="7625476" cy="33918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dirty="0"/>
              <a:t>Risiko: Topp 3</a:t>
            </a:r>
          </a:p>
          <a:p>
            <a:endParaRPr lang="nb-NO" sz="1400" dirty="0"/>
          </a:p>
          <a:p>
            <a:endParaRPr lang="nb-NO" sz="1400" dirty="0"/>
          </a:p>
          <a:p>
            <a:r>
              <a:rPr lang="nb-NO" sz="1400" dirty="0"/>
              <a:t>Risiko for ikke å nå milepælene:</a:t>
            </a:r>
          </a:p>
          <a:p>
            <a:endParaRPr lang="nb-NO" sz="1400" dirty="0"/>
          </a:p>
          <a:p>
            <a:endParaRPr lang="nb-NO" sz="1400" dirty="0"/>
          </a:p>
          <a:p>
            <a:endParaRPr lang="nb-NO" sz="1400" dirty="0"/>
          </a:p>
          <a:p>
            <a:endParaRPr lang="nb-NO" sz="1400" dirty="0"/>
          </a:p>
          <a:p>
            <a:r>
              <a:rPr lang="nb-NO" sz="1400" dirty="0"/>
              <a:t>Risikoreduserende tiltak:</a:t>
            </a:r>
          </a:p>
          <a:p>
            <a:endParaRPr lang="nb-NO" sz="1400" b="0" dirty="0"/>
          </a:p>
          <a:p>
            <a:r>
              <a:rPr lang="nb-NO" sz="1400" b="0" dirty="0"/>
              <a:t>IT-</a:t>
            </a:r>
            <a:r>
              <a:rPr lang="nb-NO" sz="1400" b="0" dirty="0" err="1"/>
              <a:t>driftprosjektet</a:t>
            </a:r>
            <a:r>
              <a:rPr lang="nb-NO" sz="1400" b="0" dirty="0"/>
              <a:t> møter alle IT-ansatte på </a:t>
            </a:r>
          </a:p>
          <a:p>
            <a:r>
              <a:rPr lang="nb-NO" sz="1400" b="0" dirty="0"/>
              <a:t>IT-konferansen</a:t>
            </a:r>
          </a:p>
          <a:p>
            <a:endParaRPr lang="nb-NO" b="0" dirty="0"/>
          </a:p>
          <a:p>
            <a:pPr marL="285750" indent="-285750">
              <a:buFont typeface="Arial" panose="020B0604020202020204" pitchFamily="34" charset="0"/>
              <a:buChar char="•"/>
            </a:pPr>
            <a:endParaRPr lang="nb-NO" b="0" dirty="0"/>
          </a:p>
          <a:p>
            <a:endParaRPr lang="nb-NO" b="0" dirty="0"/>
          </a:p>
          <a:p>
            <a:endParaRPr lang="nb-NO" b="0" dirty="0"/>
          </a:p>
        </p:txBody>
      </p:sp>
      <p:graphicFrame>
        <p:nvGraphicFramePr>
          <p:cNvPr id="41" name="Chart 37"/>
          <p:cNvGraphicFramePr>
            <a:graphicFrameLocks/>
          </p:cNvGraphicFramePr>
          <p:nvPr>
            <p:extLst/>
          </p:nvPr>
        </p:nvGraphicFramePr>
        <p:xfrm>
          <a:off x="3830580" y="4782500"/>
          <a:ext cx="3316314" cy="320495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881061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7"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219" name="think-cell Slide" r:id="rId4" imgW="270" imgH="270" progId="TCLayout.ActiveDocument.1">
                  <p:embed/>
                </p:oleObj>
              </mc:Choice>
              <mc:Fallback>
                <p:oleObj name="think-cell Slide" r:id="rId4" imgW="270" imgH="270" progId="TCLayout.ActiveDocument.1">
                  <p:embed/>
                  <p:pic>
                    <p:nvPicPr>
                      <p:cNvPr id="9" name="Objekt 7"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lassholder for lysbildenummer 2"/>
          <p:cNvSpPr>
            <a:spLocks noGrp="1"/>
          </p:cNvSpPr>
          <p:nvPr>
            <p:ph type="sldNum" sz="quarter" idx="12"/>
          </p:nvPr>
        </p:nvSpPr>
        <p:spPr/>
        <p:txBody>
          <a:bodyPr/>
          <a:lstStyle/>
          <a:p>
            <a:fld id="{5751DFAA-887F-4071-8EAD-E8CA316FCF06}" type="slidenum">
              <a:rPr lang="nb-NO" smtClean="0">
                <a:solidFill>
                  <a:srgbClr val="2C4457"/>
                </a:solidFill>
              </a:rPr>
              <a:pPr/>
              <a:t>7</a:t>
            </a:fld>
            <a:endParaRPr lang="nb-NO">
              <a:solidFill>
                <a:srgbClr val="2C4457"/>
              </a:solidFill>
            </a:endParaRPr>
          </a:p>
        </p:txBody>
      </p:sp>
      <p:sp>
        <p:nvSpPr>
          <p:cNvPr id="7" name="TekstSylinder 10"/>
          <p:cNvSpPr txBox="1"/>
          <p:nvPr/>
        </p:nvSpPr>
        <p:spPr>
          <a:xfrm>
            <a:off x="132839" y="138791"/>
            <a:ext cx="4349277" cy="980071"/>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chor="t">
            <a:spAutoFit/>
          </a:bodyPr>
          <a:lstStyle/>
          <a:p>
            <a:r>
              <a:rPr lang="nb-NO" sz="2000" b="1">
                <a:solidFill>
                  <a:prstClr val="black"/>
                </a:solidFill>
              </a:rPr>
              <a:t>STATUSRAPPORT</a:t>
            </a:r>
            <a:br>
              <a:rPr lang="nb-NO" sz="2000" b="1">
                <a:solidFill>
                  <a:prstClr val="black"/>
                </a:solidFill>
                <a:cs typeface="Arial"/>
              </a:rPr>
            </a:br>
            <a:endParaRPr lang="nb-NO" sz="2000" b="1">
              <a:solidFill>
                <a:prstClr val="black"/>
              </a:solidFill>
            </a:endParaRPr>
          </a:p>
          <a:p>
            <a:r>
              <a:rPr lang="nb-NO" sz="1100" b="1">
                <a:solidFill>
                  <a:prstClr val="black"/>
                </a:solidFill>
                <a:cs typeface="Arial"/>
              </a:rPr>
              <a:t>IT-drift</a:t>
            </a:r>
            <a:endParaRPr lang="nb-NO" sz="1100" b="1">
              <a:solidFill>
                <a:prstClr val="black"/>
              </a:solidFill>
            </a:endParaRPr>
          </a:p>
          <a:p>
            <a:endParaRPr lang="nb-NO" sz="1100">
              <a:solidFill>
                <a:prstClr val="black"/>
              </a:solidFill>
            </a:endParaRPr>
          </a:p>
        </p:txBody>
      </p:sp>
      <p:grpSp>
        <p:nvGrpSpPr>
          <p:cNvPr id="2" name="Gruppe 1"/>
          <p:cNvGrpSpPr/>
          <p:nvPr/>
        </p:nvGrpSpPr>
        <p:grpSpPr>
          <a:xfrm>
            <a:off x="142483" y="1211859"/>
            <a:ext cx="14365384" cy="3404550"/>
            <a:chOff x="142483" y="1211859"/>
            <a:chExt cx="14365384" cy="3404550"/>
          </a:xfrm>
        </p:grpSpPr>
        <p:sp>
          <p:nvSpPr>
            <p:cNvPr id="30" name="TekstSylinder 26"/>
            <p:cNvSpPr txBox="1"/>
            <p:nvPr/>
          </p:nvSpPr>
          <p:spPr>
            <a:xfrm>
              <a:off x="142483" y="1211859"/>
              <a:ext cx="7625477" cy="3379786"/>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dirty="0"/>
                <a:t>Fremdrift: </a:t>
              </a:r>
            </a:p>
            <a:p>
              <a:pPr marL="177800" indent="-177800"/>
              <a:endParaRPr lang="nb-NO" sz="1400" dirty="0"/>
            </a:p>
            <a:p>
              <a:pPr marL="177800" indent="-177800"/>
              <a:r>
                <a:rPr lang="nb-NO" sz="1400" dirty="0"/>
                <a:t>Status:</a:t>
              </a:r>
            </a:p>
            <a:p>
              <a:r>
                <a:rPr lang="nb-NO" sz="1400" b="0" dirty="0"/>
                <a:t>Prosjektbeskrivelse og kommunikasjonsplan er vedtatt av programstyret. </a:t>
              </a:r>
            </a:p>
            <a:p>
              <a:r>
                <a:rPr lang="nb-NO" sz="1400" b="0" dirty="0"/>
                <a:t>Prosjektet med styringsgruppe har besøkt NTNU, UNIT og UNINETT.</a:t>
              </a:r>
            </a:p>
            <a:p>
              <a:pPr fontAlgn="base"/>
              <a:r>
                <a:rPr lang="nb-NO" sz="1400" b="0" dirty="0" err="1"/>
                <a:t>Prosjektsstyringsgruppe</a:t>
              </a:r>
              <a:r>
                <a:rPr lang="nb-NO" sz="1400" b="0" dirty="0"/>
                <a:t> anbefaler for programmet at det startes med følgende delprosjekter i Fase 2: Innkjøp, brukerstøtte og drift av arbeidsstasjoner. Nettdrift anbefales tatt i linjen.</a:t>
              </a:r>
            </a:p>
            <a:p>
              <a:r>
                <a:rPr lang="nb-NO" sz="1400" b="0" dirty="0"/>
                <a:t>Workshop har blitt i direktørnettverket med temaene innkjøp, brukerstøtte og klientdrift</a:t>
              </a:r>
            </a:p>
            <a:p>
              <a:endParaRPr lang="nb-NO" sz="1400" dirty="0"/>
            </a:p>
            <a:p>
              <a:r>
                <a:rPr lang="nb-NO" sz="1400" dirty="0"/>
                <a:t>Aktiviteter i nærmeste fremtid:</a:t>
              </a:r>
            </a:p>
            <a:p>
              <a:pPr fontAlgn="base"/>
              <a:r>
                <a:rPr lang="nb-NO" sz="1400" b="0" dirty="0"/>
                <a:t>Prosjektet jobber med prosjektbeskrivelser for innkjøp (inkl. SAM), brukerstøtte og drift av arbeidsstasjoner. I tillegg skal muligheter/hindringer, fremdriftsplaner etc. beskrives for utskrift og AV-drift. Prosjektet jobber med gevinstprofiler og –kart. </a:t>
              </a:r>
            </a:p>
            <a:p>
              <a:pPr fontAlgn="base"/>
              <a:r>
                <a:rPr lang="nb-NO" sz="1400" b="0" dirty="0"/>
                <a:t>Prosjektet møter i IT-ledernettverket for å diskutere bemanning av delprosjektene.</a:t>
              </a:r>
              <a:endParaRPr lang="nb-NO" b="0" dirty="0"/>
            </a:p>
            <a:p>
              <a:pPr marL="285750" indent="-285750">
                <a:buFont typeface="Arial" panose="020B0604020202020204" pitchFamily="34" charset="0"/>
                <a:buChar char="•"/>
              </a:pPr>
              <a:endParaRPr lang="nb-NO" b="0" dirty="0"/>
            </a:p>
            <a:p>
              <a:endParaRPr lang="nb-NO" b="0" dirty="0"/>
            </a:p>
            <a:p>
              <a:endParaRPr lang="nb-NO" b="0" dirty="0"/>
            </a:p>
          </p:txBody>
        </p:sp>
        <p:sp>
          <p:nvSpPr>
            <p:cNvPr id="31" name="TekstSylinder 26"/>
            <p:cNvSpPr txBox="1"/>
            <p:nvPr/>
          </p:nvSpPr>
          <p:spPr>
            <a:xfrm>
              <a:off x="7954392" y="1232409"/>
              <a:ext cx="6553475" cy="33840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dirty="0"/>
                <a:t>Avhengigheter: </a:t>
              </a:r>
            </a:p>
            <a:p>
              <a:endParaRPr lang="nb-NO" sz="1100" dirty="0"/>
            </a:p>
            <a:p>
              <a:r>
                <a:rPr lang="nb-NO" sz="1400" dirty="0"/>
                <a:t>Status</a:t>
              </a:r>
              <a:r>
                <a:rPr lang="nb-NO" sz="1400" b="0" dirty="0"/>
                <a:t>:</a:t>
              </a:r>
            </a:p>
            <a:p>
              <a:endParaRPr lang="nb-NO" sz="1400" b="0" dirty="0"/>
            </a:p>
            <a:p>
              <a:pPr marL="285750" indent="-285750">
                <a:buFont typeface="Arial" panose="020B0604020202020204" pitchFamily="34" charset="0"/>
                <a:buChar char="•"/>
              </a:pPr>
              <a:r>
                <a:rPr lang="nb-NO" sz="1400" b="0" dirty="0"/>
                <a:t>Prosjektet følger Masterplan for IT, og vil i fase 3 implementere relevante vedtak fra masterplanen</a:t>
              </a:r>
            </a:p>
            <a:p>
              <a:pPr marL="285750" indent="-285750">
                <a:buFont typeface="Arial" panose="020B0604020202020204" pitchFamily="34" charset="0"/>
                <a:buChar char="•"/>
              </a:pPr>
              <a:r>
                <a:rPr lang="nb-NO" sz="1400" b="0" dirty="0"/>
                <a:t>Innkjøp er også en del av prosjektet Fellesløsninger. Prosjektene har møttes, og blitt enige om at innkjøp av IT og AV-utstyr ses på av IT-drift prosjektet. </a:t>
              </a:r>
            </a:p>
            <a:p>
              <a:pPr marL="171450" indent="-171450">
                <a:buFont typeface="Arial" panose="020B0604020202020204" pitchFamily="34" charset="0"/>
                <a:buChar char="•"/>
              </a:pPr>
              <a:endParaRPr lang="nb-NO" sz="1400" b="0" dirty="0"/>
            </a:p>
            <a:p>
              <a:r>
                <a:rPr lang="nb-NO" sz="1400" dirty="0"/>
                <a:t>Behov for avklaringer:</a:t>
              </a:r>
            </a:p>
            <a:p>
              <a:pPr marL="285750" indent="-285750">
                <a:buFont typeface="Arial" panose="020B0604020202020204" pitchFamily="34" charset="0"/>
                <a:buChar char="•"/>
              </a:pPr>
              <a:r>
                <a:rPr lang="nb-NO" sz="1400" b="0" dirty="0"/>
                <a:t>For innkjøp er vi avhengig av et godt samarbeid med Innkjøpsseksjonen og muligens leverandører.</a:t>
              </a:r>
            </a:p>
            <a:p>
              <a:pPr marL="285750" indent="-285750">
                <a:buFont typeface="Arial" panose="020B0604020202020204" pitchFamily="34" charset="0"/>
                <a:buChar char="•"/>
              </a:pPr>
              <a:r>
                <a:rPr lang="nb-NO" sz="1400" b="0" dirty="0"/>
                <a:t>Brukerstøtte: Ressurstilgang og finansiering av underliggende systemer</a:t>
              </a:r>
            </a:p>
            <a:p>
              <a:pPr marL="285750" indent="-285750">
                <a:buFont typeface="Arial" panose="020B0604020202020204" pitchFamily="34" charset="0"/>
                <a:buChar char="•"/>
              </a:pPr>
              <a:r>
                <a:rPr lang="nb-NO" sz="1400" b="0" dirty="0"/>
                <a:t>Tjenestedesign av prosesser som skal gjøres brukernære</a:t>
              </a:r>
            </a:p>
            <a:p>
              <a:pPr marL="285750" indent="-285750">
                <a:buFont typeface="Arial" panose="020B0604020202020204" pitchFamily="34" charset="0"/>
                <a:buChar char="•"/>
              </a:pPr>
              <a:r>
                <a:rPr lang="nb-NO" sz="1400" b="0" dirty="0"/>
                <a:t>Kostnadsberegninger av </a:t>
              </a:r>
              <a:r>
                <a:rPr lang="nb-NO" sz="1400" b="0"/>
                <a:t>alternative prosesser</a:t>
              </a:r>
              <a:endParaRPr lang="nb-NO" sz="1400" b="0" dirty="0"/>
            </a:p>
            <a:p>
              <a:endParaRPr lang="nb-NO" b="0" dirty="0"/>
            </a:p>
            <a:p>
              <a:pPr marL="171450" indent="-171450">
                <a:buFont typeface="Arial" panose="020B0604020202020204" pitchFamily="34" charset="0"/>
                <a:buChar char="•"/>
              </a:pPr>
              <a:endParaRPr lang="nb-NO" b="0" dirty="0"/>
            </a:p>
            <a:p>
              <a:endParaRPr lang="nb-NO" b="0" dirty="0"/>
            </a:p>
          </p:txBody>
        </p:sp>
      </p:grpSp>
      <p:sp>
        <p:nvSpPr>
          <p:cNvPr id="52" name="TekstSylinder 19"/>
          <p:cNvSpPr txBox="1"/>
          <p:nvPr/>
        </p:nvSpPr>
        <p:spPr>
          <a:xfrm>
            <a:off x="4530300" y="137580"/>
            <a:ext cx="2366918" cy="98128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130622" bIns="0" rtlCol="0" anchor="t">
            <a:noAutofit/>
          </a:bodyPr>
          <a:lstStyle/>
          <a:p>
            <a:r>
              <a:rPr lang="nb-NO" sz="1500" b="1" dirty="0">
                <a:solidFill>
                  <a:schemeClr val="tx1"/>
                </a:solidFill>
              </a:rPr>
              <a:t>Dato:</a:t>
            </a:r>
          </a:p>
          <a:p>
            <a:r>
              <a:rPr lang="nb-NO" sz="1200" dirty="0">
                <a:solidFill>
                  <a:schemeClr val="tx1"/>
                </a:solidFill>
                <a:cs typeface="Arial"/>
              </a:rPr>
              <a:t>01.03.2018</a:t>
            </a:r>
            <a:endParaRPr lang="nb-NO" sz="1200" dirty="0">
              <a:solidFill>
                <a:schemeClr val="tx1"/>
              </a:solidFill>
            </a:endParaRPr>
          </a:p>
        </p:txBody>
      </p:sp>
      <p:graphicFrame>
        <p:nvGraphicFramePr>
          <p:cNvPr id="4" name="Tabell 13"/>
          <p:cNvGraphicFramePr>
            <a:graphicFrameLocks noGrp="1"/>
          </p:cNvGraphicFramePr>
          <p:nvPr>
            <p:extLst/>
          </p:nvPr>
        </p:nvGraphicFramePr>
        <p:xfrm>
          <a:off x="6897218" y="137580"/>
          <a:ext cx="7610649" cy="980071"/>
        </p:xfrm>
        <a:graphic>
          <a:graphicData uri="http://schemas.openxmlformats.org/drawingml/2006/table">
            <a:tbl>
              <a:tblPr firstRow="1" bandRow="1">
                <a:tableStyleId>{5C22544A-7EE6-4342-B048-85BDC9FD1C3A}</a:tableStyleId>
              </a:tblPr>
              <a:tblGrid>
                <a:gridCol w="691174">
                  <a:extLst>
                    <a:ext uri="{9D8B030D-6E8A-4147-A177-3AD203B41FA5}">
                      <a16:colId xmlns:a16="http://schemas.microsoft.com/office/drawing/2014/main" val="1135141023"/>
                    </a:ext>
                  </a:extLst>
                </a:gridCol>
                <a:gridCol w="691175">
                  <a:extLst>
                    <a:ext uri="{9D8B030D-6E8A-4147-A177-3AD203B41FA5}">
                      <a16:colId xmlns:a16="http://schemas.microsoft.com/office/drawing/2014/main" val="2139775714"/>
                    </a:ext>
                  </a:extLst>
                </a:gridCol>
                <a:gridCol w="767080">
                  <a:extLst>
                    <a:ext uri="{9D8B030D-6E8A-4147-A177-3AD203B41FA5}">
                      <a16:colId xmlns:a16="http://schemas.microsoft.com/office/drawing/2014/main" val="1919443761"/>
                    </a:ext>
                  </a:extLst>
                </a:gridCol>
                <a:gridCol w="5461220">
                  <a:extLst>
                    <a:ext uri="{9D8B030D-6E8A-4147-A177-3AD203B41FA5}">
                      <a16:colId xmlns:a16="http://schemas.microsoft.com/office/drawing/2014/main" val="3246959147"/>
                    </a:ext>
                  </a:extLst>
                </a:gridCol>
              </a:tblGrid>
              <a:tr h="409073">
                <a:tc gridSpan="3">
                  <a:txBody>
                    <a:bodyPr/>
                    <a:lstStyle/>
                    <a:p>
                      <a:pPr marL="0" algn="l" defTabSz="1097280" rtl="0" eaLnBrk="1" latinLnBrk="0" hangingPunct="1"/>
                      <a:r>
                        <a:rPr lang="nb-NO" sz="1700" b="1" kern="1200">
                          <a:solidFill>
                            <a:prstClr val="black"/>
                          </a:solidFill>
                          <a:latin typeface="+mn-lt"/>
                          <a:ea typeface="+mn-ea"/>
                          <a:cs typeface="+mn-cs"/>
                        </a:rPr>
                        <a:t>Overordnet status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tcPr>
                </a:tc>
                <a:tc hMerge="1">
                  <a:txBody>
                    <a:bodyPr/>
                    <a:lstStyle/>
                    <a:p>
                      <a:endParaRPr lang="nb-NO"/>
                    </a:p>
                  </a:txBody>
                  <a:tcPr/>
                </a:tc>
                <a:tc rowSpan="2">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endParaRPr lang="nb-NO" sz="1100" b="0" baseline="0">
                        <a:solidFill>
                          <a:prstClr val="black"/>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14135213"/>
                  </a:ext>
                </a:extLst>
              </a:tr>
              <a:tr h="570998">
                <a:tc>
                  <a:txBody>
                    <a:bodyPr/>
                    <a:lstStyle/>
                    <a:p>
                      <a:pPr algn="ctr"/>
                      <a:r>
                        <a:rPr lang="nb-NO" sz="1800" b="1"/>
                        <a:t>F</a:t>
                      </a:r>
                    </a:p>
                    <a:p>
                      <a:pPr algn="ctr"/>
                      <a:r>
                        <a:rPr lang="nb-NO" sz="1050" b="1"/>
                        <a:t>Forrige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algn="ctr"/>
                      <a:r>
                        <a:rPr lang="nb-NO" sz="1800" b="1"/>
                        <a:t>N</a:t>
                      </a:r>
                      <a:endParaRPr lang="nb-NO" sz="3600" b="1"/>
                    </a:p>
                    <a:p>
                      <a:pPr algn="ctr"/>
                      <a:r>
                        <a:rPr lang="nb-NO" sz="1050" b="1"/>
                        <a:t>Nå</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algn="ctr"/>
                      <a:r>
                        <a:rPr lang="nb-NO" sz="1800" b="1"/>
                        <a:t>T</a:t>
                      </a:r>
                      <a:endParaRPr lang="nb-NO" sz="3600" b="1"/>
                    </a:p>
                    <a:p>
                      <a:pPr marL="0" indent="0" algn="ctr"/>
                      <a:r>
                        <a:rPr lang="nb-NO" sz="1050" b="1"/>
                        <a:t>Tendens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vMerge="1">
                  <a:txBody>
                    <a:bodyPr/>
                    <a:lstStyle/>
                    <a:p>
                      <a:endParaRPr lang="nb-NO" sz="1100">
                        <a:latin typeface="+mn-lt"/>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026844"/>
                  </a:ext>
                </a:extLst>
              </a:tr>
            </a:tbl>
          </a:graphicData>
        </a:graphic>
      </p:graphicFrame>
      <p:sp>
        <p:nvSpPr>
          <p:cNvPr id="60" name="TekstSylinder 59"/>
          <p:cNvSpPr txBox="1"/>
          <p:nvPr/>
        </p:nvSpPr>
        <p:spPr>
          <a:xfrm>
            <a:off x="7954392" y="4683084"/>
            <a:ext cx="6553474" cy="3379075"/>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dirty="0"/>
              <a:t>Ressurser og økonomi:</a:t>
            </a:r>
          </a:p>
          <a:p>
            <a:endParaRPr lang="nb-NO" sz="1100" b="0" dirty="0"/>
          </a:p>
          <a:p>
            <a:pPr lvl="0"/>
            <a:r>
              <a:rPr lang="nb-NO" sz="1400" dirty="0"/>
              <a:t>Status:</a:t>
            </a:r>
          </a:p>
          <a:p>
            <a:pPr lvl="0"/>
            <a:endParaRPr lang="nb-NO" sz="1400" dirty="0"/>
          </a:p>
          <a:p>
            <a:pPr marL="285750" lvl="0" indent="-285750">
              <a:buFont typeface="Arial" panose="020B0604020202020204" pitchFamily="34" charset="0"/>
              <a:buChar char="•"/>
            </a:pPr>
            <a:r>
              <a:rPr lang="nb-NO" sz="1400" b="0" dirty="0"/>
              <a:t>Prosjektet har deltakere ut Fase 1. </a:t>
            </a:r>
          </a:p>
          <a:p>
            <a:pPr lvl="0"/>
            <a:endParaRPr lang="nb-NO" sz="1400" dirty="0"/>
          </a:p>
          <a:p>
            <a:pPr lvl="0"/>
            <a:endParaRPr lang="nb-NO" sz="1400" dirty="0"/>
          </a:p>
          <a:p>
            <a:pPr lvl="0"/>
            <a:endParaRPr lang="nb-NO" sz="1400" dirty="0"/>
          </a:p>
          <a:p>
            <a:pPr lvl="0"/>
            <a:r>
              <a:rPr lang="nb-NO" sz="1400" dirty="0"/>
              <a:t>Tiltak:</a:t>
            </a:r>
          </a:p>
          <a:p>
            <a:pPr marL="285750" lvl="0" indent="-285750">
              <a:buFont typeface="Arial" panose="020B0604020202020204" pitchFamily="34" charset="0"/>
              <a:buChar char="•"/>
            </a:pPr>
            <a:r>
              <a:rPr lang="nb-NO" sz="1400" b="0" dirty="0"/>
              <a:t>Prosjektet må få avklart fremtidig form og ressurser.</a:t>
            </a:r>
          </a:p>
          <a:p>
            <a:endParaRPr lang="nb-NO" sz="240" b="0" dirty="0"/>
          </a:p>
          <a:p>
            <a:endParaRPr lang="nb-NO" b="0" dirty="0"/>
          </a:p>
        </p:txBody>
      </p:sp>
      <p:graphicFrame>
        <p:nvGraphicFramePr>
          <p:cNvPr id="61" name="Tabell 17"/>
          <p:cNvGraphicFramePr>
            <a:graphicFrameLocks noGrp="1"/>
          </p:cNvGraphicFramePr>
          <p:nvPr>
            <p:extLst/>
          </p:nvPr>
        </p:nvGraphicFramePr>
        <p:xfrm>
          <a:off x="637193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graphicFrame>
        <p:nvGraphicFramePr>
          <p:cNvPr id="70" name="Tabell 21"/>
          <p:cNvGraphicFramePr>
            <a:graphicFrameLocks noGrp="1"/>
          </p:cNvGraphicFramePr>
          <p:nvPr>
            <p:extLst/>
          </p:nvPr>
        </p:nvGraphicFramePr>
        <p:xfrm>
          <a:off x="1332579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55" name="Oval 7"/>
          <p:cNvSpPr/>
          <p:nvPr/>
        </p:nvSpPr>
        <p:spPr>
          <a:xfrm>
            <a:off x="5982689" y="6125452"/>
            <a:ext cx="354844" cy="300330"/>
          </a:xfrm>
          <a:prstGeom prst="ellipse">
            <a:avLst/>
          </a:prstGeom>
          <a:solidFill>
            <a:srgbClr val="4F81BD"/>
          </a:solidFill>
          <a:ln w="25400" cap="flat" cmpd="sng" algn="ctr">
            <a:solidFill>
              <a:srgbClr val="4F81BD">
                <a:lumMod val="50000"/>
              </a:srgbClr>
            </a:solidFill>
            <a:prstDash val="solid"/>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000" b="0" i="0" u="none" strike="noStrike" kern="0" cap="none" spc="0" normalizeH="0" baseline="0" noProof="0">
              <a:ln>
                <a:noFill/>
              </a:ln>
              <a:solidFill>
                <a:prstClr val="white"/>
              </a:solidFill>
              <a:effectLst/>
              <a:uLnTx/>
              <a:uFillTx/>
              <a:latin typeface="Calibri"/>
              <a:ea typeface="+mn-ea"/>
              <a:cs typeface="+mn-cs"/>
            </a:endParaRPr>
          </a:p>
        </p:txBody>
      </p:sp>
      <p:sp>
        <p:nvSpPr>
          <p:cNvPr id="66" name="Oval 7">
            <a:extLst>
              <a:ext uri="{FF2B5EF4-FFF2-40B4-BE49-F238E27FC236}">
                <a16:creationId xmlns:a16="http://schemas.microsoft.com/office/drawing/2014/main" id="{4DA5A2FB-796A-4A50-B270-C1DEC4A625C6}"/>
              </a:ext>
            </a:extLst>
          </p:cNvPr>
          <p:cNvSpPr/>
          <p:nvPr/>
        </p:nvSpPr>
        <p:spPr>
          <a:xfrm>
            <a:off x="6508538" y="4782500"/>
            <a:ext cx="340498" cy="360994"/>
          </a:xfrm>
          <a:prstGeom prst="ellipse">
            <a:avLst/>
          </a:prstGeom>
          <a:solidFill>
            <a:srgbClr val="FFFF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nb-NO">
              <a:solidFill>
                <a:prstClr val="white"/>
              </a:solidFill>
            </a:endParaRPr>
          </a:p>
        </p:txBody>
      </p:sp>
      <p:graphicFrame>
        <p:nvGraphicFramePr>
          <p:cNvPr id="63" name="Tabell 23">
            <a:extLst>
              <a:ext uri="{FF2B5EF4-FFF2-40B4-BE49-F238E27FC236}">
                <a16:creationId xmlns:a16="http://schemas.microsoft.com/office/drawing/2014/main" id="{287F3142-C375-4A5E-918E-D2BF2D007B9C}"/>
              </a:ext>
            </a:extLst>
          </p:cNvPr>
          <p:cNvGraphicFramePr>
            <a:graphicFrameLocks noGrp="1"/>
          </p:cNvGraphicFramePr>
          <p:nvPr>
            <p:extLst/>
          </p:nvPr>
        </p:nvGraphicFramePr>
        <p:xfrm>
          <a:off x="13464274" y="4731553"/>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33" name="TekstSylinder 26"/>
          <p:cNvSpPr txBox="1"/>
          <p:nvPr/>
        </p:nvSpPr>
        <p:spPr>
          <a:xfrm>
            <a:off x="142484" y="4680429"/>
            <a:ext cx="7625476" cy="33918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a:t>Risiko: Topp 3</a:t>
            </a:r>
          </a:p>
          <a:p>
            <a:endParaRPr lang="nb-NO" sz="1400"/>
          </a:p>
          <a:p>
            <a:endParaRPr lang="nb-NO" sz="1400"/>
          </a:p>
          <a:p>
            <a:r>
              <a:rPr lang="nb-NO" sz="1400"/>
              <a:t>Risiko for ikke å nå milepælene:</a:t>
            </a:r>
          </a:p>
          <a:p>
            <a:endParaRPr lang="nb-NO" sz="1400"/>
          </a:p>
          <a:p>
            <a:endParaRPr lang="nb-NO" sz="1400"/>
          </a:p>
          <a:p>
            <a:endParaRPr lang="nb-NO" sz="1400"/>
          </a:p>
          <a:p>
            <a:endParaRPr lang="nb-NO" sz="1400"/>
          </a:p>
          <a:p>
            <a:r>
              <a:rPr lang="nb-NO" sz="1400"/>
              <a:t>Risikoreduserende tiltak:</a:t>
            </a:r>
            <a:endParaRPr lang="nb-NO" sz="1400" b="0"/>
          </a:p>
          <a:p>
            <a:endParaRPr lang="nb-NO" b="0"/>
          </a:p>
          <a:p>
            <a:pPr marL="285750" indent="-285750">
              <a:buFont typeface="Arial" panose="020B0604020202020204" pitchFamily="34" charset="0"/>
              <a:buChar char="•"/>
            </a:pPr>
            <a:endParaRPr lang="nb-NO" b="0"/>
          </a:p>
          <a:p>
            <a:endParaRPr lang="nb-NO" b="0"/>
          </a:p>
          <a:p>
            <a:endParaRPr lang="nb-NO" b="0"/>
          </a:p>
        </p:txBody>
      </p:sp>
      <p:graphicFrame>
        <p:nvGraphicFramePr>
          <p:cNvPr id="41" name="Chart 37"/>
          <p:cNvGraphicFramePr>
            <a:graphicFrameLocks/>
          </p:cNvGraphicFramePr>
          <p:nvPr>
            <p:extLst/>
          </p:nvPr>
        </p:nvGraphicFramePr>
        <p:xfrm>
          <a:off x="3830580" y="4782500"/>
          <a:ext cx="3316314" cy="320495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30147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7"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43" name="think-cell Slide" r:id="rId4" imgW="270" imgH="270" progId="TCLayout.ActiveDocument.1">
                  <p:embed/>
                </p:oleObj>
              </mc:Choice>
              <mc:Fallback>
                <p:oleObj name="think-cell Slide" r:id="rId4" imgW="270" imgH="270" progId="TCLayout.ActiveDocument.1">
                  <p:embed/>
                  <p:pic>
                    <p:nvPicPr>
                      <p:cNvPr id="9" name="Objekt 7"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lassholder for lysbildenummer 2"/>
          <p:cNvSpPr>
            <a:spLocks noGrp="1"/>
          </p:cNvSpPr>
          <p:nvPr>
            <p:ph type="sldNum" sz="quarter" idx="12"/>
          </p:nvPr>
        </p:nvSpPr>
        <p:spPr/>
        <p:txBody>
          <a:bodyPr/>
          <a:lstStyle/>
          <a:p>
            <a:fld id="{5751DFAA-887F-4071-8EAD-E8CA316FCF06}" type="slidenum">
              <a:rPr lang="nb-NO" smtClean="0">
                <a:solidFill>
                  <a:srgbClr val="2C4457"/>
                </a:solidFill>
              </a:rPr>
              <a:pPr/>
              <a:t>8</a:t>
            </a:fld>
            <a:endParaRPr lang="nb-NO">
              <a:solidFill>
                <a:srgbClr val="2C4457"/>
              </a:solidFill>
            </a:endParaRPr>
          </a:p>
        </p:txBody>
      </p:sp>
      <p:sp>
        <p:nvSpPr>
          <p:cNvPr id="7" name="TekstSylinder 10"/>
          <p:cNvSpPr txBox="1"/>
          <p:nvPr/>
        </p:nvSpPr>
        <p:spPr>
          <a:xfrm>
            <a:off x="132839" y="138791"/>
            <a:ext cx="4349277" cy="980071"/>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chor="t">
            <a:spAutoFit/>
          </a:bodyPr>
          <a:lstStyle/>
          <a:p>
            <a:r>
              <a:rPr lang="nb-NO" sz="2000" b="1">
                <a:solidFill>
                  <a:prstClr val="black"/>
                </a:solidFill>
              </a:rPr>
              <a:t>STATUSRAPPORT</a:t>
            </a:r>
            <a:br>
              <a:rPr lang="nb-NO" sz="2000" b="1">
                <a:solidFill>
                  <a:prstClr val="black"/>
                </a:solidFill>
                <a:cs typeface="Arial"/>
              </a:rPr>
            </a:br>
            <a:endParaRPr lang="nb-NO" sz="2000" b="1">
              <a:solidFill>
                <a:prstClr val="black"/>
              </a:solidFill>
            </a:endParaRPr>
          </a:p>
          <a:p>
            <a:r>
              <a:rPr lang="nb-NO" sz="1100" b="1">
                <a:solidFill>
                  <a:prstClr val="black"/>
                </a:solidFill>
                <a:cs typeface="Arial"/>
              </a:rPr>
              <a:t>IT-drift</a:t>
            </a:r>
            <a:endParaRPr lang="nb-NO" sz="1100" b="1">
              <a:solidFill>
                <a:prstClr val="black"/>
              </a:solidFill>
            </a:endParaRPr>
          </a:p>
          <a:p>
            <a:endParaRPr lang="nb-NO" sz="1100">
              <a:solidFill>
                <a:prstClr val="black"/>
              </a:solidFill>
            </a:endParaRPr>
          </a:p>
        </p:txBody>
      </p:sp>
      <p:grpSp>
        <p:nvGrpSpPr>
          <p:cNvPr id="2" name="Gruppe 1"/>
          <p:cNvGrpSpPr/>
          <p:nvPr/>
        </p:nvGrpSpPr>
        <p:grpSpPr>
          <a:xfrm>
            <a:off x="142483" y="1211859"/>
            <a:ext cx="14365384" cy="3404550"/>
            <a:chOff x="142483" y="1211859"/>
            <a:chExt cx="14365384" cy="3404550"/>
          </a:xfrm>
        </p:grpSpPr>
        <p:sp>
          <p:nvSpPr>
            <p:cNvPr id="30" name="TekstSylinder 26"/>
            <p:cNvSpPr txBox="1"/>
            <p:nvPr/>
          </p:nvSpPr>
          <p:spPr>
            <a:xfrm>
              <a:off x="142483" y="1211859"/>
              <a:ext cx="7625477" cy="3379786"/>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dirty="0"/>
                <a:t>Fremdrift: </a:t>
              </a:r>
            </a:p>
            <a:p>
              <a:pPr marL="177800" indent="-177800"/>
              <a:endParaRPr lang="nb-NO" sz="1400" dirty="0"/>
            </a:p>
            <a:p>
              <a:pPr marL="177800" indent="-177800"/>
              <a:r>
                <a:rPr lang="nb-NO" sz="1400" dirty="0"/>
                <a:t>Status:</a:t>
              </a:r>
            </a:p>
            <a:p>
              <a:r>
                <a:rPr lang="nb-NO" sz="1400" b="0" dirty="0"/>
                <a:t>Prosjektet har akkurat gjennomført en workshoprunde for prosessene innkjøp, utskrift, klientdrift, brukerstøtte, nett og AV, hvor målet har vært å designe en ønsket </a:t>
              </a:r>
              <a:r>
                <a:rPr lang="nb-NO" sz="1400" b="0" dirty="0" err="1"/>
                <a:t>fremtidssituasjon</a:t>
              </a:r>
              <a:r>
                <a:rPr lang="nb-NO" sz="1400" b="0" dirty="0"/>
                <a:t>. Prosjektet jobber nå med en rapport på bakgrunn av det som har kommet fram i workshopene.</a:t>
              </a:r>
            </a:p>
            <a:p>
              <a:r>
                <a:rPr lang="nb-NO" sz="1400" b="0" dirty="0"/>
                <a:t>SAM-prosjektet ble igangsatt med en workshop den 25. januar.</a:t>
              </a:r>
            </a:p>
            <a:p>
              <a:r>
                <a:rPr lang="nb-NO" sz="1400" b="0" dirty="0"/>
                <a:t>Prosjektene har jobbet med kostnadstall fra </a:t>
              </a:r>
              <a:r>
                <a:rPr lang="nb-NO" sz="1400" b="0" dirty="0" err="1"/>
                <a:t>BencHEIT</a:t>
              </a:r>
              <a:r>
                <a:rPr lang="nb-NO" sz="1400" b="0" dirty="0"/>
                <a:t> for hver prosess: For UiO og for enhetene.</a:t>
              </a:r>
            </a:p>
            <a:p>
              <a:r>
                <a:rPr lang="nb-NO" sz="1400" b="0" dirty="0"/>
                <a:t>Prosjektet forbereder studietur til NTNU, UNINETT og UNIT i Trondheim.</a:t>
              </a:r>
            </a:p>
            <a:p>
              <a:endParaRPr lang="nb-NO" sz="1400" dirty="0"/>
            </a:p>
            <a:p>
              <a:r>
                <a:rPr lang="nb-NO" sz="1400" dirty="0"/>
                <a:t>Aktiviteter i nærmeste fremtid:</a:t>
              </a:r>
            </a:p>
            <a:p>
              <a:r>
                <a:rPr lang="nb-NO" b="0" dirty="0"/>
                <a:t>Prosjektet jobber med å forberede workshop med direktør- og IT-ledernettverket i februar med tema fremtidig organisering av innkjøp og brukerstøtte</a:t>
              </a:r>
            </a:p>
            <a:p>
              <a:r>
                <a:rPr lang="nb-NO" b="0" dirty="0"/>
                <a:t>Prosjektet vil jobbe med utsatt gevinstrealiseringsplan og usikkerhetsstyringsdokument, samt styringsdokument for fase 2</a:t>
              </a:r>
            </a:p>
            <a:p>
              <a:endParaRPr lang="nb-NO" b="0" dirty="0"/>
            </a:p>
            <a:p>
              <a:pPr marL="285750" indent="-285750">
                <a:buFont typeface="Arial" panose="020B0604020202020204" pitchFamily="34" charset="0"/>
                <a:buChar char="•"/>
              </a:pPr>
              <a:endParaRPr lang="nb-NO" b="0" dirty="0"/>
            </a:p>
            <a:p>
              <a:endParaRPr lang="nb-NO" b="0" dirty="0"/>
            </a:p>
            <a:p>
              <a:endParaRPr lang="nb-NO" b="0" dirty="0"/>
            </a:p>
          </p:txBody>
        </p:sp>
        <p:sp>
          <p:nvSpPr>
            <p:cNvPr id="31" name="TekstSylinder 26"/>
            <p:cNvSpPr txBox="1"/>
            <p:nvPr/>
          </p:nvSpPr>
          <p:spPr>
            <a:xfrm>
              <a:off x="7954392" y="1232409"/>
              <a:ext cx="6553475" cy="33840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dirty="0"/>
                <a:t>Avhengigheter: </a:t>
              </a:r>
            </a:p>
            <a:p>
              <a:endParaRPr lang="nb-NO" sz="1100" dirty="0"/>
            </a:p>
            <a:p>
              <a:r>
                <a:rPr lang="nb-NO" sz="1400" dirty="0"/>
                <a:t>Status</a:t>
              </a:r>
              <a:r>
                <a:rPr lang="nb-NO" sz="1400" b="0" dirty="0"/>
                <a:t>:</a:t>
              </a:r>
            </a:p>
            <a:p>
              <a:endParaRPr lang="nb-NO" sz="1400" b="0" dirty="0"/>
            </a:p>
            <a:p>
              <a:r>
                <a:rPr lang="nb-NO" sz="1400" b="0" dirty="0"/>
                <a:t>Prosjektet følger Masterplan for IT, og vil i fase 3 implementere relevante vedtak fra masterplanen</a:t>
              </a:r>
            </a:p>
            <a:p>
              <a:endParaRPr lang="nb-NO" sz="1400" b="0" dirty="0"/>
            </a:p>
            <a:p>
              <a:r>
                <a:rPr lang="nb-NO" sz="1400" b="0" dirty="0"/>
                <a:t>Innkjøp er også en del av prosjektet Fellesløsninger. Prosjektene har møttes, og blitt enige om at innkjøp av IT og AV-utstyr ses på av IT-drift prosjektet. </a:t>
              </a:r>
            </a:p>
            <a:p>
              <a:endParaRPr lang="nb-NO" sz="1400" b="0" dirty="0"/>
            </a:p>
            <a:p>
              <a:pPr marL="171450" indent="-171450">
                <a:buFont typeface="Arial" panose="020B0604020202020204" pitchFamily="34" charset="0"/>
                <a:buChar char="•"/>
              </a:pPr>
              <a:endParaRPr lang="nb-NO" sz="1400" b="0" dirty="0"/>
            </a:p>
            <a:p>
              <a:r>
                <a:rPr lang="nb-NO" sz="1400" dirty="0"/>
                <a:t>Behov for avklaringer:</a:t>
              </a:r>
              <a:endParaRPr lang="nb-NO" b="0" dirty="0"/>
            </a:p>
            <a:p>
              <a:pPr marL="171450" indent="-171450">
                <a:buFont typeface="Arial" panose="020B0604020202020204" pitchFamily="34" charset="0"/>
                <a:buChar char="•"/>
              </a:pPr>
              <a:endParaRPr lang="nb-NO" b="0" dirty="0"/>
            </a:p>
            <a:p>
              <a:endParaRPr lang="nb-NO" b="0" dirty="0"/>
            </a:p>
          </p:txBody>
        </p:sp>
      </p:grpSp>
      <p:sp>
        <p:nvSpPr>
          <p:cNvPr id="52" name="TekstSylinder 19"/>
          <p:cNvSpPr txBox="1"/>
          <p:nvPr/>
        </p:nvSpPr>
        <p:spPr>
          <a:xfrm>
            <a:off x="4530300" y="137580"/>
            <a:ext cx="2366918" cy="98128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130622" bIns="0" rtlCol="0" anchor="t">
            <a:noAutofit/>
          </a:bodyPr>
          <a:lstStyle/>
          <a:p>
            <a:r>
              <a:rPr lang="nb-NO" sz="1500" b="1" dirty="0">
                <a:solidFill>
                  <a:schemeClr val="tx1"/>
                </a:solidFill>
              </a:rPr>
              <a:t>Dato:</a:t>
            </a:r>
          </a:p>
          <a:p>
            <a:r>
              <a:rPr lang="nb-NO" sz="1200" dirty="0">
                <a:solidFill>
                  <a:schemeClr val="tx1"/>
                </a:solidFill>
                <a:cs typeface="Arial"/>
              </a:rPr>
              <a:t>25.01.2019</a:t>
            </a:r>
            <a:endParaRPr lang="nb-NO" sz="1200" dirty="0">
              <a:solidFill>
                <a:schemeClr val="tx1"/>
              </a:solidFill>
            </a:endParaRPr>
          </a:p>
        </p:txBody>
      </p:sp>
      <p:graphicFrame>
        <p:nvGraphicFramePr>
          <p:cNvPr id="4" name="Tabell 13"/>
          <p:cNvGraphicFramePr>
            <a:graphicFrameLocks noGrp="1"/>
          </p:cNvGraphicFramePr>
          <p:nvPr>
            <p:extLst/>
          </p:nvPr>
        </p:nvGraphicFramePr>
        <p:xfrm>
          <a:off x="6897218" y="137580"/>
          <a:ext cx="7610649" cy="980071"/>
        </p:xfrm>
        <a:graphic>
          <a:graphicData uri="http://schemas.openxmlformats.org/drawingml/2006/table">
            <a:tbl>
              <a:tblPr firstRow="1" bandRow="1">
                <a:tableStyleId>{5C22544A-7EE6-4342-B048-85BDC9FD1C3A}</a:tableStyleId>
              </a:tblPr>
              <a:tblGrid>
                <a:gridCol w="691174">
                  <a:extLst>
                    <a:ext uri="{9D8B030D-6E8A-4147-A177-3AD203B41FA5}">
                      <a16:colId xmlns:a16="http://schemas.microsoft.com/office/drawing/2014/main" val="1135141023"/>
                    </a:ext>
                  </a:extLst>
                </a:gridCol>
                <a:gridCol w="691175">
                  <a:extLst>
                    <a:ext uri="{9D8B030D-6E8A-4147-A177-3AD203B41FA5}">
                      <a16:colId xmlns:a16="http://schemas.microsoft.com/office/drawing/2014/main" val="2139775714"/>
                    </a:ext>
                  </a:extLst>
                </a:gridCol>
                <a:gridCol w="767080">
                  <a:extLst>
                    <a:ext uri="{9D8B030D-6E8A-4147-A177-3AD203B41FA5}">
                      <a16:colId xmlns:a16="http://schemas.microsoft.com/office/drawing/2014/main" val="1919443761"/>
                    </a:ext>
                  </a:extLst>
                </a:gridCol>
                <a:gridCol w="5461220">
                  <a:extLst>
                    <a:ext uri="{9D8B030D-6E8A-4147-A177-3AD203B41FA5}">
                      <a16:colId xmlns:a16="http://schemas.microsoft.com/office/drawing/2014/main" val="3246959147"/>
                    </a:ext>
                  </a:extLst>
                </a:gridCol>
              </a:tblGrid>
              <a:tr h="409073">
                <a:tc gridSpan="3">
                  <a:txBody>
                    <a:bodyPr/>
                    <a:lstStyle/>
                    <a:p>
                      <a:pPr marL="0" algn="l" defTabSz="1097280" rtl="0" eaLnBrk="1" latinLnBrk="0" hangingPunct="1"/>
                      <a:r>
                        <a:rPr lang="nb-NO" sz="1700" b="1" kern="1200">
                          <a:solidFill>
                            <a:prstClr val="black"/>
                          </a:solidFill>
                          <a:latin typeface="+mn-lt"/>
                          <a:ea typeface="+mn-ea"/>
                          <a:cs typeface="+mn-cs"/>
                        </a:rPr>
                        <a:t>Overordnet status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tcPr>
                </a:tc>
                <a:tc hMerge="1">
                  <a:txBody>
                    <a:bodyPr/>
                    <a:lstStyle/>
                    <a:p>
                      <a:endParaRPr lang="nb-NO"/>
                    </a:p>
                  </a:txBody>
                  <a:tcPr/>
                </a:tc>
                <a:tc rowSpan="2">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endParaRPr lang="nb-NO" sz="1100" b="0" baseline="0">
                        <a:solidFill>
                          <a:prstClr val="black"/>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14135213"/>
                  </a:ext>
                </a:extLst>
              </a:tr>
              <a:tr h="570998">
                <a:tc>
                  <a:txBody>
                    <a:bodyPr/>
                    <a:lstStyle/>
                    <a:p>
                      <a:pPr algn="ctr"/>
                      <a:r>
                        <a:rPr lang="nb-NO" sz="1800" b="1"/>
                        <a:t>F</a:t>
                      </a:r>
                    </a:p>
                    <a:p>
                      <a:pPr algn="ctr"/>
                      <a:r>
                        <a:rPr lang="nb-NO" sz="1050" b="1"/>
                        <a:t>Forrige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algn="ctr"/>
                      <a:r>
                        <a:rPr lang="nb-NO" sz="1800" b="1"/>
                        <a:t>N</a:t>
                      </a:r>
                      <a:endParaRPr lang="nb-NO" sz="3600" b="1"/>
                    </a:p>
                    <a:p>
                      <a:pPr algn="ctr"/>
                      <a:r>
                        <a:rPr lang="nb-NO" sz="1050" b="1"/>
                        <a:t>Nå</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algn="ctr"/>
                      <a:r>
                        <a:rPr lang="nb-NO" sz="1800" b="1"/>
                        <a:t>T</a:t>
                      </a:r>
                      <a:endParaRPr lang="nb-NO" sz="3600" b="1"/>
                    </a:p>
                    <a:p>
                      <a:pPr marL="0" indent="0" algn="ctr"/>
                      <a:r>
                        <a:rPr lang="nb-NO" sz="1050" b="1"/>
                        <a:t>Tendens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vMerge="1">
                  <a:txBody>
                    <a:bodyPr/>
                    <a:lstStyle/>
                    <a:p>
                      <a:endParaRPr lang="nb-NO" sz="1100">
                        <a:latin typeface="+mn-lt"/>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026844"/>
                  </a:ext>
                </a:extLst>
              </a:tr>
            </a:tbl>
          </a:graphicData>
        </a:graphic>
      </p:graphicFrame>
      <p:sp>
        <p:nvSpPr>
          <p:cNvPr id="60" name="TekstSylinder 59"/>
          <p:cNvSpPr txBox="1"/>
          <p:nvPr/>
        </p:nvSpPr>
        <p:spPr>
          <a:xfrm>
            <a:off x="7954392" y="4683084"/>
            <a:ext cx="6553474" cy="3379075"/>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a:t>Ressurser og økonomi:</a:t>
            </a:r>
          </a:p>
          <a:p>
            <a:endParaRPr lang="nb-NO" sz="1100" b="0"/>
          </a:p>
          <a:p>
            <a:pPr lvl="0"/>
            <a:r>
              <a:rPr lang="nb-NO" sz="1400"/>
              <a:t>Status:</a:t>
            </a:r>
          </a:p>
          <a:p>
            <a:pPr lvl="0"/>
            <a:endParaRPr lang="nb-NO" sz="1400"/>
          </a:p>
          <a:p>
            <a:pPr lvl="0"/>
            <a:endParaRPr lang="nb-NO" sz="1400"/>
          </a:p>
          <a:p>
            <a:pPr lvl="0"/>
            <a:endParaRPr lang="nb-NO" sz="1400"/>
          </a:p>
          <a:p>
            <a:pPr lvl="0"/>
            <a:endParaRPr lang="nb-NO" sz="1400"/>
          </a:p>
          <a:p>
            <a:pPr lvl="0"/>
            <a:endParaRPr lang="nb-NO" sz="1400"/>
          </a:p>
          <a:p>
            <a:pPr lvl="0"/>
            <a:r>
              <a:rPr lang="nb-NO" sz="1400"/>
              <a:t>Tiltak:</a:t>
            </a:r>
          </a:p>
          <a:p>
            <a:endParaRPr lang="nb-NO" sz="240" b="0"/>
          </a:p>
          <a:p>
            <a:endParaRPr lang="nb-NO" b="0"/>
          </a:p>
        </p:txBody>
      </p:sp>
      <p:graphicFrame>
        <p:nvGraphicFramePr>
          <p:cNvPr id="61" name="Tabell 17"/>
          <p:cNvGraphicFramePr>
            <a:graphicFrameLocks noGrp="1"/>
          </p:cNvGraphicFramePr>
          <p:nvPr>
            <p:extLst/>
          </p:nvPr>
        </p:nvGraphicFramePr>
        <p:xfrm>
          <a:off x="637193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graphicFrame>
        <p:nvGraphicFramePr>
          <p:cNvPr id="70" name="Tabell 21"/>
          <p:cNvGraphicFramePr>
            <a:graphicFrameLocks noGrp="1"/>
          </p:cNvGraphicFramePr>
          <p:nvPr>
            <p:extLst/>
          </p:nvPr>
        </p:nvGraphicFramePr>
        <p:xfrm>
          <a:off x="1332579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55" name="Oval 7"/>
          <p:cNvSpPr/>
          <p:nvPr/>
        </p:nvSpPr>
        <p:spPr>
          <a:xfrm>
            <a:off x="5982689" y="6125452"/>
            <a:ext cx="354844" cy="300330"/>
          </a:xfrm>
          <a:prstGeom prst="ellipse">
            <a:avLst/>
          </a:prstGeom>
          <a:solidFill>
            <a:srgbClr val="4F81BD"/>
          </a:solidFill>
          <a:ln w="25400" cap="flat" cmpd="sng" algn="ctr">
            <a:solidFill>
              <a:srgbClr val="4F81BD">
                <a:lumMod val="50000"/>
              </a:srgbClr>
            </a:solidFill>
            <a:prstDash val="solid"/>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000" b="0" i="0" u="none" strike="noStrike" kern="0" cap="none" spc="0" normalizeH="0" baseline="0" noProof="0">
              <a:ln>
                <a:noFill/>
              </a:ln>
              <a:solidFill>
                <a:prstClr val="white"/>
              </a:solidFill>
              <a:effectLst/>
              <a:uLnTx/>
              <a:uFillTx/>
              <a:latin typeface="Calibri"/>
              <a:ea typeface="+mn-ea"/>
              <a:cs typeface="+mn-cs"/>
            </a:endParaRPr>
          </a:p>
        </p:txBody>
      </p:sp>
      <p:sp>
        <p:nvSpPr>
          <p:cNvPr id="66" name="Oval 7">
            <a:extLst>
              <a:ext uri="{FF2B5EF4-FFF2-40B4-BE49-F238E27FC236}">
                <a16:creationId xmlns:a16="http://schemas.microsoft.com/office/drawing/2014/main" id="{4DA5A2FB-796A-4A50-B270-C1DEC4A625C6}"/>
              </a:ext>
            </a:extLst>
          </p:cNvPr>
          <p:cNvSpPr/>
          <p:nvPr/>
        </p:nvSpPr>
        <p:spPr>
          <a:xfrm>
            <a:off x="6508538" y="4782500"/>
            <a:ext cx="340498" cy="360994"/>
          </a:xfrm>
          <a:prstGeom prst="ellipse">
            <a:avLst/>
          </a:prstGeom>
          <a:solidFill>
            <a:srgbClr val="FFFF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nb-NO">
              <a:solidFill>
                <a:prstClr val="white"/>
              </a:solidFill>
            </a:endParaRPr>
          </a:p>
        </p:txBody>
      </p:sp>
      <p:graphicFrame>
        <p:nvGraphicFramePr>
          <p:cNvPr id="63" name="Tabell 23">
            <a:extLst>
              <a:ext uri="{FF2B5EF4-FFF2-40B4-BE49-F238E27FC236}">
                <a16:creationId xmlns:a16="http://schemas.microsoft.com/office/drawing/2014/main" id="{287F3142-C375-4A5E-918E-D2BF2D007B9C}"/>
              </a:ext>
            </a:extLst>
          </p:cNvPr>
          <p:cNvGraphicFramePr>
            <a:graphicFrameLocks noGrp="1"/>
          </p:cNvGraphicFramePr>
          <p:nvPr>
            <p:extLst/>
          </p:nvPr>
        </p:nvGraphicFramePr>
        <p:xfrm>
          <a:off x="13464274" y="4731553"/>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33" name="TekstSylinder 26"/>
          <p:cNvSpPr txBox="1"/>
          <p:nvPr/>
        </p:nvSpPr>
        <p:spPr>
          <a:xfrm>
            <a:off x="142484" y="4680429"/>
            <a:ext cx="7625476" cy="33918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a:t>Risiko: Topp 3</a:t>
            </a:r>
          </a:p>
          <a:p>
            <a:endParaRPr lang="nb-NO" sz="1400"/>
          </a:p>
          <a:p>
            <a:endParaRPr lang="nb-NO" sz="1400"/>
          </a:p>
          <a:p>
            <a:r>
              <a:rPr lang="nb-NO" sz="1400"/>
              <a:t>Risiko for ikke å nå milepælene:</a:t>
            </a:r>
          </a:p>
          <a:p>
            <a:endParaRPr lang="nb-NO" sz="1400"/>
          </a:p>
          <a:p>
            <a:endParaRPr lang="nb-NO" sz="1400"/>
          </a:p>
          <a:p>
            <a:endParaRPr lang="nb-NO" sz="1400"/>
          </a:p>
          <a:p>
            <a:endParaRPr lang="nb-NO" sz="1400"/>
          </a:p>
          <a:p>
            <a:r>
              <a:rPr lang="nb-NO" sz="1400"/>
              <a:t>Risikoreduserende tiltak:</a:t>
            </a:r>
            <a:endParaRPr lang="nb-NO" sz="1400" b="0"/>
          </a:p>
          <a:p>
            <a:endParaRPr lang="nb-NO" b="0"/>
          </a:p>
          <a:p>
            <a:pPr marL="285750" indent="-285750">
              <a:buFont typeface="Arial" panose="020B0604020202020204" pitchFamily="34" charset="0"/>
              <a:buChar char="•"/>
            </a:pPr>
            <a:endParaRPr lang="nb-NO" b="0"/>
          </a:p>
          <a:p>
            <a:endParaRPr lang="nb-NO" b="0"/>
          </a:p>
          <a:p>
            <a:endParaRPr lang="nb-NO" b="0"/>
          </a:p>
        </p:txBody>
      </p:sp>
      <p:graphicFrame>
        <p:nvGraphicFramePr>
          <p:cNvPr id="41" name="Chart 37"/>
          <p:cNvGraphicFramePr>
            <a:graphicFrameLocks/>
          </p:cNvGraphicFramePr>
          <p:nvPr>
            <p:extLst/>
          </p:nvPr>
        </p:nvGraphicFramePr>
        <p:xfrm>
          <a:off x="3830580" y="4782500"/>
          <a:ext cx="3316314" cy="320495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872115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7" hidden="1"/>
          <p:cNvGraphicFramePr>
            <a:graphicFrameLocks noChangeAspect="1"/>
          </p:cNvGraphicFramePr>
          <p:nvPr>
            <p:custDataLst>
              <p:tags r:id="rId2"/>
            </p:custDataLst>
            <p:extLst>
              <p:ext uri="{D42A27DB-BD31-4B8C-83A1-F6EECF244321}">
                <p14:modId xmlns:p14="http://schemas.microsoft.com/office/powerpoint/2010/main" val="32691897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267" name="think-cell Slide" r:id="rId4" imgW="270" imgH="270" progId="TCLayout.ActiveDocument.1">
                  <p:embed/>
                </p:oleObj>
              </mc:Choice>
              <mc:Fallback>
                <p:oleObj name="think-cell Slide" r:id="rId4" imgW="270" imgH="270" progId="TCLayout.ActiveDocument.1">
                  <p:embed/>
                  <p:pic>
                    <p:nvPicPr>
                      <p:cNvPr id="9" name="Objekt 7"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lassholder for lysbildenummer 2"/>
          <p:cNvSpPr>
            <a:spLocks noGrp="1"/>
          </p:cNvSpPr>
          <p:nvPr>
            <p:ph type="sldNum" sz="quarter" idx="12"/>
          </p:nvPr>
        </p:nvSpPr>
        <p:spPr/>
        <p:txBody>
          <a:bodyPr/>
          <a:lstStyle/>
          <a:p>
            <a:fld id="{5751DFAA-887F-4071-8EAD-E8CA316FCF06}" type="slidenum">
              <a:rPr lang="nb-NO" smtClean="0">
                <a:solidFill>
                  <a:srgbClr val="2C4457"/>
                </a:solidFill>
              </a:rPr>
              <a:pPr/>
              <a:t>9</a:t>
            </a:fld>
            <a:endParaRPr lang="nb-NO">
              <a:solidFill>
                <a:srgbClr val="2C4457"/>
              </a:solidFill>
            </a:endParaRPr>
          </a:p>
        </p:txBody>
      </p:sp>
      <p:sp>
        <p:nvSpPr>
          <p:cNvPr id="7" name="TekstSylinder 10"/>
          <p:cNvSpPr txBox="1"/>
          <p:nvPr/>
        </p:nvSpPr>
        <p:spPr>
          <a:xfrm>
            <a:off x="132839" y="138791"/>
            <a:ext cx="4349277" cy="980071"/>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chor="t">
            <a:spAutoFit/>
          </a:bodyPr>
          <a:lstStyle/>
          <a:p>
            <a:r>
              <a:rPr lang="nb-NO" sz="2000" b="1">
                <a:solidFill>
                  <a:prstClr val="black"/>
                </a:solidFill>
              </a:rPr>
              <a:t>STATUSRAPPORT</a:t>
            </a:r>
            <a:br>
              <a:rPr lang="nb-NO" sz="2000" b="1">
                <a:solidFill>
                  <a:prstClr val="black"/>
                </a:solidFill>
                <a:cs typeface="Arial"/>
              </a:rPr>
            </a:br>
            <a:endParaRPr lang="nb-NO" sz="2000" b="1">
              <a:solidFill>
                <a:prstClr val="black"/>
              </a:solidFill>
            </a:endParaRPr>
          </a:p>
          <a:p>
            <a:r>
              <a:rPr lang="nb-NO" sz="1100" b="1">
                <a:solidFill>
                  <a:prstClr val="black"/>
                </a:solidFill>
                <a:cs typeface="Arial"/>
              </a:rPr>
              <a:t>IT-drift</a:t>
            </a:r>
            <a:endParaRPr lang="nb-NO" sz="1100" b="1">
              <a:solidFill>
                <a:prstClr val="black"/>
              </a:solidFill>
            </a:endParaRPr>
          </a:p>
          <a:p>
            <a:endParaRPr lang="nb-NO" sz="1100">
              <a:solidFill>
                <a:prstClr val="black"/>
              </a:solidFill>
            </a:endParaRPr>
          </a:p>
        </p:txBody>
      </p:sp>
      <p:grpSp>
        <p:nvGrpSpPr>
          <p:cNvPr id="2" name="Gruppe 1"/>
          <p:cNvGrpSpPr/>
          <p:nvPr/>
        </p:nvGrpSpPr>
        <p:grpSpPr>
          <a:xfrm>
            <a:off x="142483" y="1211859"/>
            <a:ext cx="14365384" cy="3404550"/>
            <a:chOff x="142483" y="1211859"/>
            <a:chExt cx="14365384" cy="3404550"/>
          </a:xfrm>
        </p:grpSpPr>
        <p:sp>
          <p:nvSpPr>
            <p:cNvPr id="30" name="TekstSylinder 26"/>
            <p:cNvSpPr txBox="1"/>
            <p:nvPr/>
          </p:nvSpPr>
          <p:spPr>
            <a:xfrm>
              <a:off x="142483" y="1211859"/>
              <a:ext cx="7625477" cy="3379786"/>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dirty="0"/>
                <a:t>Fremdrift: </a:t>
              </a:r>
            </a:p>
            <a:p>
              <a:pPr marL="177800" indent="-177800"/>
              <a:endParaRPr lang="nb-NO" sz="1400" dirty="0"/>
            </a:p>
            <a:p>
              <a:pPr marL="177800" indent="-177800"/>
              <a:r>
                <a:rPr lang="nb-NO" sz="1400" dirty="0"/>
                <a:t>Status:</a:t>
              </a:r>
            </a:p>
            <a:p>
              <a:r>
                <a:rPr lang="nb-NO" sz="1400" b="0" dirty="0"/>
                <a:t>Prosjektbeskrivelse og kommunikasjonsplan er anbefalt vedtatt av prosjektstyret med små endringer. Endringene blir implementert denne uken.</a:t>
              </a:r>
            </a:p>
            <a:p>
              <a:r>
                <a:rPr lang="nb-NO" sz="1400" b="0" dirty="0"/>
                <a:t>Workshop med prosjektgruppe og styringsgruppe om gevinstrealisering og usikkerhetsstyring</a:t>
              </a:r>
            </a:p>
            <a:p>
              <a:endParaRPr lang="nb-NO" sz="1400" dirty="0"/>
            </a:p>
            <a:p>
              <a:r>
                <a:rPr lang="nb-NO" sz="1400" dirty="0"/>
                <a:t>Aktiviteter i nærmeste fremtid:</a:t>
              </a:r>
              <a:endParaRPr lang="nb-NO" sz="1400" b="0" dirty="0"/>
            </a:p>
            <a:p>
              <a:pPr lvl="0"/>
              <a:r>
                <a:rPr lang="nb-NO" b="0" dirty="0"/>
                <a:t>Kostnader for hver prosess: For UiO, for USIT og for enhetene</a:t>
              </a:r>
            </a:p>
            <a:p>
              <a:pPr lvl="0"/>
              <a:r>
                <a:rPr lang="nb-NO" b="0" dirty="0"/>
                <a:t>Kriterier for valg av prosesser må bearbeides</a:t>
              </a:r>
            </a:p>
            <a:p>
              <a:pPr lvl="0"/>
              <a:r>
                <a:rPr lang="nb-NO" b="0" dirty="0"/>
                <a:t>Gevinstrealiseringsplan</a:t>
              </a:r>
            </a:p>
            <a:p>
              <a:pPr lvl="0"/>
              <a:r>
                <a:rPr lang="nb-NO" b="0" dirty="0"/>
                <a:t>Usikkerhetsstyringsdokument</a:t>
              </a:r>
            </a:p>
            <a:p>
              <a:pPr lvl="0"/>
              <a:r>
                <a:rPr lang="nb-NO" b="0" dirty="0"/>
                <a:t>Styringsdokument for fase 2</a:t>
              </a:r>
            </a:p>
            <a:p>
              <a:pPr lvl="0"/>
              <a:r>
                <a:rPr lang="nb-NO" b="0" dirty="0"/>
                <a:t>I gangsettelse av SAM: Oppstartsmøte og grovinstallasjon i midten av januar</a:t>
              </a:r>
            </a:p>
            <a:p>
              <a:pPr lvl="0"/>
              <a:r>
                <a:rPr lang="nb-NO" b="0" dirty="0"/>
                <a:t>Foreberede besøket hos UNIT og NTNU (14. og 15. februar)</a:t>
              </a:r>
            </a:p>
            <a:p>
              <a:endParaRPr lang="nb-NO" b="0" dirty="0"/>
            </a:p>
            <a:p>
              <a:pPr marL="285750" indent="-285750">
                <a:buFont typeface="Arial" panose="020B0604020202020204" pitchFamily="34" charset="0"/>
                <a:buChar char="•"/>
              </a:pPr>
              <a:endParaRPr lang="nb-NO" b="0" dirty="0"/>
            </a:p>
            <a:p>
              <a:endParaRPr lang="nb-NO" b="0" dirty="0"/>
            </a:p>
            <a:p>
              <a:endParaRPr lang="nb-NO" b="0" dirty="0"/>
            </a:p>
          </p:txBody>
        </p:sp>
        <p:sp>
          <p:nvSpPr>
            <p:cNvPr id="31" name="TekstSylinder 26"/>
            <p:cNvSpPr txBox="1"/>
            <p:nvPr/>
          </p:nvSpPr>
          <p:spPr>
            <a:xfrm>
              <a:off x="7954392" y="1232409"/>
              <a:ext cx="6553475" cy="33840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dirty="0"/>
                <a:t>Avhengigheter: </a:t>
              </a:r>
            </a:p>
            <a:p>
              <a:endParaRPr lang="nb-NO" sz="1100" dirty="0"/>
            </a:p>
            <a:p>
              <a:r>
                <a:rPr lang="nb-NO" sz="1400" dirty="0"/>
                <a:t>Status</a:t>
              </a:r>
              <a:r>
                <a:rPr lang="nb-NO" sz="1400" b="0" dirty="0"/>
                <a:t>:</a:t>
              </a:r>
            </a:p>
            <a:p>
              <a:endParaRPr lang="nb-NO" sz="1400" b="0" dirty="0"/>
            </a:p>
            <a:p>
              <a:r>
                <a:rPr lang="nb-NO" sz="1400" b="0" dirty="0"/>
                <a:t>Prosjektet følger Masterplan for IT, og vil i fase 3 implementere relevante vedtak fra masterplanen</a:t>
              </a:r>
            </a:p>
            <a:p>
              <a:endParaRPr lang="nb-NO" sz="1400" b="0" dirty="0"/>
            </a:p>
            <a:p>
              <a:r>
                <a:rPr lang="nb-NO" sz="1400" b="0" dirty="0"/>
                <a:t>Innkjøp er også en del av prosjektet Fellesløsninger. Prosjektene har møttes, og blitt enige om at innkjøp av IT og AV-utstyr ses på av IT-drift prosjektet. </a:t>
              </a:r>
            </a:p>
            <a:p>
              <a:endParaRPr lang="nb-NO" sz="1400" b="0" dirty="0"/>
            </a:p>
            <a:p>
              <a:pPr marL="171450" indent="-171450">
                <a:buFont typeface="Arial" panose="020B0604020202020204" pitchFamily="34" charset="0"/>
                <a:buChar char="•"/>
              </a:pPr>
              <a:endParaRPr lang="nb-NO" sz="1400" b="0" dirty="0"/>
            </a:p>
            <a:p>
              <a:r>
                <a:rPr lang="nb-NO" sz="1400" dirty="0"/>
                <a:t>Behov for avklaringer:</a:t>
              </a:r>
              <a:endParaRPr lang="nb-NO" b="0" dirty="0"/>
            </a:p>
            <a:p>
              <a:pPr marL="171450" indent="-171450">
                <a:buFont typeface="Arial" panose="020B0604020202020204" pitchFamily="34" charset="0"/>
                <a:buChar char="•"/>
              </a:pPr>
              <a:endParaRPr lang="nb-NO" b="0" dirty="0"/>
            </a:p>
            <a:p>
              <a:endParaRPr lang="nb-NO" b="0" dirty="0"/>
            </a:p>
          </p:txBody>
        </p:sp>
      </p:grpSp>
      <p:sp>
        <p:nvSpPr>
          <p:cNvPr id="52" name="TekstSylinder 19"/>
          <p:cNvSpPr txBox="1"/>
          <p:nvPr/>
        </p:nvSpPr>
        <p:spPr>
          <a:xfrm>
            <a:off x="4530300" y="137580"/>
            <a:ext cx="2366918" cy="981282"/>
          </a:xfrm>
          <a:prstGeom prst="rect">
            <a:avLst/>
          </a:prstGeom>
          <a:solidFill>
            <a:schemeClr val="bg1">
              <a:lumMod val="95000"/>
            </a:schemeClr>
          </a:solidFill>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130622" bIns="0" rtlCol="0" anchor="t">
            <a:noAutofit/>
          </a:bodyPr>
          <a:lstStyle/>
          <a:p>
            <a:r>
              <a:rPr lang="nb-NO" sz="1500" b="1" dirty="0">
                <a:solidFill>
                  <a:schemeClr val="tx1"/>
                </a:solidFill>
              </a:rPr>
              <a:t>Dato:</a:t>
            </a:r>
          </a:p>
          <a:p>
            <a:r>
              <a:rPr lang="nb-NO" sz="1200">
                <a:solidFill>
                  <a:schemeClr val="tx1"/>
                </a:solidFill>
                <a:cs typeface="Arial"/>
              </a:rPr>
              <a:t>14.12.2018</a:t>
            </a:r>
            <a:endParaRPr lang="nb-NO" sz="1200">
              <a:solidFill>
                <a:schemeClr val="tx1"/>
              </a:solidFill>
            </a:endParaRPr>
          </a:p>
        </p:txBody>
      </p:sp>
      <p:graphicFrame>
        <p:nvGraphicFramePr>
          <p:cNvPr id="4" name="Tabell 13"/>
          <p:cNvGraphicFramePr>
            <a:graphicFrameLocks noGrp="1"/>
          </p:cNvGraphicFramePr>
          <p:nvPr>
            <p:extLst>
              <p:ext uri="{D42A27DB-BD31-4B8C-83A1-F6EECF244321}">
                <p14:modId xmlns:p14="http://schemas.microsoft.com/office/powerpoint/2010/main" val="1602026244"/>
              </p:ext>
            </p:extLst>
          </p:nvPr>
        </p:nvGraphicFramePr>
        <p:xfrm>
          <a:off x="6897218" y="137580"/>
          <a:ext cx="7610649" cy="980071"/>
        </p:xfrm>
        <a:graphic>
          <a:graphicData uri="http://schemas.openxmlformats.org/drawingml/2006/table">
            <a:tbl>
              <a:tblPr firstRow="1" bandRow="1">
                <a:tableStyleId>{5C22544A-7EE6-4342-B048-85BDC9FD1C3A}</a:tableStyleId>
              </a:tblPr>
              <a:tblGrid>
                <a:gridCol w="691174">
                  <a:extLst>
                    <a:ext uri="{9D8B030D-6E8A-4147-A177-3AD203B41FA5}">
                      <a16:colId xmlns:a16="http://schemas.microsoft.com/office/drawing/2014/main" val="1135141023"/>
                    </a:ext>
                  </a:extLst>
                </a:gridCol>
                <a:gridCol w="691175">
                  <a:extLst>
                    <a:ext uri="{9D8B030D-6E8A-4147-A177-3AD203B41FA5}">
                      <a16:colId xmlns:a16="http://schemas.microsoft.com/office/drawing/2014/main" val="2139775714"/>
                    </a:ext>
                  </a:extLst>
                </a:gridCol>
                <a:gridCol w="767080">
                  <a:extLst>
                    <a:ext uri="{9D8B030D-6E8A-4147-A177-3AD203B41FA5}">
                      <a16:colId xmlns:a16="http://schemas.microsoft.com/office/drawing/2014/main" val="1919443761"/>
                    </a:ext>
                  </a:extLst>
                </a:gridCol>
                <a:gridCol w="5461220">
                  <a:extLst>
                    <a:ext uri="{9D8B030D-6E8A-4147-A177-3AD203B41FA5}">
                      <a16:colId xmlns:a16="http://schemas.microsoft.com/office/drawing/2014/main" val="3246959147"/>
                    </a:ext>
                  </a:extLst>
                </a:gridCol>
              </a:tblGrid>
              <a:tr h="409073">
                <a:tc gridSpan="3">
                  <a:txBody>
                    <a:bodyPr/>
                    <a:lstStyle/>
                    <a:p>
                      <a:pPr marL="0" algn="l" defTabSz="1097280" rtl="0" eaLnBrk="1" latinLnBrk="0" hangingPunct="1"/>
                      <a:r>
                        <a:rPr lang="nb-NO" sz="1700" b="1" kern="1200">
                          <a:solidFill>
                            <a:prstClr val="black"/>
                          </a:solidFill>
                          <a:latin typeface="+mn-lt"/>
                          <a:ea typeface="+mn-ea"/>
                          <a:cs typeface="+mn-cs"/>
                        </a:rPr>
                        <a:t>Overordnet status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tcPr>
                </a:tc>
                <a:tc hMerge="1">
                  <a:txBody>
                    <a:bodyPr/>
                    <a:lstStyle/>
                    <a:p>
                      <a:endParaRPr lang="nb-NO"/>
                    </a:p>
                  </a:txBody>
                  <a:tcPr/>
                </a:tc>
                <a:tc rowSpan="2">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endParaRPr lang="nb-NO" sz="1100" b="0" baseline="0">
                        <a:solidFill>
                          <a:prstClr val="black"/>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14135213"/>
                  </a:ext>
                </a:extLst>
              </a:tr>
              <a:tr h="570998">
                <a:tc>
                  <a:txBody>
                    <a:bodyPr/>
                    <a:lstStyle/>
                    <a:p>
                      <a:pPr algn="ctr"/>
                      <a:r>
                        <a:rPr lang="nb-NO" sz="1800" b="1"/>
                        <a:t>F</a:t>
                      </a:r>
                    </a:p>
                    <a:p>
                      <a:pPr algn="ctr"/>
                      <a:r>
                        <a:rPr lang="nb-NO" sz="1050" b="1"/>
                        <a:t>Forrige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algn="ctr"/>
                      <a:r>
                        <a:rPr lang="nb-NO" sz="1800" b="1"/>
                        <a:t>N</a:t>
                      </a:r>
                      <a:endParaRPr lang="nb-NO" sz="3600" b="1"/>
                    </a:p>
                    <a:p>
                      <a:pPr algn="ctr"/>
                      <a:r>
                        <a:rPr lang="nb-NO" sz="1050" b="1"/>
                        <a:t>Nå</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algn="ctr"/>
                      <a:r>
                        <a:rPr lang="nb-NO" sz="1800" b="1"/>
                        <a:t>T</a:t>
                      </a:r>
                      <a:endParaRPr lang="nb-NO" sz="3600" b="1"/>
                    </a:p>
                    <a:p>
                      <a:pPr marL="0" indent="0" algn="ctr"/>
                      <a:r>
                        <a:rPr lang="nb-NO" sz="1050" b="1"/>
                        <a:t>Tendens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vMerge="1">
                  <a:txBody>
                    <a:bodyPr/>
                    <a:lstStyle/>
                    <a:p>
                      <a:endParaRPr lang="nb-NO" sz="1100">
                        <a:latin typeface="+mn-lt"/>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026844"/>
                  </a:ext>
                </a:extLst>
              </a:tr>
            </a:tbl>
          </a:graphicData>
        </a:graphic>
      </p:graphicFrame>
      <p:sp>
        <p:nvSpPr>
          <p:cNvPr id="60" name="TekstSylinder 59"/>
          <p:cNvSpPr txBox="1"/>
          <p:nvPr/>
        </p:nvSpPr>
        <p:spPr>
          <a:xfrm>
            <a:off x="7954392" y="4683084"/>
            <a:ext cx="6553474" cy="3379075"/>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a:t>Ressurser og økonomi:</a:t>
            </a:r>
          </a:p>
          <a:p>
            <a:endParaRPr lang="nb-NO" sz="1100" b="0"/>
          </a:p>
          <a:p>
            <a:pPr lvl="0"/>
            <a:r>
              <a:rPr lang="nb-NO" sz="1400"/>
              <a:t>Status:</a:t>
            </a:r>
          </a:p>
          <a:p>
            <a:pPr lvl="0"/>
            <a:endParaRPr lang="nb-NO" sz="1400"/>
          </a:p>
          <a:p>
            <a:pPr lvl="0"/>
            <a:endParaRPr lang="nb-NO" sz="1400"/>
          </a:p>
          <a:p>
            <a:pPr lvl="0"/>
            <a:endParaRPr lang="nb-NO" sz="1400"/>
          </a:p>
          <a:p>
            <a:pPr lvl="0"/>
            <a:endParaRPr lang="nb-NO" sz="1400"/>
          </a:p>
          <a:p>
            <a:pPr lvl="0"/>
            <a:endParaRPr lang="nb-NO" sz="1400"/>
          </a:p>
          <a:p>
            <a:pPr lvl="0"/>
            <a:r>
              <a:rPr lang="nb-NO" sz="1400"/>
              <a:t>Tiltak:</a:t>
            </a:r>
          </a:p>
          <a:p>
            <a:endParaRPr lang="nb-NO" sz="240" b="0"/>
          </a:p>
          <a:p>
            <a:endParaRPr lang="nb-NO" b="0"/>
          </a:p>
        </p:txBody>
      </p:sp>
      <p:graphicFrame>
        <p:nvGraphicFramePr>
          <p:cNvPr id="61" name="Tabell 17"/>
          <p:cNvGraphicFramePr>
            <a:graphicFrameLocks noGrp="1"/>
          </p:cNvGraphicFramePr>
          <p:nvPr>
            <p:extLst>
              <p:ext uri="{D42A27DB-BD31-4B8C-83A1-F6EECF244321}">
                <p14:modId xmlns:p14="http://schemas.microsoft.com/office/powerpoint/2010/main" val="3052361607"/>
              </p:ext>
            </p:extLst>
          </p:nvPr>
        </p:nvGraphicFramePr>
        <p:xfrm>
          <a:off x="637193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graphicFrame>
        <p:nvGraphicFramePr>
          <p:cNvPr id="70" name="Tabell 21"/>
          <p:cNvGraphicFramePr>
            <a:graphicFrameLocks noGrp="1"/>
          </p:cNvGraphicFramePr>
          <p:nvPr>
            <p:extLst>
              <p:ext uri="{D42A27DB-BD31-4B8C-83A1-F6EECF244321}">
                <p14:modId xmlns:p14="http://schemas.microsoft.com/office/powerpoint/2010/main" val="2430846235"/>
              </p:ext>
            </p:extLst>
          </p:nvPr>
        </p:nvGraphicFramePr>
        <p:xfrm>
          <a:off x="13325796" y="1255950"/>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55" name="Oval 7"/>
          <p:cNvSpPr/>
          <p:nvPr/>
        </p:nvSpPr>
        <p:spPr>
          <a:xfrm>
            <a:off x="5982689" y="6125452"/>
            <a:ext cx="354844" cy="300330"/>
          </a:xfrm>
          <a:prstGeom prst="ellipse">
            <a:avLst/>
          </a:prstGeom>
          <a:solidFill>
            <a:srgbClr val="4F81BD"/>
          </a:solidFill>
          <a:ln w="25400" cap="flat" cmpd="sng" algn="ctr">
            <a:solidFill>
              <a:srgbClr val="4F81BD">
                <a:lumMod val="50000"/>
              </a:srgbClr>
            </a:solidFill>
            <a:prstDash val="solid"/>
          </a:ln>
          <a:effectLst/>
        </p:spPr>
        <p:txBody>
          <a:bodyPr wrap="squar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000" b="0" i="0" u="none" strike="noStrike" kern="0" cap="none" spc="0" normalizeH="0" baseline="0" noProof="0">
              <a:ln>
                <a:noFill/>
              </a:ln>
              <a:solidFill>
                <a:prstClr val="white"/>
              </a:solidFill>
              <a:effectLst/>
              <a:uLnTx/>
              <a:uFillTx/>
              <a:latin typeface="Calibri"/>
              <a:ea typeface="+mn-ea"/>
              <a:cs typeface="+mn-cs"/>
            </a:endParaRPr>
          </a:p>
        </p:txBody>
      </p:sp>
      <p:sp>
        <p:nvSpPr>
          <p:cNvPr id="66" name="Oval 7">
            <a:extLst>
              <a:ext uri="{FF2B5EF4-FFF2-40B4-BE49-F238E27FC236}">
                <a16:creationId xmlns:a16="http://schemas.microsoft.com/office/drawing/2014/main" id="{4DA5A2FB-796A-4A50-B270-C1DEC4A625C6}"/>
              </a:ext>
            </a:extLst>
          </p:cNvPr>
          <p:cNvSpPr/>
          <p:nvPr/>
        </p:nvSpPr>
        <p:spPr>
          <a:xfrm>
            <a:off x="6508538" y="4782500"/>
            <a:ext cx="340498" cy="360994"/>
          </a:xfrm>
          <a:prstGeom prst="ellipse">
            <a:avLst/>
          </a:prstGeom>
          <a:solidFill>
            <a:srgbClr val="FFFF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nb-NO">
              <a:solidFill>
                <a:prstClr val="white"/>
              </a:solidFill>
            </a:endParaRPr>
          </a:p>
        </p:txBody>
      </p:sp>
      <p:graphicFrame>
        <p:nvGraphicFramePr>
          <p:cNvPr id="63" name="Tabell 23">
            <a:extLst>
              <a:ext uri="{FF2B5EF4-FFF2-40B4-BE49-F238E27FC236}">
                <a16:creationId xmlns:a16="http://schemas.microsoft.com/office/drawing/2014/main" id="{287F3142-C375-4A5E-918E-D2BF2D007B9C}"/>
              </a:ext>
            </a:extLst>
          </p:cNvPr>
          <p:cNvGraphicFramePr>
            <a:graphicFrameLocks noGrp="1"/>
          </p:cNvGraphicFramePr>
          <p:nvPr>
            <p:extLst>
              <p:ext uri="{D42A27DB-BD31-4B8C-83A1-F6EECF244321}">
                <p14:modId xmlns:p14="http://schemas.microsoft.com/office/powerpoint/2010/main" val="959810682"/>
              </p:ext>
            </p:extLst>
          </p:nvPr>
        </p:nvGraphicFramePr>
        <p:xfrm>
          <a:off x="13464274" y="4731553"/>
          <a:ext cx="904746" cy="274320"/>
        </p:xfrm>
        <a:graphic>
          <a:graphicData uri="http://schemas.openxmlformats.org/drawingml/2006/table">
            <a:tbl>
              <a:tblPr firstRow="1" bandRow="1">
                <a:tableStyleId>{5C22544A-7EE6-4342-B048-85BDC9FD1C3A}</a:tableStyleId>
              </a:tblPr>
              <a:tblGrid>
                <a:gridCol w="301582">
                  <a:extLst>
                    <a:ext uri="{9D8B030D-6E8A-4147-A177-3AD203B41FA5}">
                      <a16:colId xmlns:a16="http://schemas.microsoft.com/office/drawing/2014/main" val="901766422"/>
                    </a:ext>
                  </a:extLst>
                </a:gridCol>
                <a:gridCol w="301582">
                  <a:extLst>
                    <a:ext uri="{9D8B030D-6E8A-4147-A177-3AD203B41FA5}">
                      <a16:colId xmlns:a16="http://schemas.microsoft.com/office/drawing/2014/main" val="3965436463"/>
                    </a:ext>
                  </a:extLst>
                </a:gridCol>
                <a:gridCol w="301582">
                  <a:extLst>
                    <a:ext uri="{9D8B030D-6E8A-4147-A177-3AD203B41FA5}">
                      <a16:colId xmlns:a16="http://schemas.microsoft.com/office/drawing/2014/main" val="2503248998"/>
                    </a:ext>
                  </a:extLst>
                </a:gridCol>
              </a:tblGrid>
              <a:tr h="209622">
                <a:tc>
                  <a:txBody>
                    <a:bodyPr/>
                    <a:lstStyle/>
                    <a:p>
                      <a:r>
                        <a:rPr lang="nb-NO" sz="1200">
                          <a:solidFill>
                            <a:schemeClr val="tx1"/>
                          </a:solidFill>
                        </a:rPr>
                        <a:t>F</a:t>
                      </a:r>
                    </a:p>
                  </a:txBody>
                  <a:tcPr>
                    <a:solidFill>
                      <a:srgbClr val="00B050"/>
                    </a:solidFill>
                  </a:tcPr>
                </a:tc>
                <a:tc>
                  <a:txBody>
                    <a:bodyPr/>
                    <a:lstStyle/>
                    <a:p>
                      <a:r>
                        <a:rPr lang="nb-NO" sz="1200">
                          <a:solidFill>
                            <a:schemeClr val="tx1"/>
                          </a:solidFill>
                        </a:rPr>
                        <a:t>N</a:t>
                      </a:r>
                    </a:p>
                  </a:txBody>
                  <a:tcPr>
                    <a:solidFill>
                      <a:srgbClr val="00B050"/>
                    </a:solidFill>
                  </a:tcPr>
                </a:tc>
                <a:tc>
                  <a:txBody>
                    <a:bodyPr/>
                    <a:lstStyle/>
                    <a:p>
                      <a:r>
                        <a:rPr lang="nb-NO" sz="1200">
                          <a:solidFill>
                            <a:schemeClr val="tx1"/>
                          </a:solidFill>
                        </a:rPr>
                        <a:t>T</a:t>
                      </a:r>
                    </a:p>
                  </a:txBody>
                  <a:tcPr>
                    <a:solidFill>
                      <a:srgbClr val="00B050"/>
                    </a:solidFill>
                  </a:tcPr>
                </a:tc>
                <a:extLst>
                  <a:ext uri="{0D108BD9-81ED-4DB2-BD59-A6C34878D82A}">
                    <a16:rowId xmlns:a16="http://schemas.microsoft.com/office/drawing/2014/main" val="87359164"/>
                  </a:ext>
                </a:extLst>
              </a:tr>
            </a:tbl>
          </a:graphicData>
        </a:graphic>
      </p:graphicFrame>
      <p:sp>
        <p:nvSpPr>
          <p:cNvPr id="33" name="TekstSylinder 26"/>
          <p:cNvSpPr txBox="1"/>
          <p:nvPr/>
        </p:nvSpPr>
        <p:spPr>
          <a:xfrm>
            <a:off x="142484" y="4680429"/>
            <a:ext cx="7625476" cy="3391800"/>
          </a:xfrm>
          <a:prstGeom prst="rect">
            <a:avLst/>
          </a:prstGeom>
          <a:ln w="19050">
            <a:solidFill>
              <a:schemeClr val="accent1"/>
            </a:solidFill>
          </a:ln>
        </p:spPr>
        <p:style>
          <a:lnRef idx="2">
            <a:schemeClr val="accent5"/>
          </a:lnRef>
          <a:fillRef idx="1">
            <a:schemeClr val="lt1"/>
          </a:fillRef>
          <a:effectRef idx="0">
            <a:schemeClr val="accent5"/>
          </a:effectRef>
          <a:fontRef idx="minor">
            <a:schemeClr val="dk1"/>
          </a:fontRef>
        </p:style>
        <p:txBody>
          <a:bodyPr wrap="square" lIns="77139" tIns="25713" rIns="51426" bIns="0" rtlCol="0">
            <a:noAutofit/>
          </a:bodyPr>
          <a:lstStyle>
            <a:defPPr>
              <a:defRPr lang="nb-NO"/>
            </a:defPPr>
            <a:lvl1pPr>
              <a:defRPr sz="1200" b="1">
                <a:solidFill>
                  <a:prstClr val="black"/>
                </a:solidFill>
              </a:defRPr>
            </a:lvl1pPr>
          </a:lstStyle>
          <a:p>
            <a:r>
              <a:rPr lang="nb-NO" sz="1400"/>
              <a:t>Risiko: Topp 3</a:t>
            </a:r>
          </a:p>
          <a:p>
            <a:endParaRPr lang="nb-NO" sz="1400"/>
          </a:p>
          <a:p>
            <a:endParaRPr lang="nb-NO" sz="1400"/>
          </a:p>
          <a:p>
            <a:r>
              <a:rPr lang="nb-NO" sz="1400"/>
              <a:t>Risiko for ikke å nå milepælene:</a:t>
            </a:r>
          </a:p>
          <a:p>
            <a:endParaRPr lang="nb-NO" sz="1400"/>
          </a:p>
          <a:p>
            <a:endParaRPr lang="nb-NO" sz="1400"/>
          </a:p>
          <a:p>
            <a:endParaRPr lang="nb-NO" sz="1400"/>
          </a:p>
          <a:p>
            <a:endParaRPr lang="nb-NO" sz="1400"/>
          </a:p>
          <a:p>
            <a:r>
              <a:rPr lang="nb-NO" sz="1400"/>
              <a:t>Risikoreduserende tiltak:</a:t>
            </a:r>
            <a:endParaRPr lang="nb-NO" sz="1400" b="0"/>
          </a:p>
          <a:p>
            <a:endParaRPr lang="nb-NO" b="0"/>
          </a:p>
          <a:p>
            <a:pPr marL="285750" indent="-285750">
              <a:buFont typeface="Arial" panose="020B0604020202020204" pitchFamily="34" charset="0"/>
              <a:buChar char="•"/>
            </a:pPr>
            <a:endParaRPr lang="nb-NO" b="0"/>
          </a:p>
          <a:p>
            <a:endParaRPr lang="nb-NO" b="0"/>
          </a:p>
          <a:p>
            <a:endParaRPr lang="nb-NO" b="0"/>
          </a:p>
        </p:txBody>
      </p:sp>
      <p:graphicFrame>
        <p:nvGraphicFramePr>
          <p:cNvPr id="41" name="Chart 37"/>
          <p:cNvGraphicFramePr>
            <a:graphicFrameLocks/>
          </p:cNvGraphicFramePr>
          <p:nvPr>
            <p:extLst>
              <p:ext uri="{D42A27DB-BD31-4B8C-83A1-F6EECF244321}">
                <p14:modId xmlns:p14="http://schemas.microsoft.com/office/powerpoint/2010/main" val="1726986551"/>
              </p:ext>
            </p:extLst>
          </p:nvPr>
        </p:nvGraphicFramePr>
        <p:xfrm>
          <a:off x="3830580" y="4782500"/>
          <a:ext cx="3316314" cy="320495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2137284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PPTmal_Direktoratet_EhelseV1">
  <a:themeElements>
    <a:clrScheme name="Dir e-helse">
      <a:dk1>
        <a:sysClr val="windowText" lastClr="000000"/>
      </a:dk1>
      <a:lt1>
        <a:sysClr val="window" lastClr="FFFFFF"/>
      </a:lt1>
      <a:dk2>
        <a:srgbClr val="2C4457"/>
      </a:dk2>
      <a:lt2>
        <a:srgbClr val="F0F0F0"/>
      </a:lt2>
      <a:accent1>
        <a:srgbClr val="0069E8"/>
      </a:accent1>
      <a:accent2>
        <a:srgbClr val="281C2C"/>
      </a:accent2>
      <a:accent3>
        <a:srgbClr val="037A94"/>
      </a:accent3>
      <a:accent4>
        <a:srgbClr val="00BCD5"/>
      </a:accent4>
      <a:accent5>
        <a:srgbClr val="FF676A"/>
      </a:accent5>
      <a:accent6>
        <a:srgbClr val="EADFDF"/>
      </a:accent6>
      <a:hlink>
        <a:srgbClr val="00A8D7"/>
      </a:hlink>
      <a:folHlink>
        <a:srgbClr val="39F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Direktoratet_EhelseV1.potx" id="{C35A806E-BACF-4289-BD8B-D06AF648F8A9}" vid="{D773CEB8-4479-4353-A549-F0C97AE54CE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74c262a-430f-4bc2-b17f-366f4fa129ce">
      <UserInfo>
        <DisplayName>Ivar Holm</DisplayName>
        <AccountId>60</AccountId>
        <AccountType/>
      </UserInfo>
      <UserInfo>
        <DisplayName>Hans Kristian Fjeld</DisplayName>
        <AccountId>47</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ACA171DCFB8CF4AA15F2F5BBE35616A" ma:contentTypeVersion="7" ma:contentTypeDescription="Opprett et nytt dokument." ma:contentTypeScope="" ma:versionID="40508826c6f5b27e46c67a6a793326e5">
  <xsd:schema xmlns:xsd="http://www.w3.org/2001/XMLSchema" xmlns:xs="http://www.w3.org/2001/XMLSchema" xmlns:p="http://schemas.microsoft.com/office/2006/metadata/properties" xmlns:ns2="1ea32e06-597e-4dfa-bbd8-3e0534c0d372" xmlns:ns3="174c262a-430f-4bc2-b17f-366f4fa129ce" targetNamespace="http://schemas.microsoft.com/office/2006/metadata/properties" ma:root="true" ma:fieldsID="b9d65c1cdcf004a2b537eae7d2a5b7bb" ns2:_="" ns3:_="">
    <xsd:import namespace="1ea32e06-597e-4dfa-bbd8-3e0534c0d372"/>
    <xsd:import namespace="174c262a-430f-4bc2-b17f-366f4fa129c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a32e06-597e-4dfa-bbd8-3e0534c0d3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4c262a-430f-4bc2-b17f-366f4fa129ce"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717AFB-C79C-4154-B506-96BE486B0788}">
  <ds:schemaRefs>
    <ds:schemaRef ds:uri="http://purl.org/dc/dcmitype/"/>
    <ds:schemaRef ds:uri="http://schemas.microsoft.com/office/2006/documentManagement/types"/>
    <ds:schemaRef ds:uri="174c262a-430f-4bc2-b17f-366f4fa129ce"/>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1ea32e06-597e-4dfa-bbd8-3e0534c0d372"/>
    <ds:schemaRef ds:uri="http://www.w3.org/XML/1998/namespace"/>
  </ds:schemaRefs>
</ds:datastoreItem>
</file>

<file path=customXml/itemProps2.xml><?xml version="1.0" encoding="utf-8"?>
<ds:datastoreItem xmlns:ds="http://schemas.openxmlformats.org/officeDocument/2006/customXml" ds:itemID="{4E7635AE-5008-433D-ACE9-2E5CA6A81D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a32e06-597e-4dfa-bbd8-3e0534c0d372"/>
    <ds:schemaRef ds:uri="174c262a-430f-4bc2-b17f-366f4fa129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C92ABA8-D8E6-4D6E-B6CC-0CDF97D8C8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PPTmal_Direktoratet_EhelseV1</Template>
  <TotalTime>2962</TotalTime>
  <Words>2181</Words>
  <Application>Microsoft Office PowerPoint</Application>
  <PresentationFormat>Custom</PresentationFormat>
  <Paragraphs>643</Paragraphs>
  <Slides>9</Slides>
  <Notes>3</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3" baseType="lpstr">
      <vt:lpstr>Arial</vt:lpstr>
      <vt:lpstr>Calibri</vt:lpstr>
      <vt:lpstr>PPTmal_Direktoratet_EhelseV1</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Helsedirektoratet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Statusrapport for &lt;prosjekt&gt;</dc:title>
  <dc:creator>Bent Are Melsom</dc:creator>
  <dc:description>template by officeconsult.no</dc:description>
  <cp:lastModifiedBy>Frank Paul Silye</cp:lastModifiedBy>
  <cp:revision>5</cp:revision>
  <cp:lastPrinted>2018-08-09T13:14:38Z</cp:lastPrinted>
  <dcterms:created xsi:type="dcterms:W3CDTF">2016-01-25T08:26:51Z</dcterms:created>
  <dcterms:modified xsi:type="dcterms:W3CDTF">2019-11-29T12:48:10Z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officeconsult.no</vt:lpwstr>
  </property>
  <property fmtid="{D5CDD505-2E9C-101B-9397-08002B2CF9AE}" pid="3" name="ContentTypeId">
    <vt:lpwstr>0x010100EACA171DCFB8CF4AA15F2F5BBE35616A</vt:lpwstr>
  </property>
  <property fmtid="{D5CDD505-2E9C-101B-9397-08002B2CF9AE}" pid="4" name="AuthorIds_UIVersion_512">
    <vt:lpwstr>6</vt:lpwstr>
  </property>
</Properties>
</file>