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336" r:id="rId5"/>
    <p:sldId id="328" r:id="rId6"/>
    <p:sldId id="377" r:id="rId7"/>
    <p:sldId id="387" r:id="rId8"/>
    <p:sldId id="388" r:id="rId9"/>
    <p:sldId id="389" r:id="rId10"/>
    <p:sldId id="390" r:id="rId11"/>
    <p:sldId id="356" r:id="rId12"/>
    <p:sldId id="351" r:id="rId13"/>
    <p:sldId id="360" r:id="rId14"/>
    <p:sldId id="386" r:id="rId15"/>
    <p:sldId id="357" r:id="rId16"/>
    <p:sldId id="378" r:id="rId17"/>
    <p:sldId id="359" r:id="rId18"/>
    <p:sldId id="354" r:id="rId19"/>
    <p:sldId id="327" r:id="rId20"/>
  </p:sldIdLst>
  <p:sldSz cx="9144000" cy="5715000" type="screen16x1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B2B2"/>
    <a:srgbClr val="DE0000"/>
    <a:srgbClr val="D00000"/>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A4A66-ACFD-4134-8F10-48918A9082AF}" v="66" dt="2019-10-30T10:02:21.011"/>
    <p1510:client id="{205E4569-1FF1-498D-933D-5B3F1C86A8BA}" v="36" dt="2019-11-01T12:55:20.241"/>
    <p1510:client id="{AA6DAC7F-B3DD-443D-8E05-C20185B4CAFE}" v="381" dt="2019-11-01T11:49:22.043"/>
    <p1510:client id="{C1B72EA1-94E1-47AE-8A81-DC997A0D4C5E}" v="18" dt="2019-11-01T11:18:14.20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931" autoAdjust="0"/>
  </p:normalViewPr>
  <p:slideViewPr>
    <p:cSldViewPr snapToGrid="0">
      <p:cViewPr varScale="1">
        <p:scale>
          <a:sx n="76" d="100"/>
          <a:sy n="76" d="100"/>
        </p:scale>
        <p:origin x="360" y="84"/>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es Falk Paulsen" userId="S::stvjfp1@uio.no::f67cfff3-6fe5-4e75-bf3f-02defc436387" providerId="AD" clId="Web-{8AF06ED3-7519-4A1B-ABB8-E14EA7D462A8}"/>
    <pc:docChg chg="modSld">
      <pc:chgData name="Johannes Falk Paulsen" userId="S::stvjfp1@uio.no::f67cfff3-6fe5-4e75-bf3f-02defc436387" providerId="AD" clId="Web-{8AF06ED3-7519-4A1B-ABB8-E14EA7D462A8}" dt="2019-09-25T13:41:54.941" v="38" actId="20577"/>
      <pc:docMkLst>
        <pc:docMk/>
      </pc:docMkLst>
      <pc:sldChg chg="modSp">
        <pc:chgData name="Johannes Falk Paulsen" userId="S::stvjfp1@uio.no::f67cfff3-6fe5-4e75-bf3f-02defc436387" providerId="AD" clId="Web-{8AF06ED3-7519-4A1B-ABB8-E14EA7D462A8}" dt="2019-09-25T13:41:04.549" v="27" actId="20577"/>
        <pc:sldMkLst>
          <pc:docMk/>
          <pc:sldMk cId="1224638695" sldId="296"/>
        </pc:sldMkLst>
        <pc:spChg chg="mod">
          <ac:chgData name="Johannes Falk Paulsen" userId="S::stvjfp1@uio.no::f67cfff3-6fe5-4e75-bf3f-02defc436387" providerId="AD" clId="Web-{8AF06ED3-7519-4A1B-ABB8-E14EA7D462A8}" dt="2019-09-25T13:41:04.549" v="27" actId="20577"/>
          <ac:spMkLst>
            <pc:docMk/>
            <pc:sldMk cId="1224638695" sldId="296"/>
            <ac:spMk id="3" creationId="{00000000-0000-0000-0000-000000000000}"/>
          </ac:spMkLst>
        </pc:spChg>
      </pc:sldChg>
      <pc:sldChg chg="modSp">
        <pc:chgData name="Johannes Falk Paulsen" userId="S::stvjfp1@uio.no::f67cfff3-6fe5-4e75-bf3f-02defc436387" providerId="AD" clId="Web-{8AF06ED3-7519-4A1B-ABB8-E14EA7D462A8}" dt="2019-09-25T13:41:54.925" v="37" actId="20577"/>
        <pc:sldMkLst>
          <pc:docMk/>
          <pc:sldMk cId="809186177" sldId="302"/>
        </pc:sldMkLst>
        <pc:spChg chg="mod">
          <ac:chgData name="Johannes Falk Paulsen" userId="S::stvjfp1@uio.no::f67cfff3-6fe5-4e75-bf3f-02defc436387" providerId="AD" clId="Web-{8AF06ED3-7519-4A1B-ABB8-E14EA7D462A8}" dt="2019-09-25T13:41:54.925" v="37" actId="20577"/>
          <ac:spMkLst>
            <pc:docMk/>
            <pc:sldMk cId="809186177" sldId="302"/>
            <ac:spMk id="3" creationId="{00000000-0000-0000-0000-000000000000}"/>
          </ac:spMkLst>
        </pc:spChg>
      </pc:sldChg>
    </pc:docChg>
  </pc:docChgLst>
  <pc:docChgLst>
    <pc:chgData name="Johannes Falk Paulsen" userId="f67cfff3-6fe5-4e75-bf3f-02defc436387" providerId="ADAL" clId="{0AB94F7F-13DD-496E-BBA5-17C969509B4C}"/>
    <pc:docChg chg="modSld">
      <pc:chgData name="Johannes Falk Paulsen" userId="f67cfff3-6fe5-4e75-bf3f-02defc436387" providerId="ADAL" clId="{0AB94F7F-13DD-496E-BBA5-17C969509B4C}" dt="2019-09-23T07:04:16.770" v="18" actId="20577"/>
      <pc:docMkLst>
        <pc:docMk/>
      </pc:docMkLst>
      <pc:sldChg chg="modSp">
        <pc:chgData name="Johannes Falk Paulsen" userId="f67cfff3-6fe5-4e75-bf3f-02defc436387" providerId="ADAL" clId="{0AB94F7F-13DD-496E-BBA5-17C969509B4C}" dt="2019-09-23T07:00:24.645" v="7" actId="20577"/>
        <pc:sldMkLst>
          <pc:docMk/>
          <pc:sldMk cId="917729800" sldId="293"/>
        </pc:sldMkLst>
        <pc:spChg chg="mod">
          <ac:chgData name="Johannes Falk Paulsen" userId="f67cfff3-6fe5-4e75-bf3f-02defc436387" providerId="ADAL" clId="{0AB94F7F-13DD-496E-BBA5-17C969509B4C}" dt="2019-09-23T06:58:43.049" v="1" actId="20577"/>
          <ac:spMkLst>
            <pc:docMk/>
            <pc:sldMk cId="917729800" sldId="293"/>
            <ac:spMk id="2" creationId="{00000000-0000-0000-0000-000000000000}"/>
          </ac:spMkLst>
        </pc:spChg>
        <pc:spChg chg="mod">
          <ac:chgData name="Johannes Falk Paulsen" userId="f67cfff3-6fe5-4e75-bf3f-02defc436387" providerId="ADAL" clId="{0AB94F7F-13DD-496E-BBA5-17C969509B4C}" dt="2019-09-23T07:00:24.645" v="7" actId="20577"/>
          <ac:spMkLst>
            <pc:docMk/>
            <pc:sldMk cId="917729800" sldId="293"/>
            <ac:spMk id="3" creationId="{00000000-0000-0000-0000-000000000000}"/>
          </ac:spMkLst>
        </pc:spChg>
      </pc:sldChg>
      <pc:sldChg chg="modSp">
        <pc:chgData name="Johannes Falk Paulsen" userId="f67cfff3-6fe5-4e75-bf3f-02defc436387" providerId="ADAL" clId="{0AB94F7F-13DD-496E-BBA5-17C969509B4C}" dt="2019-09-23T07:04:16.770" v="18" actId="20577"/>
        <pc:sldMkLst>
          <pc:docMk/>
          <pc:sldMk cId="3193528943" sldId="294"/>
        </pc:sldMkLst>
        <pc:spChg chg="mod">
          <ac:chgData name="Johannes Falk Paulsen" userId="f67cfff3-6fe5-4e75-bf3f-02defc436387" providerId="ADAL" clId="{0AB94F7F-13DD-496E-BBA5-17C969509B4C}" dt="2019-09-23T07:04:16.770" v="18" actId="20577"/>
          <ac:spMkLst>
            <pc:docMk/>
            <pc:sldMk cId="3193528943" sldId="294"/>
            <ac:spMk id="2" creationId="{00000000-0000-0000-0000-000000000000}"/>
          </ac:spMkLst>
        </pc:spChg>
        <pc:spChg chg="mod">
          <ac:chgData name="Johannes Falk Paulsen" userId="f67cfff3-6fe5-4e75-bf3f-02defc436387" providerId="ADAL" clId="{0AB94F7F-13DD-496E-BBA5-17C969509B4C}" dt="2019-09-23T07:03:41.155" v="17" actId="20577"/>
          <ac:spMkLst>
            <pc:docMk/>
            <pc:sldMk cId="3193528943" sldId="294"/>
            <ac:spMk id="3" creationId="{00000000-0000-0000-0000-000000000000}"/>
          </ac:spMkLst>
        </pc:spChg>
      </pc:sldChg>
      <pc:sldChg chg="modSp">
        <pc:chgData name="Johannes Falk Paulsen" userId="f67cfff3-6fe5-4e75-bf3f-02defc436387" providerId="ADAL" clId="{0AB94F7F-13DD-496E-BBA5-17C969509B4C}" dt="2019-09-23T07:01:57.860" v="14" actId="20577"/>
        <pc:sldMkLst>
          <pc:docMk/>
          <pc:sldMk cId="3069865848" sldId="297"/>
        </pc:sldMkLst>
        <pc:spChg chg="mod">
          <ac:chgData name="Johannes Falk Paulsen" userId="f67cfff3-6fe5-4e75-bf3f-02defc436387" providerId="ADAL" clId="{0AB94F7F-13DD-496E-BBA5-17C969509B4C}" dt="2019-09-23T07:01:57.860" v="14" actId="20577"/>
          <ac:spMkLst>
            <pc:docMk/>
            <pc:sldMk cId="3069865848" sldId="297"/>
            <ac:spMk id="3" creationId="{00000000-0000-0000-0000-000000000000}"/>
          </ac:spMkLst>
        </pc:spChg>
      </pc:sldChg>
    </pc:docChg>
  </pc:docChgLst>
  <pc:docChgLst>
    <pc:chgData name="Linn Kristin Stølan" userId="S::linnkst@uio.no::0069d10d-b753-4967-b063-6f016185964f" providerId="AD" clId="Web-{C1B72EA1-94E1-47AE-8A81-DC997A0D4C5E}"/>
    <pc:docChg chg="modSld">
      <pc:chgData name="Linn Kristin Stølan" userId="S::linnkst@uio.no::0069d10d-b753-4967-b063-6f016185964f" providerId="AD" clId="Web-{C1B72EA1-94E1-47AE-8A81-DC997A0D4C5E}" dt="2019-11-01T11:18:14.209" v="17" actId="20577"/>
      <pc:docMkLst>
        <pc:docMk/>
      </pc:docMkLst>
      <pc:sldChg chg="modSp">
        <pc:chgData name="Linn Kristin Stølan" userId="S::linnkst@uio.no::0069d10d-b753-4967-b063-6f016185964f" providerId="AD" clId="Web-{C1B72EA1-94E1-47AE-8A81-DC997A0D4C5E}" dt="2019-11-01T11:18:14.209" v="16" actId="20577"/>
        <pc:sldMkLst>
          <pc:docMk/>
          <pc:sldMk cId="4107053653" sldId="386"/>
        </pc:sldMkLst>
        <pc:spChg chg="mod">
          <ac:chgData name="Linn Kristin Stølan" userId="S::linnkst@uio.no::0069d10d-b753-4967-b063-6f016185964f" providerId="AD" clId="Web-{C1B72EA1-94E1-47AE-8A81-DC997A0D4C5E}" dt="2019-11-01T11:18:14.209" v="16" actId="20577"/>
          <ac:spMkLst>
            <pc:docMk/>
            <pc:sldMk cId="4107053653" sldId="386"/>
            <ac:spMk id="3" creationId="{A8DB5A41-61C1-4F79-8C79-2CF5ABCDE13B}"/>
          </ac:spMkLst>
        </pc:spChg>
      </pc:sldChg>
    </pc:docChg>
  </pc:docChgLst>
  <pc:docChgLst>
    <pc:chgData name="Silje Winther" userId="S::siljewin@uio.no::8940eabc-3c95-4c69-a9eb-41d19c1a9876" providerId="AD" clId="Web-{205E4569-1FF1-498D-933D-5B3F1C86A8BA}"/>
    <pc:docChg chg="modSld">
      <pc:chgData name="Silje Winther" userId="S::siljewin@uio.no::8940eabc-3c95-4c69-a9eb-41d19c1a9876" providerId="AD" clId="Web-{205E4569-1FF1-498D-933D-5B3F1C86A8BA}" dt="2019-11-01T12:55:20.241" v="35" actId="20577"/>
      <pc:docMkLst>
        <pc:docMk/>
      </pc:docMkLst>
      <pc:sldChg chg="modSp">
        <pc:chgData name="Silje Winther" userId="S::siljewin@uio.no::8940eabc-3c95-4c69-a9eb-41d19c1a9876" providerId="AD" clId="Web-{205E4569-1FF1-498D-933D-5B3F1C86A8BA}" dt="2019-11-01T12:55:20.241" v="34" actId="20577"/>
        <pc:sldMkLst>
          <pc:docMk/>
          <pc:sldMk cId="1139214226" sldId="360"/>
        </pc:sldMkLst>
        <pc:spChg chg="mod">
          <ac:chgData name="Silje Winther" userId="S::siljewin@uio.no::8940eabc-3c95-4c69-a9eb-41d19c1a9876" providerId="AD" clId="Web-{205E4569-1FF1-498D-933D-5B3F1C86A8BA}" dt="2019-11-01T12:55:20.241" v="34" actId="20577"/>
          <ac:spMkLst>
            <pc:docMk/>
            <pc:sldMk cId="1139214226" sldId="360"/>
            <ac:spMk id="3" creationId="{00000000-0000-0000-0000-000000000000}"/>
          </ac:spMkLst>
        </pc:spChg>
      </pc:sldChg>
    </pc:docChg>
  </pc:docChgLst>
  <pc:docChgLst>
    <pc:chgData name="Linn Kristin Stølan" userId="S::linnkst@uio.no::0069d10d-b753-4967-b063-6f016185964f" providerId="AD" clId="Web-{05BA4A66-ACFD-4134-8F10-48918A9082AF}"/>
    <pc:docChg chg="addSld modSld sldOrd">
      <pc:chgData name="Linn Kristin Stølan" userId="S::linnkst@uio.no::0069d10d-b753-4967-b063-6f016185964f" providerId="AD" clId="Web-{05BA4A66-ACFD-4134-8F10-48918A9082AF}" dt="2019-10-30T10:02:19.198" v="61" actId="20577"/>
      <pc:docMkLst>
        <pc:docMk/>
      </pc:docMkLst>
      <pc:sldChg chg="modSp">
        <pc:chgData name="Linn Kristin Stølan" userId="S::linnkst@uio.no::0069d10d-b753-4967-b063-6f016185964f" providerId="AD" clId="Web-{05BA4A66-ACFD-4134-8F10-48918A9082AF}" dt="2019-10-30T10:02:17.933" v="59" actId="20577"/>
        <pc:sldMkLst>
          <pc:docMk/>
          <pc:sldMk cId="2588090061" sldId="296"/>
        </pc:sldMkLst>
        <pc:spChg chg="mod">
          <ac:chgData name="Linn Kristin Stølan" userId="S::linnkst@uio.no::0069d10d-b753-4967-b063-6f016185964f" providerId="AD" clId="Web-{05BA4A66-ACFD-4134-8F10-48918A9082AF}" dt="2019-10-30T10:02:17.933" v="59" actId="20577"/>
          <ac:spMkLst>
            <pc:docMk/>
            <pc:sldMk cId="2588090061" sldId="296"/>
            <ac:spMk id="5" creationId="{00000000-0000-0000-0000-000000000000}"/>
          </ac:spMkLst>
        </pc:spChg>
      </pc:sldChg>
      <pc:sldChg chg="ord">
        <pc:chgData name="Linn Kristin Stølan" userId="S::linnkst@uio.no::0069d10d-b753-4967-b063-6f016185964f" providerId="AD" clId="Web-{05BA4A66-ACFD-4134-8F10-48918A9082AF}" dt="2019-10-30T09:59:01.776" v="4"/>
        <pc:sldMkLst>
          <pc:docMk/>
          <pc:sldMk cId="2439225969" sldId="351"/>
        </pc:sldMkLst>
      </pc:sldChg>
      <pc:sldChg chg="ord">
        <pc:chgData name="Linn Kristin Stølan" userId="S::linnkst@uio.no::0069d10d-b753-4967-b063-6f016185964f" providerId="AD" clId="Web-{05BA4A66-ACFD-4134-8F10-48918A9082AF}" dt="2019-10-30T09:59:01.776" v="2"/>
        <pc:sldMkLst>
          <pc:docMk/>
          <pc:sldMk cId="928398268" sldId="357"/>
        </pc:sldMkLst>
      </pc:sldChg>
      <pc:sldChg chg="ord">
        <pc:chgData name="Linn Kristin Stølan" userId="S::linnkst@uio.no::0069d10d-b753-4967-b063-6f016185964f" providerId="AD" clId="Web-{05BA4A66-ACFD-4134-8F10-48918A9082AF}" dt="2019-10-30T09:59:01.776" v="3"/>
        <pc:sldMkLst>
          <pc:docMk/>
          <pc:sldMk cId="1139214226" sldId="360"/>
        </pc:sldMkLst>
      </pc:sldChg>
      <pc:sldChg chg="addSp delSp modSp">
        <pc:chgData name="Linn Kristin Stølan" userId="S::linnkst@uio.no::0069d10d-b753-4967-b063-6f016185964f" providerId="AD" clId="Web-{05BA4A66-ACFD-4134-8F10-48918A9082AF}" dt="2019-10-30T10:01:13.042" v="18"/>
        <pc:sldMkLst>
          <pc:docMk/>
          <pc:sldMk cId="2494567839" sldId="383"/>
        </pc:sldMkLst>
        <pc:picChg chg="add del mod">
          <ac:chgData name="Linn Kristin Stølan" userId="S::linnkst@uio.no::0069d10d-b753-4967-b063-6f016185964f" providerId="AD" clId="Web-{05BA4A66-ACFD-4134-8F10-48918A9082AF}" dt="2019-10-30T10:01:13.042" v="18"/>
          <ac:picMkLst>
            <pc:docMk/>
            <pc:sldMk cId="2494567839" sldId="383"/>
            <ac:picMk id="4" creationId="{AE75A2AE-3AD1-4E6E-80FB-72B4454E13F3}"/>
          </ac:picMkLst>
        </pc:picChg>
      </pc:sldChg>
      <pc:sldChg chg="modSp">
        <pc:chgData name="Linn Kristin Stølan" userId="S::linnkst@uio.no::0069d10d-b753-4967-b063-6f016185964f" providerId="AD" clId="Web-{05BA4A66-ACFD-4134-8F10-48918A9082AF}" dt="2019-10-30T10:02:10.604" v="51" actId="20577"/>
        <pc:sldMkLst>
          <pc:docMk/>
          <pc:sldMk cId="3717742682" sldId="385"/>
        </pc:sldMkLst>
        <pc:spChg chg="mod">
          <ac:chgData name="Linn Kristin Stølan" userId="S::linnkst@uio.no::0069d10d-b753-4967-b063-6f016185964f" providerId="AD" clId="Web-{05BA4A66-ACFD-4134-8F10-48918A9082AF}" dt="2019-10-30T10:02:10.604" v="51" actId="20577"/>
          <ac:spMkLst>
            <pc:docMk/>
            <pc:sldMk cId="3717742682" sldId="385"/>
            <ac:spMk id="3" creationId="{00000000-0000-0000-0000-000000000000}"/>
          </ac:spMkLst>
        </pc:spChg>
      </pc:sldChg>
      <pc:sldChg chg="modSp new">
        <pc:chgData name="Linn Kristin Stølan" userId="S::linnkst@uio.no::0069d10d-b753-4967-b063-6f016185964f" providerId="AD" clId="Web-{05BA4A66-ACFD-4134-8F10-48918A9082AF}" dt="2019-10-30T09:59:27.948" v="15" actId="20577"/>
        <pc:sldMkLst>
          <pc:docMk/>
          <pc:sldMk cId="4107053653" sldId="386"/>
        </pc:sldMkLst>
        <pc:spChg chg="mod">
          <ac:chgData name="Linn Kristin Stølan" userId="S::linnkst@uio.no::0069d10d-b753-4967-b063-6f016185964f" providerId="AD" clId="Web-{05BA4A66-ACFD-4134-8F10-48918A9082AF}" dt="2019-10-30T09:59:27.948" v="15" actId="20577"/>
          <ac:spMkLst>
            <pc:docMk/>
            <pc:sldMk cId="4107053653" sldId="386"/>
            <ac:spMk id="2" creationId="{34B1198D-A825-4583-A1B9-F1115F4CDABC}"/>
          </ac:spMkLst>
        </pc:spChg>
      </pc:sldChg>
    </pc:docChg>
  </pc:docChgLst>
  <pc:docChgLst>
    <pc:chgData name="Silje Winther" userId="S::siljewin@uio.no::8940eabc-3c95-4c69-a9eb-41d19c1a9876" providerId="AD" clId="Web-{AA6DAC7F-B3DD-443D-8E05-C20185B4CAFE}"/>
    <pc:docChg chg="modSld">
      <pc:chgData name="Silje Winther" userId="S::siljewin@uio.no::8940eabc-3c95-4c69-a9eb-41d19c1a9876" providerId="AD" clId="Web-{AA6DAC7F-B3DD-443D-8E05-C20185B4CAFE}" dt="2019-11-01T11:49:22.043" v="368" actId="20577"/>
      <pc:docMkLst>
        <pc:docMk/>
      </pc:docMkLst>
      <pc:sldChg chg="modSp">
        <pc:chgData name="Silje Winther" userId="S::siljewin@uio.no::8940eabc-3c95-4c69-a9eb-41d19c1a9876" providerId="AD" clId="Web-{AA6DAC7F-B3DD-443D-8E05-C20185B4CAFE}" dt="2019-11-01T11:47:12.465" v="321" actId="20577"/>
        <pc:sldMkLst>
          <pc:docMk/>
          <pc:sldMk cId="255494491" sldId="345"/>
        </pc:sldMkLst>
        <pc:graphicFrameChg chg="modGraphic">
          <ac:chgData name="Silje Winther" userId="S::siljewin@uio.no::8940eabc-3c95-4c69-a9eb-41d19c1a9876" providerId="AD" clId="Web-{AA6DAC7F-B3DD-443D-8E05-C20185B4CAFE}" dt="2019-11-01T11:47:12.465" v="321" actId="20577"/>
          <ac:graphicFrameMkLst>
            <pc:docMk/>
            <pc:sldMk cId="255494491" sldId="345"/>
            <ac:graphicFrameMk id="6" creationId="{DF537F70-B889-4B97-8478-30D132AFD626}"/>
          </ac:graphicFrameMkLst>
        </pc:graphicFrameChg>
      </pc:sldChg>
      <pc:sldChg chg="modSp">
        <pc:chgData name="Silje Winther" userId="S::siljewin@uio.no::8940eabc-3c95-4c69-a9eb-41d19c1a9876" providerId="AD" clId="Web-{AA6DAC7F-B3DD-443D-8E05-C20185B4CAFE}" dt="2019-11-01T11:49:22.043" v="367" actId="20577"/>
        <pc:sldMkLst>
          <pc:docMk/>
          <pc:sldMk cId="1139214226" sldId="360"/>
        </pc:sldMkLst>
        <pc:spChg chg="mod">
          <ac:chgData name="Silje Winther" userId="S::siljewin@uio.no::8940eabc-3c95-4c69-a9eb-41d19c1a9876" providerId="AD" clId="Web-{AA6DAC7F-B3DD-443D-8E05-C20185B4CAFE}" dt="2019-11-01T11:49:22.043" v="367" actId="20577"/>
          <ac:spMkLst>
            <pc:docMk/>
            <pc:sldMk cId="1139214226" sldId="360"/>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D2113-502E-4634-8665-69B51986342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132AB073-B278-4AB8-AB20-FD67216C52B3}">
      <dgm:prSet/>
      <dgm:spPr>
        <a:ln>
          <a:solidFill>
            <a:schemeClr val="accent1"/>
          </a:solidFill>
        </a:ln>
      </dgm:spPr>
      <dgm:t>
        <a:bodyPr/>
        <a:lstStyle/>
        <a:p>
          <a:r>
            <a:rPr lang="nb-NO" err="1">
              <a:solidFill>
                <a:schemeClr val="tx1"/>
              </a:solidFill>
            </a:rPr>
            <a:t>Robotic</a:t>
          </a:r>
          <a:r>
            <a:rPr lang="nb-NO">
              <a:solidFill>
                <a:schemeClr val="tx1"/>
              </a:solidFill>
            </a:rPr>
            <a:t> </a:t>
          </a:r>
          <a:r>
            <a:rPr lang="nb-NO" err="1">
              <a:solidFill>
                <a:schemeClr val="tx1"/>
              </a:solidFill>
            </a:rPr>
            <a:t>Process</a:t>
          </a:r>
          <a:r>
            <a:rPr lang="nb-NO">
              <a:solidFill>
                <a:schemeClr val="tx1"/>
              </a:solidFill>
            </a:rPr>
            <a:t> Automation (RPA)</a:t>
          </a:r>
          <a:endParaRPr lang="en-US">
            <a:solidFill>
              <a:schemeClr val="tx1"/>
            </a:solidFill>
          </a:endParaRPr>
        </a:p>
      </dgm:t>
    </dgm:pt>
    <dgm:pt modelId="{A7D1C0E8-41FD-47ED-A311-4D8262AF848E}" type="parTrans" cxnId="{F16757EC-240C-444D-B923-3D7BDAAE80D1}">
      <dgm:prSet/>
      <dgm:spPr/>
      <dgm:t>
        <a:bodyPr/>
        <a:lstStyle/>
        <a:p>
          <a:endParaRPr lang="en-US"/>
        </a:p>
      </dgm:t>
    </dgm:pt>
    <dgm:pt modelId="{2AF1B46D-3573-4A67-8BCF-0E32574E209E}" type="sibTrans" cxnId="{F16757EC-240C-444D-B923-3D7BDAAE80D1}">
      <dgm:prSet/>
      <dgm:spPr/>
      <dgm:t>
        <a:bodyPr/>
        <a:lstStyle/>
        <a:p>
          <a:endParaRPr lang="en-US"/>
        </a:p>
      </dgm:t>
    </dgm:pt>
    <dgm:pt modelId="{5BE12206-77A0-4951-B49B-54380B020D0D}">
      <dgm:prSet/>
      <dgm:spPr>
        <a:ln>
          <a:solidFill>
            <a:schemeClr val="accent1">
              <a:lumMod val="20000"/>
              <a:lumOff val="80000"/>
              <a:alpha val="90000"/>
            </a:schemeClr>
          </a:solidFill>
        </a:ln>
      </dgm:spPr>
      <dgm:t>
        <a:bodyPr/>
        <a:lstStyle/>
        <a:p>
          <a:r>
            <a:rPr lang="nb-NO"/>
            <a:t>Utfører samme operasjoner som en menneskelig saksbehandler, såfremt arbeidsprosessen er strengt regelbasert, med digital informasjon inn og ut.</a:t>
          </a:r>
          <a:endParaRPr lang="en-US"/>
        </a:p>
      </dgm:t>
    </dgm:pt>
    <dgm:pt modelId="{2D6F91E8-8FFB-405E-A1CF-5E69BF94998F}" type="parTrans" cxnId="{A4C9F407-95CF-47C4-9269-FF3ECD50FBC9}">
      <dgm:prSet/>
      <dgm:spPr/>
      <dgm:t>
        <a:bodyPr/>
        <a:lstStyle/>
        <a:p>
          <a:endParaRPr lang="en-US"/>
        </a:p>
      </dgm:t>
    </dgm:pt>
    <dgm:pt modelId="{0101ACB5-C115-49BF-9F03-477C9603BD0E}" type="sibTrans" cxnId="{A4C9F407-95CF-47C4-9269-FF3ECD50FBC9}">
      <dgm:prSet/>
      <dgm:spPr/>
      <dgm:t>
        <a:bodyPr/>
        <a:lstStyle/>
        <a:p>
          <a:endParaRPr lang="en-US"/>
        </a:p>
      </dgm:t>
    </dgm:pt>
    <dgm:pt modelId="{0E97F93E-1ABE-42F5-8463-B421BEDF8B19}">
      <dgm:prSet/>
      <dgm:spPr/>
      <dgm:t>
        <a:bodyPr/>
        <a:lstStyle/>
        <a:p>
          <a:r>
            <a:rPr lang="nb-NO" err="1">
              <a:solidFill>
                <a:schemeClr val="tx1"/>
              </a:solidFill>
            </a:rPr>
            <a:t>Labratorie</a:t>
          </a:r>
          <a:r>
            <a:rPr lang="nb-NO">
              <a:solidFill>
                <a:schemeClr val="tx1"/>
              </a:solidFill>
            </a:rPr>
            <a:t> - </a:t>
          </a:r>
          <a:r>
            <a:rPr lang="nb-NO" err="1">
              <a:solidFill>
                <a:schemeClr val="tx1"/>
              </a:solidFill>
            </a:rPr>
            <a:t>ChatBot</a:t>
          </a:r>
          <a:endParaRPr lang="en-US">
            <a:solidFill>
              <a:schemeClr val="tx1"/>
            </a:solidFill>
          </a:endParaRPr>
        </a:p>
      </dgm:t>
    </dgm:pt>
    <dgm:pt modelId="{A3A20A06-7AD8-4E2C-9F18-10563E383CAC}" type="parTrans" cxnId="{AE2FA326-F634-487E-AD58-6D9931E8C569}">
      <dgm:prSet/>
      <dgm:spPr/>
      <dgm:t>
        <a:bodyPr/>
        <a:lstStyle/>
        <a:p>
          <a:endParaRPr lang="en-US"/>
        </a:p>
      </dgm:t>
    </dgm:pt>
    <dgm:pt modelId="{902469CE-A46F-46F2-AD6E-58F4FF72CB73}" type="sibTrans" cxnId="{AE2FA326-F634-487E-AD58-6D9931E8C569}">
      <dgm:prSet/>
      <dgm:spPr/>
      <dgm:t>
        <a:bodyPr/>
        <a:lstStyle/>
        <a:p>
          <a:endParaRPr lang="en-US"/>
        </a:p>
      </dgm:t>
    </dgm:pt>
    <dgm:pt modelId="{CA5BC8E7-0633-4E97-B030-A5A05D836C53}">
      <dgm:prSet/>
      <dgm:spPr/>
      <dgm:t>
        <a:bodyPr/>
        <a:lstStyle/>
        <a:p>
          <a:r>
            <a:rPr lang="nb-NO"/>
            <a:t>Vi tester teknologi </a:t>
          </a:r>
          <a:br>
            <a:rPr lang="nb-NO"/>
          </a:br>
          <a:r>
            <a:rPr lang="nb-NO"/>
            <a:t>Tekstgrensesnitt med et menneskelig språk</a:t>
          </a:r>
          <a:endParaRPr lang="en-US"/>
        </a:p>
      </dgm:t>
    </dgm:pt>
    <dgm:pt modelId="{7A528386-A1A4-4768-846D-82353EE43724}" type="parTrans" cxnId="{0875C014-3A9E-4BE5-A126-CFCF5E399937}">
      <dgm:prSet/>
      <dgm:spPr/>
      <dgm:t>
        <a:bodyPr/>
        <a:lstStyle/>
        <a:p>
          <a:endParaRPr lang="en-US"/>
        </a:p>
      </dgm:t>
    </dgm:pt>
    <dgm:pt modelId="{8C27BF26-FF98-4D2B-B85F-F077E9D9DC92}" type="sibTrans" cxnId="{0875C014-3A9E-4BE5-A126-CFCF5E399937}">
      <dgm:prSet/>
      <dgm:spPr/>
      <dgm:t>
        <a:bodyPr/>
        <a:lstStyle/>
        <a:p>
          <a:endParaRPr lang="en-US"/>
        </a:p>
      </dgm:t>
    </dgm:pt>
    <dgm:pt modelId="{EBA9FF82-8F0C-4AEF-9B76-7760F37C3B58}">
      <dgm:prSet/>
      <dgm:spPr/>
      <dgm:t>
        <a:bodyPr/>
        <a:lstStyle/>
        <a:p>
          <a:r>
            <a:rPr lang="nb-NO"/>
            <a:t>Tilgjengelig på alle typer enheter. (mobil, pc, nettbrett)</a:t>
          </a:r>
          <a:endParaRPr lang="en-US"/>
        </a:p>
      </dgm:t>
    </dgm:pt>
    <dgm:pt modelId="{9A6003BC-CB56-4A0E-AED2-B09ABE14D1C2}" type="parTrans" cxnId="{126336B3-ADE1-4472-B6C2-428035E62754}">
      <dgm:prSet/>
      <dgm:spPr/>
      <dgm:t>
        <a:bodyPr/>
        <a:lstStyle/>
        <a:p>
          <a:endParaRPr lang="en-US"/>
        </a:p>
      </dgm:t>
    </dgm:pt>
    <dgm:pt modelId="{57A891D1-E04F-4C83-BBC1-2B13C7029E36}" type="sibTrans" cxnId="{126336B3-ADE1-4472-B6C2-428035E62754}">
      <dgm:prSet/>
      <dgm:spPr/>
      <dgm:t>
        <a:bodyPr/>
        <a:lstStyle/>
        <a:p>
          <a:endParaRPr lang="en-US"/>
        </a:p>
      </dgm:t>
    </dgm:pt>
    <dgm:pt modelId="{75CBE984-9D0A-4771-AC9C-8A857C6C9585}">
      <dgm:prSet/>
      <dgm:spPr/>
      <dgm:t>
        <a:bodyPr/>
        <a:lstStyle/>
        <a:p>
          <a:r>
            <a:rPr lang="nb-NO"/>
            <a:t>Benytter treningsalgoritmer til å og svar på varianter av en spørsmålsstilling. Henter svar fra kunnskapsdatabase</a:t>
          </a:r>
          <a:endParaRPr lang="en-US"/>
        </a:p>
      </dgm:t>
    </dgm:pt>
    <dgm:pt modelId="{BCE51E04-2FC2-4EC6-B850-CBE1923149AD}" type="parTrans" cxnId="{926C2D1F-7FC0-45DE-B7AF-A44647F73A1E}">
      <dgm:prSet/>
      <dgm:spPr/>
      <dgm:t>
        <a:bodyPr/>
        <a:lstStyle/>
        <a:p>
          <a:endParaRPr lang="en-US"/>
        </a:p>
      </dgm:t>
    </dgm:pt>
    <dgm:pt modelId="{1299A02B-038D-4BBB-ACD4-F0CEAD1B47CF}" type="sibTrans" cxnId="{926C2D1F-7FC0-45DE-B7AF-A44647F73A1E}">
      <dgm:prSet/>
      <dgm:spPr/>
      <dgm:t>
        <a:bodyPr/>
        <a:lstStyle/>
        <a:p>
          <a:endParaRPr lang="en-US"/>
        </a:p>
      </dgm:t>
    </dgm:pt>
    <dgm:pt modelId="{AF55974F-40C7-4D55-B5B0-35A31C1C8B2D}">
      <dgm:prSet/>
      <dgm:spPr/>
      <dgm:t>
        <a:bodyPr/>
        <a:lstStyle/>
        <a:p>
          <a:r>
            <a:rPr lang="nb-NO">
              <a:solidFill>
                <a:schemeClr val="tx1"/>
              </a:solidFill>
            </a:rPr>
            <a:t>UiO-Nettskjema</a:t>
          </a:r>
          <a:endParaRPr lang="en-US">
            <a:solidFill>
              <a:schemeClr val="tx1"/>
            </a:solidFill>
          </a:endParaRPr>
        </a:p>
      </dgm:t>
    </dgm:pt>
    <dgm:pt modelId="{62385538-09F9-4F25-922F-6E0D5D528D7F}" type="parTrans" cxnId="{DBFE89BD-75E8-4962-9EC3-876A4C5B65C1}">
      <dgm:prSet/>
      <dgm:spPr/>
      <dgm:t>
        <a:bodyPr/>
        <a:lstStyle/>
        <a:p>
          <a:endParaRPr lang="en-US"/>
        </a:p>
      </dgm:t>
    </dgm:pt>
    <dgm:pt modelId="{BD7C0C0F-6EC5-4383-9A5A-71B456191810}" type="sibTrans" cxnId="{DBFE89BD-75E8-4962-9EC3-876A4C5B65C1}">
      <dgm:prSet/>
      <dgm:spPr/>
      <dgm:t>
        <a:bodyPr/>
        <a:lstStyle/>
        <a:p>
          <a:endParaRPr lang="en-US"/>
        </a:p>
      </dgm:t>
    </dgm:pt>
    <dgm:pt modelId="{9661B6D3-5F78-420F-906A-35E2B7F59471}">
      <dgm:prSet/>
      <dgm:spPr/>
      <dgm:t>
        <a:bodyPr/>
        <a:lstStyle/>
        <a:p>
          <a:r>
            <a:rPr lang="nb-NO" err="1"/>
            <a:t>Prosesstøtte</a:t>
          </a:r>
          <a:r>
            <a:rPr lang="nb-NO"/>
            <a:t> og datainnsamling</a:t>
          </a:r>
          <a:endParaRPr lang="en-US"/>
        </a:p>
      </dgm:t>
    </dgm:pt>
    <dgm:pt modelId="{32F36F2D-AAF2-43B5-942C-0BAD1411FD55}" type="parTrans" cxnId="{67624E9D-6BC0-4458-9E18-57258A632B8C}">
      <dgm:prSet/>
      <dgm:spPr/>
      <dgm:t>
        <a:bodyPr/>
        <a:lstStyle/>
        <a:p>
          <a:endParaRPr lang="en-US"/>
        </a:p>
      </dgm:t>
    </dgm:pt>
    <dgm:pt modelId="{E69DD551-9C97-4239-9362-FB8F9A9E5115}" type="sibTrans" cxnId="{67624E9D-6BC0-4458-9E18-57258A632B8C}">
      <dgm:prSet/>
      <dgm:spPr/>
      <dgm:t>
        <a:bodyPr/>
        <a:lstStyle/>
        <a:p>
          <a:endParaRPr lang="en-US"/>
        </a:p>
      </dgm:t>
    </dgm:pt>
    <dgm:pt modelId="{7206605E-F13D-4D93-8783-DA68C973FA50}">
      <dgm:prSet/>
      <dgm:spPr/>
      <dgm:t>
        <a:bodyPr/>
        <a:lstStyle/>
        <a:p>
          <a:r>
            <a:rPr lang="nb-NO"/>
            <a:t>Brukere tas gjennom en arbeidsflyt gjennom en regelbasert hvis/så flyt som leder frem til understøtte arbeidsprosesser.</a:t>
          </a:r>
        </a:p>
        <a:p>
          <a:endParaRPr lang="en-US"/>
        </a:p>
        <a:p>
          <a:r>
            <a:rPr lang="nb-NO" noProof="0"/>
            <a:t>Benyttes til datainnsamling i mange sammenhenger inkludert RPA prosesser </a:t>
          </a:r>
          <a:r>
            <a:rPr lang="en-US"/>
            <a:t> </a:t>
          </a:r>
        </a:p>
      </dgm:t>
    </dgm:pt>
    <dgm:pt modelId="{4E2851BF-FBB7-44DB-8EC1-38520AE8DAB0}" type="parTrans" cxnId="{41C6D7A7-C8DF-463F-B243-52298047FAC0}">
      <dgm:prSet/>
      <dgm:spPr/>
      <dgm:t>
        <a:bodyPr/>
        <a:lstStyle/>
        <a:p>
          <a:endParaRPr lang="en-US"/>
        </a:p>
      </dgm:t>
    </dgm:pt>
    <dgm:pt modelId="{8591794F-4F93-4A4A-B3A4-D986EEECF28A}" type="sibTrans" cxnId="{41C6D7A7-C8DF-463F-B243-52298047FAC0}">
      <dgm:prSet/>
      <dgm:spPr/>
      <dgm:t>
        <a:bodyPr/>
        <a:lstStyle/>
        <a:p>
          <a:endParaRPr lang="en-US"/>
        </a:p>
      </dgm:t>
    </dgm:pt>
    <dgm:pt modelId="{8BACC308-CDFC-4614-B8EB-261E1F93152D}">
      <dgm:prSet/>
      <dgm:spPr/>
      <dgm:t>
        <a:bodyPr/>
        <a:lstStyle/>
        <a:p>
          <a:r>
            <a:rPr lang="en-US">
              <a:solidFill>
                <a:schemeClr val="tx1"/>
              </a:solidFill>
            </a:rPr>
            <a:t>Andre </a:t>
          </a:r>
          <a:r>
            <a:rPr lang="en-US" err="1">
              <a:solidFill>
                <a:schemeClr val="tx1"/>
              </a:solidFill>
            </a:rPr>
            <a:t>verktøy</a:t>
          </a:r>
          <a:endParaRPr lang="en-US">
            <a:solidFill>
              <a:schemeClr val="tx1"/>
            </a:solidFill>
          </a:endParaRPr>
        </a:p>
      </dgm:t>
    </dgm:pt>
    <dgm:pt modelId="{85005BF7-40FC-43B6-B600-1431F3A28FCD}" type="parTrans" cxnId="{74E62969-7184-4B2C-853F-4027CADFA966}">
      <dgm:prSet/>
      <dgm:spPr/>
      <dgm:t>
        <a:bodyPr/>
        <a:lstStyle/>
        <a:p>
          <a:endParaRPr lang="en-US"/>
        </a:p>
      </dgm:t>
    </dgm:pt>
    <dgm:pt modelId="{D4DF6C6B-CED2-405C-9869-A79C9C454EC7}" type="sibTrans" cxnId="{74E62969-7184-4B2C-853F-4027CADFA966}">
      <dgm:prSet/>
      <dgm:spPr/>
      <dgm:t>
        <a:bodyPr/>
        <a:lstStyle/>
        <a:p>
          <a:endParaRPr lang="en-US"/>
        </a:p>
      </dgm:t>
    </dgm:pt>
    <dgm:pt modelId="{F9589914-56BE-40BE-8D77-694EBDF606BE}">
      <dgm:prSet/>
      <dgm:spPr/>
      <dgm:t>
        <a:bodyPr/>
        <a:lstStyle/>
        <a:p>
          <a:r>
            <a:rPr lang="en-US" err="1"/>
            <a:t>Verktøykassen</a:t>
          </a:r>
          <a:r>
            <a:rPr lang="en-US"/>
            <a:t> </a:t>
          </a:r>
          <a:r>
            <a:rPr lang="en-US" err="1"/>
            <a:t>utvides</a:t>
          </a:r>
          <a:r>
            <a:rPr lang="en-US"/>
            <a:t> med </a:t>
          </a:r>
          <a:r>
            <a:rPr lang="en-US" err="1"/>
            <a:t>kontinuerlig</a:t>
          </a:r>
          <a:r>
            <a:rPr lang="en-US"/>
            <a:t>, nye </a:t>
          </a:r>
          <a:r>
            <a:rPr lang="en-US" err="1"/>
            <a:t>vektøy</a:t>
          </a:r>
          <a:r>
            <a:rPr lang="en-US"/>
            <a:t> testes, nye </a:t>
          </a:r>
          <a:r>
            <a:rPr lang="en-US" err="1"/>
            <a:t>behov</a:t>
          </a:r>
          <a:r>
            <a:rPr lang="en-US"/>
            <a:t>  </a:t>
          </a:r>
        </a:p>
      </dgm:t>
    </dgm:pt>
    <dgm:pt modelId="{97D6FB4D-4E3C-45F1-882C-0CFFCB5B684D}" type="parTrans" cxnId="{C3C96D9A-5053-458E-98F2-52EE13D6A54E}">
      <dgm:prSet/>
      <dgm:spPr/>
      <dgm:t>
        <a:bodyPr/>
        <a:lstStyle/>
        <a:p>
          <a:endParaRPr lang="en-US"/>
        </a:p>
      </dgm:t>
    </dgm:pt>
    <dgm:pt modelId="{BC6A6B9F-B7C0-481F-915A-853F5BB9D7B7}" type="sibTrans" cxnId="{C3C96D9A-5053-458E-98F2-52EE13D6A54E}">
      <dgm:prSet/>
      <dgm:spPr/>
      <dgm:t>
        <a:bodyPr/>
        <a:lstStyle/>
        <a:p>
          <a:endParaRPr lang="en-US"/>
        </a:p>
      </dgm:t>
    </dgm:pt>
    <dgm:pt modelId="{AA172D7B-4C05-483C-A64A-CF61DD3A183D}" type="pres">
      <dgm:prSet presAssocID="{281D2113-502E-4634-8665-69B519863422}" presName="Name0" presStyleCnt="0">
        <dgm:presLayoutVars>
          <dgm:dir/>
          <dgm:animLvl val="lvl"/>
          <dgm:resizeHandles val="exact"/>
        </dgm:presLayoutVars>
      </dgm:prSet>
      <dgm:spPr/>
      <dgm:t>
        <a:bodyPr/>
        <a:lstStyle/>
        <a:p>
          <a:endParaRPr lang="en-US"/>
        </a:p>
      </dgm:t>
    </dgm:pt>
    <dgm:pt modelId="{5B6779A8-8C3D-4423-81F3-6989685501E6}" type="pres">
      <dgm:prSet presAssocID="{132AB073-B278-4AB8-AB20-FD67216C52B3}" presName="linNode" presStyleCnt="0"/>
      <dgm:spPr/>
    </dgm:pt>
    <dgm:pt modelId="{4B00AC44-504F-48D7-AD4C-2564EABF8274}" type="pres">
      <dgm:prSet presAssocID="{132AB073-B278-4AB8-AB20-FD67216C52B3}" presName="parentText" presStyleLbl="alignNode1" presStyleIdx="0" presStyleCnt="4">
        <dgm:presLayoutVars>
          <dgm:chMax val="1"/>
          <dgm:bulletEnabled/>
        </dgm:presLayoutVars>
      </dgm:prSet>
      <dgm:spPr/>
      <dgm:t>
        <a:bodyPr/>
        <a:lstStyle/>
        <a:p>
          <a:endParaRPr lang="en-US"/>
        </a:p>
      </dgm:t>
    </dgm:pt>
    <dgm:pt modelId="{5BEB1A30-AC01-47F9-971A-CD13D13625C8}" type="pres">
      <dgm:prSet presAssocID="{132AB073-B278-4AB8-AB20-FD67216C52B3}" presName="descendantText" presStyleLbl="alignAccFollowNode1" presStyleIdx="0" presStyleCnt="4">
        <dgm:presLayoutVars>
          <dgm:bulletEnabled/>
        </dgm:presLayoutVars>
      </dgm:prSet>
      <dgm:spPr/>
      <dgm:t>
        <a:bodyPr/>
        <a:lstStyle/>
        <a:p>
          <a:endParaRPr lang="en-US"/>
        </a:p>
      </dgm:t>
    </dgm:pt>
    <dgm:pt modelId="{28921ABF-0B47-40C2-8EF2-A1E0368AAB57}" type="pres">
      <dgm:prSet presAssocID="{2AF1B46D-3573-4A67-8BCF-0E32574E209E}" presName="sp" presStyleCnt="0"/>
      <dgm:spPr/>
    </dgm:pt>
    <dgm:pt modelId="{8ED92DA4-E34D-4F66-B0D0-97FBAF227FAD}" type="pres">
      <dgm:prSet presAssocID="{0E97F93E-1ABE-42F5-8463-B421BEDF8B19}" presName="linNode" presStyleCnt="0"/>
      <dgm:spPr/>
    </dgm:pt>
    <dgm:pt modelId="{B4860EFD-BB14-4472-A161-C1227DA66085}" type="pres">
      <dgm:prSet presAssocID="{0E97F93E-1ABE-42F5-8463-B421BEDF8B19}" presName="parentText" presStyleLbl="alignNode1" presStyleIdx="1" presStyleCnt="4">
        <dgm:presLayoutVars>
          <dgm:chMax val="1"/>
          <dgm:bulletEnabled/>
        </dgm:presLayoutVars>
      </dgm:prSet>
      <dgm:spPr/>
      <dgm:t>
        <a:bodyPr/>
        <a:lstStyle/>
        <a:p>
          <a:endParaRPr lang="en-US"/>
        </a:p>
      </dgm:t>
    </dgm:pt>
    <dgm:pt modelId="{474D6269-E475-451A-B02B-84EF4BFB10F9}" type="pres">
      <dgm:prSet presAssocID="{0E97F93E-1ABE-42F5-8463-B421BEDF8B19}" presName="descendantText" presStyleLbl="alignAccFollowNode1" presStyleIdx="1" presStyleCnt="4">
        <dgm:presLayoutVars>
          <dgm:bulletEnabled/>
        </dgm:presLayoutVars>
      </dgm:prSet>
      <dgm:spPr/>
      <dgm:t>
        <a:bodyPr/>
        <a:lstStyle/>
        <a:p>
          <a:endParaRPr lang="en-US"/>
        </a:p>
      </dgm:t>
    </dgm:pt>
    <dgm:pt modelId="{11F66467-8C74-4B1F-80A9-FC0490D01F39}" type="pres">
      <dgm:prSet presAssocID="{902469CE-A46F-46F2-AD6E-58F4FF72CB73}" presName="sp" presStyleCnt="0"/>
      <dgm:spPr/>
    </dgm:pt>
    <dgm:pt modelId="{160990E3-7C8B-45A3-BC44-D2D9597FA242}" type="pres">
      <dgm:prSet presAssocID="{AF55974F-40C7-4D55-B5B0-35A31C1C8B2D}" presName="linNode" presStyleCnt="0"/>
      <dgm:spPr/>
    </dgm:pt>
    <dgm:pt modelId="{4293A9E4-28AD-48B6-AE2E-7FB2B7F55ABB}" type="pres">
      <dgm:prSet presAssocID="{AF55974F-40C7-4D55-B5B0-35A31C1C8B2D}" presName="parentText" presStyleLbl="alignNode1" presStyleIdx="2" presStyleCnt="4">
        <dgm:presLayoutVars>
          <dgm:chMax val="1"/>
          <dgm:bulletEnabled/>
        </dgm:presLayoutVars>
      </dgm:prSet>
      <dgm:spPr/>
      <dgm:t>
        <a:bodyPr/>
        <a:lstStyle/>
        <a:p>
          <a:endParaRPr lang="en-US"/>
        </a:p>
      </dgm:t>
    </dgm:pt>
    <dgm:pt modelId="{FDA20950-27C4-4FC4-9FB1-F80C9733A61E}" type="pres">
      <dgm:prSet presAssocID="{AF55974F-40C7-4D55-B5B0-35A31C1C8B2D}" presName="descendantText" presStyleLbl="alignAccFollowNode1" presStyleIdx="2" presStyleCnt="4">
        <dgm:presLayoutVars>
          <dgm:bulletEnabled/>
        </dgm:presLayoutVars>
      </dgm:prSet>
      <dgm:spPr/>
      <dgm:t>
        <a:bodyPr/>
        <a:lstStyle/>
        <a:p>
          <a:endParaRPr lang="en-US"/>
        </a:p>
      </dgm:t>
    </dgm:pt>
    <dgm:pt modelId="{1CDCD5D7-959F-478E-8687-1F153D89BC10}" type="pres">
      <dgm:prSet presAssocID="{BD7C0C0F-6EC5-4383-9A5A-71B456191810}" presName="sp" presStyleCnt="0"/>
      <dgm:spPr/>
    </dgm:pt>
    <dgm:pt modelId="{8EF9FC87-101B-497E-9E5B-8409A12AC961}" type="pres">
      <dgm:prSet presAssocID="{8BACC308-CDFC-4614-B8EB-261E1F93152D}" presName="linNode" presStyleCnt="0"/>
      <dgm:spPr/>
    </dgm:pt>
    <dgm:pt modelId="{DD0FFF51-04DB-46B6-8703-136FE6275C89}" type="pres">
      <dgm:prSet presAssocID="{8BACC308-CDFC-4614-B8EB-261E1F93152D}" presName="parentText" presStyleLbl="alignNode1" presStyleIdx="3" presStyleCnt="4">
        <dgm:presLayoutVars>
          <dgm:chMax val="1"/>
          <dgm:bulletEnabled/>
        </dgm:presLayoutVars>
      </dgm:prSet>
      <dgm:spPr/>
      <dgm:t>
        <a:bodyPr/>
        <a:lstStyle/>
        <a:p>
          <a:endParaRPr lang="en-US"/>
        </a:p>
      </dgm:t>
    </dgm:pt>
    <dgm:pt modelId="{AB1FD753-F405-40DC-B4F9-3121A9D987C7}" type="pres">
      <dgm:prSet presAssocID="{8BACC308-CDFC-4614-B8EB-261E1F93152D}" presName="descendantText" presStyleLbl="alignAccFollowNode1" presStyleIdx="3" presStyleCnt="4">
        <dgm:presLayoutVars>
          <dgm:bulletEnabled/>
        </dgm:presLayoutVars>
      </dgm:prSet>
      <dgm:spPr/>
      <dgm:t>
        <a:bodyPr/>
        <a:lstStyle/>
        <a:p>
          <a:endParaRPr lang="en-US"/>
        </a:p>
      </dgm:t>
    </dgm:pt>
  </dgm:ptLst>
  <dgm:cxnLst>
    <dgm:cxn modelId="{A4C9F407-95CF-47C4-9269-FF3ECD50FBC9}" srcId="{132AB073-B278-4AB8-AB20-FD67216C52B3}" destId="{5BE12206-77A0-4951-B49B-54380B020D0D}" srcOrd="0" destOrd="0" parTransId="{2D6F91E8-8FFB-405E-A1CF-5E69BF94998F}" sibTransId="{0101ACB5-C115-49BF-9F03-477C9603BD0E}"/>
    <dgm:cxn modelId="{2D646478-E390-46C0-B72F-9945822AEF4D}" type="presOf" srcId="{F9589914-56BE-40BE-8D77-694EBDF606BE}" destId="{AB1FD753-F405-40DC-B4F9-3121A9D987C7}" srcOrd="0" destOrd="0" presId="urn:microsoft.com/office/officeart/2016/7/layout/VerticalSolidActionList"/>
    <dgm:cxn modelId="{DE3A7F26-3226-4693-807C-373F0201CF3E}" type="presOf" srcId="{281D2113-502E-4634-8665-69B519863422}" destId="{AA172D7B-4C05-483C-A64A-CF61DD3A183D}" srcOrd="0" destOrd="0" presId="urn:microsoft.com/office/officeart/2016/7/layout/VerticalSolidActionList"/>
    <dgm:cxn modelId="{FF899D5C-1AB0-48D2-9D11-0FDB34582714}" type="presOf" srcId="{7206605E-F13D-4D93-8783-DA68C973FA50}" destId="{FDA20950-27C4-4FC4-9FB1-F80C9733A61E}" srcOrd="0" destOrd="1" presId="urn:microsoft.com/office/officeart/2016/7/layout/VerticalSolidActionList"/>
    <dgm:cxn modelId="{D33AC32F-0801-41D3-8FDB-FD91E58C9B38}" type="presOf" srcId="{AF55974F-40C7-4D55-B5B0-35A31C1C8B2D}" destId="{4293A9E4-28AD-48B6-AE2E-7FB2B7F55ABB}" srcOrd="0" destOrd="0" presId="urn:microsoft.com/office/officeart/2016/7/layout/VerticalSolidActionList"/>
    <dgm:cxn modelId="{F16757EC-240C-444D-B923-3D7BDAAE80D1}" srcId="{281D2113-502E-4634-8665-69B519863422}" destId="{132AB073-B278-4AB8-AB20-FD67216C52B3}" srcOrd="0" destOrd="0" parTransId="{A7D1C0E8-41FD-47ED-A311-4D8262AF848E}" sibTransId="{2AF1B46D-3573-4A67-8BCF-0E32574E209E}"/>
    <dgm:cxn modelId="{41C6D7A7-C8DF-463F-B243-52298047FAC0}" srcId="{AF55974F-40C7-4D55-B5B0-35A31C1C8B2D}" destId="{7206605E-F13D-4D93-8783-DA68C973FA50}" srcOrd="1" destOrd="0" parTransId="{4E2851BF-FBB7-44DB-8EC1-38520AE8DAB0}" sibTransId="{8591794F-4F93-4A4A-B3A4-D986EEECF28A}"/>
    <dgm:cxn modelId="{AE2FA326-F634-487E-AD58-6D9931E8C569}" srcId="{281D2113-502E-4634-8665-69B519863422}" destId="{0E97F93E-1ABE-42F5-8463-B421BEDF8B19}" srcOrd="1" destOrd="0" parTransId="{A3A20A06-7AD8-4E2C-9F18-10563E383CAC}" sibTransId="{902469CE-A46F-46F2-AD6E-58F4FF72CB73}"/>
    <dgm:cxn modelId="{7A98B2B3-9A6E-4AFB-9D86-144454FA21BF}" type="presOf" srcId="{9661B6D3-5F78-420F-906A-35E2B7F59471}" destId="{FDA20950-27C4-4FC4-9FB1-F80C9733A61E}" srcOrd="0" destOrd="0" presId="urn:microsoft.com/office/officeart/2016/7/layout/VerticalSolidActionList"/>
    <dgm:cxn modelId="{74E62969-7184-4B2C-853F-4027CADFA966}" srcId="{281D2113-502E-4634-8665-69B519863422}" destId="{8BACC308-CDFC-4614-B8EB-261E1F93152D}" srcOrd="3" destOrd="0" parTransId="{85005BF7-40FC-43B6-B600-1431F3A28FCD}" sibTransId="{D4DF6C6B-CED2-405C-9869-A79C9C454EC7}"/>
    <dgm:cxn modelId="{C4C8C842-4585-4F09-8994-1E3DE48B061D}" type="presOf" srcId="{132AB073-B278-4AB8-AB20-FD67216C52B3}" destId="{4B00AC44-504F-48D7-AD4C-2564EABF8274}" srcOrd="0" destOrd="0" presId="urn:microsoft.com/office/officeart/2016/7/layout/VerticalSolidActionList"/>
    <dgm:cxn modelId="{18C7E27B-B90B-4DCF-92CE-E17C57362064}" type="presOf" srcId="{8BACC308-CDFC-4614-B8EB-261E1F93152D}" destId="{DD0FFF51-04DB-46B6-8703-136FE6275C89}" srcOrd="0" destOrd="0" presId="urn:microsoft.com/office/officeart/2016/7/layout/VerticalSolidActionList"/>
    <dgm:cxn modelId="{0A898371-B814-4FBC-9CF0-282BF4EDEC1A}" type="presOf" srcId="{0E97F93E-1ABE-42F5-8463-B421BEDF8B19}" destId="{B4860EFD-BB14-4472-A161-C1227DA66085}" srcOrd="0" destOrd="0" presId="urn:microsoft.com/office/officeart/2016/7/layout/VerticalSolidActionList"/>
    <dgm:cxn modelId="{926C2D1F-7FC0-45DE-B7AF-A44647F73A1E}" srcId="{0E97F93E-1ABE-42F5-8463-B421BEDF8B19}" destId="{75CBE984-9D0A-4771-AC9C-8A857C6C9585}" srcOrd="2" destOrd="0" parTransId="{BCE51E04-2FC2-4EC6-B850-CBE1923149AD}" sibTransId="{1299A02B-038D-4BBB-ACD4-F0CEAD1B47CF}"/>
    <dgm:cxn modelId="{126336B3-ADE1-4472-B6C2-428035E62754}" srcId="{0E97F93E-1ABE-42F5-8463-B421BEDF8B19}" destId="{EBA9FF82-8F0C-4AEF-9B76-7760F37C3B58}" srcOrd="1" destOrd="0" parTransId="{9A6003BC-CB56-4A0E-AED2-B09ABE14D1C2}" sibTransId="{57A891D1-E04F-4C83-BBC1-2B13C7029E36}"/>
    <dgm:cxn modelId="{FBE946D0-1657-407D-BBE8-929DD9AD9FFA}" type="presOf" srcId="{CA5BC8E7-0633-4E97-B030-A5A05D836C53}" destId="{474D6269-E475-451A-B02B-84EF4BFB10F9}" srcOrd="0" destOrd="0" presId="urn:microsoft.com/office/officeart/2016/7/layout/VerticalSolidActionList"/>
    <dgm:cxn modelId="{718DB685-F26B-42F0-B96F-E5F574D2FEC4}" type="presOf" srcId="{EBA9FF82-8F0C-4AEF-9B76-7760F37C3B58}" destId="{474D6269-E475-451A-B02B-84EF4BFB10F9}" srcOrd="0" destOrd="1" presId="urn:microsoft.com/office/officeart/2016/7/layout/VerticalSolidActionList"/>
    <dgm:cxn modelId="{DD35D44E-BE3C-4C88-B1C8-65BE7D43E3E5}" type="presOf" srcId="{5BE12206-77A0-4951-B49B-54380B020D0D}" destId="{5BEB1A30-AC01-47F9-971A-CD13D13625C8}" srcOrd="0" destOrd="0" presId="urn:microsoft.com/office/officeart/2016/7/layout/VerticalSolidActionList"/>
    <dgm:cxn modelId="{423F7926-10BF-47FA-BEA6-5DEA8DCE944D}" type="presOf" srcId="{75CBE984-9D0A-4771-AC9C-8A857C6C9585}" destId="{474D6269-E475-451A-B02B-84EF4BFB10F9}" srcOrd="0" destOrd="2" presId="urn:microsoft.com/office/officeart/2016/7/layout/VerticalSolidActionList"/>
    <dgm:cxn modelId="{DBFE89BD-75E8-4962-9EC3-876A4C5B65C1}" srcId="{281D2113-502E-4634-8665-69B519863422}" destId="{AF55974F-40C7-4D55-B5B0-35A31C1C8B2D}" srcOrd="2" destOrd="0" parTransId="{62385538-09F9-4F25-922F-6E0D5D528D7F}" sibTransId="{BD7C0C0F-6EC5-4383-9A5A-71B456191810}"/>
    <dgm:cxn modelId="{C3C96D9A-5053-458E-98F2-52EE13D6A54E}" srcId="{8BACC308-CDFC-4614-B8EB-261E1F93152D}" destId="{F9589914-56BE-40BE-8D77-694EBDF606BE}" srcOrd="0" destOrd="0" parTransId="{97D6FB4D-4E3C-45F1-882C-0CFFCB5B684D}" sibTransId="{BC6A6B9F-B7C0-481F-915A-853F5BB9D7B7}"/>
    <dgm:cxn modelId="{0875C014-3A9E-4BE5-A126-CFCF5E399937}" srcId="{0E97F93E-1ABE-42F5-8463-B421BEDF8B19}" destId="{CA5BC8E7-0633-4E97-B030-A5A05D836C53}" srcOrd="0" destOrd="0" parTransId="{7A528386-A1A4-4768-846D-82353EE43724}" sibTransId="{8C27BF26-FF98-4D2B-B85F-F077E9D9DC92}"/>
    <dgm:cxn modelId="{67624E9D-6BC0-4458-9E18-57258A632B8C}" srcId="{AF55974F-40C7-4D55-B5B0-35A31C1C8B2D}" destId="{9661B6D3-5F78-420F-906A-35E2B7F59471}" srcOrd="0" destOrd="0" parTransId="{32F36F2D-AAF2-43B5-942C-0BAD1411FD55}" sibTransId="{E69DD551-9C97-4239-9362-FB8F9A9E5115}"/>
    <dgm:cxn modelId="{795B91DD-5029-4233-82DF-85C7D46961ED}" type="presParOf" srcId="{AA172D7B-4C05-483C-A64A-CF61DD3A183D}" destId="{5B6779A8-8C3D-4423-81F3-6989685501E6}" srcOrd="0" destOrd="0" presId="urn:microsoft.com/office/officeart/2016/7/layout/VerticalSolidActionList"/>
    <dgm:cxn modelId="{4B4C5DC1-F21E-4A7D-9E55-E10600EF671B}" type="presParOf" srcId="{5B6779A8-8C3D-4423-81F3-6989685501E6}" destId="{4B00AC44-504F-48D7-AD4C-2564EABF8274}" srcOrd="0" destOrd="0" presId="urn:microsoft.com/office/officeart/2016/7/layout/VerticalSolidActionList"/>
    <dgm:cxn modelId="{07B85EEF-C145-4147-B69B-74D3B79FCBF2}" type="presParOf" srcId="{5B6779A8-8C3D-4423-81F3-6989685501E6}" destId="{5BEB1A30-AC01-47F9-971A-CD13D13625C8}" srcOrd="1" destOrd="0" presId="urn:microsoft.com/office/officeart/2016/7/layout/VerticalSolidActionList"/>
    <dgm:cxn modelId="{6568F16B-C056-4CB7-B9E2-5661773BAF87}" type="presParOf" srcId="{AA172D7B-4C05-483C-A64A-CF61DD3A183D}" destId="{28921ABF-0B47-40C2-8EF2-A1E0368AAB57}" srcOrd="1" destOrd="0" presId="urn:microsoft.com/office/officeart/2016/7/layout/VerticalSolidActionList"/>
    <dgm:cxn modelId="{F3832FF5-E391-49D9-BE90-FFA0DF37525D}" type="presParOf" srcId="{AA172D7B-4C05-483C-A64A-CF61DD3A183D}" destId="{8ED92DA4-E34D-4F66-B0D0-97FBAF227FAD}" srcOrd="2" destOrd="0" presId="urn:microsoft.com/office/officeart/2016/7/layout/VerticalSolidActionList"/>
    <dgm:cxn modelId="{F68A7593-0927-4460-A0CB-0EC7FFAB5277}" type="presParOf" srcId="{8ED92DA4-E34D-4F66-B0D0-97FBAF227FAD}" destId="{B4860EFD-BB14-4472-A161-C1227DA66085}" srcOrd="0" destOrd="0" presId="urn:microsoft.com/office/officeart/2016/7/layout/VerticalSolidActionList"/>
    <dgm:cxn modelId="{D972BE56-4D56-4857-A3DA-E9852E7DBA7C}" type="presParOf" srcId="{8ED92DA4-E34D-4F66-B0D0-97FBAF227FAD}" destId="{474D6269-E475-451A-B02B-84EF4BFB10F9}" srcOrd="1" destOrd="0" presId="urn:microsoft.com/office/officeart/2016/7/layout/VerticalSolidActionList"/>
    <dgm:cxn modelId="{D730AC94-F51F-46F4-9208-AD2C40E69861}" type="presParOf" srcId="{AA172D7B-4C05-483C-A64A-CF61DD3A183D}" destId="{11F66467-8C74-4B1F-80A9-FC0490D01F39}" srcOrd="3" destOrd="0" presId="urn:microsoft.com/office/officeart/2016/7/layout/VerticalSolidActionList"/>
    <dgm:cxn modelId="{F17FB3B6-AB1D-4C96-BD23-B94E5CCFA353}" type="presParOf" srcId="{AA172D7B-4C05-483C-A64A-CF61DD3A183D}" destId="{160990E3-7C8B-45A3-BC44-D2D9597FA242}" srcOrd="4" destOrd="0" presId="urn:microsoft.com/office/officeart/2016/7/layout/VerticalSolidActionList"/>
    <dgm:cxn modelId="{B4BCF947-BBA7-49A0-9093-9F53EB20A388}" type="presParOf" srcId="{160990E3-7C8B-45A3-BC44-D2D9597FA242}" destId="{4293A9E4-28AD-48B6-AE2E-7FB2B7F55ABB}" srcOrd="0" destOrd="0" presId="urn:microsoft.com/office/officeart/2016/7/layout/VerticalSolidActionList"/>
    <dgm:cxn modelId="{1F836F45-E2A7-4A64-8EDB-303B6422A6DE}" type="presParOf" srcId="{160990E3-7C8B-45A3-BC44-D2D9597FA242}" destId="{FDA20950-27C4-4FC4-9FB1-F80C9733A61E}" srcOrd="1" destOrd="0" presId="urn:microsoft.com/office/officeart/2016/7/layout/VerticalSolidActionList"/>
    <dgm:cxn modelId="{22307980-58FE-484B-8DD4-47CB551481D3}" type="presParOf" srcId="{AA172D7B-4C05-483C-A64A-CF61DD3A183D}" destId="{1CDCD5D7-959F-478E-8687-1F153D89BC10}" srcOrd="5" destOrd="0" presId="urn:microsoft.com/office/officeart/2016/7/layout/VerticalSolidActionList"/>
    <dgm:cxn modelId="{A5C85573-2254-4279-A4EC-59A012B610FD}" type="presParOf" srcId="{AA172D7B-4C05-483C-A64A-CF61DD3A183D}" destId="{8EF9FC87-101B-497E-9E5B-8409A12AC961}" srcOrd="6" destOrd="0" presId="urn:microsoft.com/office/officeart/2016/7/layout/VerticalSolidActionList"/>
    <dgm:cxn modelId="{40D4B71B-1008-414E-887E-522510A2ED9C}" type="presParOf" srcId="{8EF9FC87-101B-497E-9E5B-8409A12AC961}" destId="{DD0FFF51-04DB-46B6-8703-136FE6275C89}" srcOrd="0" destOrd="0" presId="urn:microsoft.com/office/officeart/2016/7/layout/VerticalSolidActionList"/>
    <dgm:cxn modelId="{DAB694B3-2249-49B5-A1AD-34FF8D838D21}" type="presParOf" srcId="{8EF9FC87-101B-497E-9E5B-8409A12AC961}" destId="{AB1FD753-F405-40DC-B4F9-3121A9D987C7}"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B1A30-AC01-47F9-971A-CD13D13625C8}">
      <dsp:nvSpPr>
        <dsp:cNvPr id="0" name=""/>
        <dsp:cNvSpPr/>
      </dsp:nvSpPr>
      <dsp:spPr>
        <a:xfrm>
          <a:off x="1027112" y="2263"/>
          <a:ext cx="4108449" cy="1172247"/>
        </a:xfrm>
        <a:prstGeom prst="rect">
          <a:avLst/>
        </a:prstGeom>
        <a:solidFill>
          <a:schemeClr val="accent5">
            <a:tint val="40000"/>
            <a:alpha val="90000"/>
            <a:hueOff val="0"/>
            <a:satOff val="0"/>
            <a:lumOff val="0"/>
            <a:alphaOff val="0"/>
          </a:schemeClr>
        </a:solidFill>
        <a:ln w="25400" cap="flat" cmpd="sng" algn="ctr">
          <a:solidFill>
            <a:schemeClr val="accent1">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Utfører samme operasjoner som en menneskelig saksbehandler, såfremt arbeidsprosessen er strengt regelbasert, med digital informasjon inn og ut.</a:t>
          </a:r>
          <a:endParaRPr lang="en-US" sz="1100" kern="1200"/>
        </a:p>
      </dsp:txBody>
      <dsp:txXfrm>
        <a:off x="1027112" y="2263"/>
        <a:ext cx="4108449" cy="1172247"/>
      </dsp:txXfrm>
    </dsp:sp>
    <dsp:sp modelId="{4B00AC44-504F-48D7-AD4C-2564EABF8274}">
      <dsp:nvSpPr>
        <dsp:cNvPr id="0" name=""/>
        <dsp:cNvSpPr/>
      </dsp:nvSpPr>
      <dsp:spPr>
        <a:xfrm>
          <a:off x="0" y="2263"/>
          <a:ext cx="1027112" cy="1172247"/>
        </a:xfrm>
        <a:prstGeom prst="rect">
          <a:avLst/>
        </a:prstGeom>
        <a:solidFill>
          <a:schemeClr val="accent5">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Robotic</a:t>
          </a:r>
          <a:r>
            <a:rPr lang="nb-NO" sz="1400" kern="1200">
              <a:solidFill>
                <a:schemeClr val="tx1"/>
              </a:solidFill>
            </a:rPr>
            <a:t> </a:t>
          </a:r>
          <a:r>
            <a:rPr lang="nb-NO" sz="1400" kern="1200" err="1">
              <a:solidFill>
                <a:schemeClr val="tx1"/>
              </a:solidFill>
            </a:rPr>
            <a:t>Process</a:t>
          </a:r>
          <a:r>
            <a:rPr lang="nb-NO" sz="1400" kern="1200">
              <a:solidFill>
                <a:schemeClr val="tx1"/>
              </a:solidFill>
            </a:rPr>
            <a:t> Automation (RPA)</a:t>
          </a:r>
          <a:endParaRPr lang="en-US" sz="1400" kern="1200">
            <a:solidFill>
              <a:schemeClr val="tx1"/>
            </a:solidFill>
          </a:endParaRPr>
        </a:p>
      </dsp:txBody>
      <dsp:txXfrm>
        <a:off x="0" y="2263"/>
        <a:ext cx="1027112" cy="1172247"/>
      </dsp:txXfrm>
    </dsp:sp>
    <dsp:sp modelId="{474D6269-E475-451A-B02B-84EF4BFB10F9}">
      <dsp:nvSpPr>
        <dsp:cNvPr id="0" name=""/>
        <dsp:cNvSpPr/>
      </dsp:nvSpPr>
      <dsp:spPr>
        <a:xfrm>
          <a:off x="1027112" y="1244845"/>
          <a:ext cx="4108449" cy="1172247"/>
        </a:xfrm>
        <a:prstGeom prst="rect">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a:t>Vi tester teknologi </a:t>
          </a:r>
          <a:br>
            <a:rPr lang="nb-NO" sz="1100" kern="1200"/>
          </a:br>
          <a:r>
            <a:rPr lang="nb-NO" sz="1100" kern="1200"/>
            <a:t>Tekstgrensesnitt med et menneskelig språk</a:t>
          </a:r>
          <a:endParaRPr lang="en-US" sz="1100" kern="1200"/>
        </a:p>
        <a:p>
          <a:pPr lvl="0" algn="l" defTabSz="488950">
            <a:lnSpc>
              <a:spcPct val="90000"/>
            </a:lnSpc>
            <a:spcBef>
              <a:spcPct val="0"/>
            </a:spcBef>
            <a:spcAft>
              <a:spcPct val="35000"/>
            </a:spcAft>
          </a:pPr>
          <a:r>
            <a:rPr lang="nb-NO" sz="1100" kern="1200"/>
            <a:t>Tilgjengelig på alle typer enheter. (mobil, pc, nettbrett)</a:t>
          </a:r>
          <a:endParaRPr lang="en-US" sz="1100" kern="1200"/>
        </a:p>
        <a:p>
          <a:pPr lvl="0" algn="l" defTabSz="488950">
            <a:lnSpc>
              <a:spcPct val="90000"/>
            </a:lnSpc>
            <a:spcBef>
              <a:spcPct val="0"/>
            </a:spcBef>
            <a:spcAft>
              <a:spcPct val="35000"/>
            </a:spcAft>
          </a:pPr>
          <a:r>
            <a:rPr lang="nb-NO" sz="1100" kern="1200"/>
            <a:t>Benytter treningsalgoritmer til å og svar på varianter av en spørsmålsstilling. Henter svar fra kunnskapsdatabase</a:t>
          </a:r>
          <a:endParaRPr lang="en-US" sz="1100" kern="1200"/>
        </a:p>
      </dsp:txBody>
      <dsp:txXfrm>
        <a:off x="1027112" y="1244845"/>
        <a:ext cx="4108449" cy="1172247"/>
      </dsp:txXfrm>
    </dsp:sp>
    <dsp:sp modelId="{B4860EFD-BB14-4472-A161-C1227DA66085}">
      <dsp:nvSpPr>
        <dsp:cNvPr id="0" name=""/>
        <dsp:cNvSpPr/>
      </dsp:nvSpPr>
      <dsp:spPr>
        <a:xfrm>
          <a:off x="0" y="1244845"/>
          <a:ext cx="1027112" cy="1172247"/>
        </a:xfrm>
        <a:prstGeom prst="rect">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err="1">
              <a:solidFill>
                <a:schemeClr val="tx1"/>
              </a:solidFill>
            </a:rPr>
            <a:t>Labratorie</a:t>
          </a:r>
          <a:r>
            <a:rPr lang="nb-NO" sz="1400" kern="1200">
              <a:solidFill>
                <a:schemeClr val="tx1"/>
              </a:solidFill>
            </a:rPr>
            <a:t> - </a:t>
          </a:r>
          <a:r>
            <a:rPr lang="nb-NO" sz="1400" kern="1200" err="1">
              <a:solidFill>
                <a:schemeClr val="tx1"/>
              </a:solidFill>
            </a:rPr>
            <a:t>ChatBot</a:t>
          </a:r>
          <a:endParaRPr lang="en-US" sz="1400" kern="1200">
            <a:solidFill>
              <a:schemeClr val="tx1"/>
            </a:solidFill>
          </a:endParaRPr>
        </a:p>
      </dsp:txBody>
      <dsp:txXfrm>
        <a:off x="0" y="1244845"/>
        <a:ext cx="1027112" cy="1172247"/>
      </dsp:txXfrm>
    </dsp:sp>
    <dsp:sp modelId="{FDA20950-27C4-4FC4-9FB1-F80C9733A61E}">
      <dsp:nvSpPr>
        <dsp:cNvPr id="0" name=""/>
        <dsp:cNvSpPr/>
      </dsp:nvSpPr>
      <dsp:spPr>
        <a:xfrm>
          <a:off x="1027112" y="2487428"/>
          <a:ext cx="4108449" cy="1172247"/>
        </a:xfrm>
        <a:prstGeom prst="rect">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nb-NO" sz="1100" kern="1200" err="1"/>
            <a:t>Prosesstøtte</a:t>
          </a:r>
          <a:r>
            <a:rPr lang="nb-NO" sz="1100" kern="1200"/>
            <a:t> og datainnsamling</a:t>
          </a:r>
          <a:endParaRPr lang="en-US" sz="1100" kern="1200"/>
        </a:p>
        <a:p>
          <a:pPr lvl="0" algn="l" defTabSz="488950">
            <a:lnSpc>
              <a:spcPct val="90000"/>
            </a:lnSpc>
            <a:spcBef>
              <a:spcPct val="0"/>
            </a:spcBef>
            <a:spcAft>
              <a:spcPct val="35000"/>
            </a:spcAft>
          </a:pPr>
          <a:r>
            <a:rPr lang="nb-NO" sz="1100" kern="1200"/>
            <a:t>Brukere tas gjennom en arbeidsflyt gjennom en regelbasert hvis/så flyt som leder frem til understøtte arbeidsprosesser.</a:t>
          </a:r>
        </a:p>
        <a:p>
          <a:pPr lvl="0" algn="l" defTabSz="488950">
            <a:lnSpc>
              <a:spcPct val="90000"/>
            </a:lnSpc>
            <a:spcBef>
              <a:spcPct val="0"/>
            </a:spcBef>
            <a:spcAft>
              <a:spcPct val="35000"/>
            </a:spcAft>
          </a:pPr>
          <a:endParaRPr lang="en-US" sz="1100" kern="1200"/>
        </a:p>
        <a:p>
          <a:pPr lvl="0" algn="l" defTabSz="488950">
            <a:lnSpc>
              <a:spcPct val="90000"/>
            </a:lnSpc>
            <a:spcBef>
              <a:spcPct val="0"/>
            </a:spcBef>
            <a:spcAft>
              <a:spcPct val="35000"/>
            </a:spcAft>
          </a:pPr>
          <a:r>
            <a:rPr lang="nb-NO" sz="1100" kern="1200" noProof="0"/>
            <a:t>Benyttes til datainnsamling i mange sammenhenger inkludert RPA prosesser </a:t>
          </a:r>
          <a:r>
            <a:rPr lang="en-US" sz="1100" kern="1200"/>
            <a:t> </a:t>
          </a:r>
        </a:p>
      </dsp:txBody>
      <dsp:txXfrm>
        <a:off x="1027112" y="2487428"/>
        <a:ext cx="4108449" cy="1172247"/>
      </dsp:txXfrm>
    </dsp:sp>
    <dsp:sp modelId="{4293A9E4-28AD-48B6-AE2E-7FB2B7F55ABB}">
      <dsp:nvSpPr>
        <dsp:cNvPr id="0" name=""/>
        <dsp:cNvSpPr/>
      </dsp:nvSpPr>
      <dsp:spPr>
        <a:xfrm>
          <a:off x="0" y="2487428"/>
          <a:ext cx="1027112" cy="1172247"/>
        </a:xfrm>
        <a:prstGeom prst="rect">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nb-NO" sz="1400" kern="1200">
              <a:solidFill>
                <a:schemeClr val="tx1"/>
              </a:solidFill>
            </a:rPr>
            <a:t>UiO-Nettskjema</a:t>
          </a:r>
          <a:endParaRPr lang="en-US" sz="1400" kern="1200">
            <a:solidFill>
              <a:schemeClr val="tx1"/>
            </a:solidFill>
          </a:endParaRPr>
        </a:p>
      </dsp:txBody>
      <dsp:txXfrm>
        <a:off x="0" y="2487428"/>
        <a:ext cx="1027112" cy="1172247"/>
      </dsp:txXfrm>
    </dsp:sp>
    <dsp:sp modelId="{AB1FD753-F405-40DC-B4F9-3121A9D987C7}">
      <dsp:nvSpPr>
        <dsp:cNvPr id="0" name=""/>
        <dsp:cNvSpPr/>
      </dsp:nvSpPr>
      <dsp:spPr>
        <a:xfrm>
          <a:off x="1027112" y="3730011"/>
          <a:ext cx="4108449" cy="1172247"/>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9715" tIns="297751" rIns="79715" bIns="297751" numCol="1" spcCol="1270" anchor="ctr" anchorCtr="0">
          <a:noAutofit/>
        </a:bodyPr>
        <a:lstStyle/>
        <a:p>
          <a:pPr lvl="0" algn="l" defTabSz="488950">
            <a:lnSpc>
              <a:spcPct val="90000"/>
            </a:lnSpc>
            <a:spcBef>
              <a:spcPct val="0"/>
            </a:spcBef>
            <a:spcAft>
              <a:spcPct val="35000"/>
            </a:spcAft>
          </a:pPr>
          <a:r>
            <a:rPr lang="en-US" sz="1100" kern="1200" err="1"/>
            <a:t>Verktøykassen</a:t>
          </a:r>
          <a:r>
            <a:rPr lang="en-US" sz="1100" kern="1200"/>
            <a:t> </a:t>
          </a:r>
          <a:r>
            <a:rPr lang="en-US" sz="1100" kern="1200" err="1"/>
            <a:t>utvides</a:t>
          </a:r>
          <a:r>
            <a:rPr lang="en-US" sz="1100" kern="1200"/>
            <a:t> med </a:t>
          </a:r>
          <a:r>
            <a:rPr lang="en-US" sz="1100" kern="1200" err="1"/>
            <a:t>kontinuerlig</a:t>
          </a:r>
          <a:r>
            <a:rPr lang="en-US" sz="1100" kern="1200"/>
            <a:t>, nye </a:t>
          </a:r>
          <a:r>
            <a:rPr lang="en-US" sz="1100" kern="1200" err="1"/>
            <a:t>vektøy</a:t>
          </a:r>
          <a:r>
            <a:rPr lang="en-US" sz="1100" kern="1200"/>
            <a:t> testes, nye </a:t>
          </a:r>
          <a:r>
            <a:rPr lang="en-US" sz="1100" kern="1200" err="1"/>
            <a:t>behov</a:t>
          </a:r>
          <a:r>
            <a:rPr lang="en-US" sz="1100" kern="1200"/>
            <a:t>  </a:t>
          </a:r>
        </a:p>
      </dsp:txBody>
      <dsp:txXfrm>
        <a:off x="1027112" y="3730011"/>
        <a:ext cx="4108449" cy="1172247"/>
      </dsp:txXfrm>
    </dsp:sp>
    <dsp:sp modelId="{DD0FFF51-04DB-46B6-8703-136FE6275C89}">
      <dsp:nvSpPr>
        <dsp:cNvPr id="0" name=""/>
        <dsp:cNvSpPr/>
      </dsp:nvSpPr>
      <dsp:spPr>
        <a:xfrm>
          <a:off x="0" y="3730011"/>
          <a:ext cx="1027112" cy="1172247"/>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351" tIns="115792" rIns="54351" bIns="115792" numCol="1" spcCol="1270" anchor="ctr" anchorCtr="0">
          <a:noAutofit/>
        </a:bodyPr>
        <a:lstStyle/>
        <a:p>
          <a:pPr lvl="0" algn="ctr" defTabSz="622300">
            <a:lnSpc>
              <a:spcPct val="90000"/>
            </a:lnSpc>
            <a:spcBef>
              <a:spcPct val="0"/>
            </a:spcBef>
            <a:spcAft>
              <a:spcPct val="35000"/>
            </a:spcAft>
          </a:pPr>
          <a:r>
            <a:rPr lang="en-US" sz="1400" kern="1200">
              <a:solidFill>
                <a:schemeClr val="tx1"/>
              </a:solidFill>
            </a:rPr>
            <a:t>Andre </a:t>
          </a:r>
          <a:r>
            <a:rPr lang="en-US" sz="1400" kern="1200" err="1">
              <a:solidFill>
                <a:schemeClr val="tx1"/>
              </a:solidFill>
            </a:rPr>
            <a:t>verktøy</a:t>
          </a:r>
          <a:endParaRPr lang="en-US" sz="1400" kern="1200">
            <a:solidFill>
              <a:schemeClr val="tx1"/>
            </a:solidFill>
          </a:endParaRPr>
        </a:p>
      </dsp:txBody>
      <dsp:txXfrm>
        <a:off x="0" y="3730011"/>
        <a:ext cx="1027112" cy="117224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ssholder for dato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86AA1E01-8CB3-4D53-90E8-9A4A2D7750FE}" type="datetimeFigureOut">
              <a:rPr lang="nb-NO" smtClean="0"/>
              <a:t>07.11.2019</a:t>
            </a:fld>
            <a:endParaRPr lang="nb-NO"/>
          </a:p>
        </p:txBody>
      </p:sp>
      <p:sp>
        <p:nvSpPr>
          <p:cNvPr id="4" name="Plassholder for bunntekst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F6EED2C-CBD5-43F6-A48A-83A020742CD4}" type="slidenum">
              <a:rPr lang="nb-NO" smtClean="0"/>
              <a:t>‹#›</a:t>
            </a:fld>
            <a:endParaRPr lang="nb-NO"/>
          </a:p>
        </p:txBody>
      </p:sp>
    </p:spTree>
    <p:extLst>
      <p:ext uri="{BB962C8B-B14F-4D97-AF65-F5344CB8AC3E}">
        <p14:creationId xmlns:p14="http://schemas.microsoft.com/office/powerpoint/2010/main" val="928997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DAD96F6-2701-4FA7-93D7-2234F8B8C5BF}" type="datetimeFigureOut">
              <a:rPr lang="nb-NO" smtClean="0"/>
              <a:t>07.11.2019</a:t>
            </a:fld>
            <a:endParaRPr lang="nb-NO"/>
          </a:p>
        </p:txBody>
      </p:sp>
      <p:sp>
        <p:nvSpPr>
          <p:cNvPr id="4" name="Plassholder for lysbilde 3"/>
          <p:cNvSpPr>
            <a:spLocks noGrp="1" noRot="1" noChangeAspect="1"/>
          </p:cNvSpPr>
          <p:nvPr>
            <p:ph type="sldImg" idx="2"/>
          </p:nvPr>
        </p:nvSpPr>
        <p:spPr>
          <a:xfrm>
            <a:off x="419100" y="744538"/>
            <a:ext cx="5956300"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1FE4793-8F41-48A4-AC3F-79AA8E367160}" type="slidenum">
              <a:rPr lang="nb-NO" smtClean="0"/>
              <a:t>‹#›</a:t>
            </a:fld>
            <a:endParaRPr lang="nb-NO"/>
          </a:p>
        </p:txBody>
      </p:sp>
    </p:spTree>
    <p:extLst>
      <p:ext uri="{BB962C8B-B14F-4D97-AF65-F5344CB8AC3E}">
        <p14:creationId xmlns:p14="http://schemas.microsoft.com/office/powerpoint/2010/main" val="383983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Denne presentasjonen må tilpasses lokale forhold,</a:t>
            </a:r>
            <a:r>
              <a:rPr lang="nb-NO" baseline="0"/>
              <a:t> kontekst og målgrupper</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a:t>
            </a:fld>
            <a:endParaRPr lang="nb-NO"/>
          </a:p>
        </p:txBody>
      </p:sp>
    </p:spTree>
    <p:extLst>
      <p:ext uri="{BB962C8B-B14F-4D97-AF65-F5344CB8AC3E}">
        <p14:creationId xmlns:p14="http://schemas.microsoft.com/office/powerpoint/2010/main" val="315470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Slik er programmet organisert. </a:t>
            </a:r>
          </a:p>
          <a:p>
            <a:endParaRPr lang="nb-NO"/>
          </a:p>
          <a:p>
            <a:r>
              <a:rPr lang="nb-NO"/>
              <a:t>Kort om programmet</a:t>
            </a:r>
          </a:p>
          <a:p>
            <a:r>
              <a:rPr lang="nb-NO"/>
              <a:t>4 prosjekter, og 2 metoder.</a:t>
            </a:r>
          </a:p>
          <a:p>
            <a:endParaRPr lang="nb-NO" baseline="0"/>
          </a:p>
          <a:p>
            <a:pPr marL="171450" indent="-171450">
              <a:buFont typeface="Arial" panose="020B0604020202020204" pitchFamily="34" charset="0"/>
              <a:buChar char="•"/>
            </a:pPr>
            <a:r>
              <a:rPr lang="nb-NO" baseline="0"/>
              <a:t>Vi lager det som er program for at:</a:t>
            </a:r>
          </a:p>
          <a:p>
            <a:pPr marL="171450" indent="-171450">
              <a:buFont typeface="Arial" panose="020B0604020202020204" pitchFamily="34" charset="0"/>
              <a:buChar char="•"/>
            </a:pPr>
            <a:r>
              <a:rPr lang="nb-NO" baseline="0"/>
              <a:t>Vi kan samkjøre ressurser slik at vi ikke går i beina på hverandre.</a:t>
            </a:r>
          </a:p>
          <a:p>
            <a:pPr marL="171450" indent="-171450">
              <a:buFont typeface="Arial" panose="020B0604020202020204" pitchFamily="34" charset="0"/>
              <a:buChar char="•"/>
            </a:pPr>
            <a:r>
              <a:rPr lang="nb-NO"/>
              <a:t>Vi sikrer at prosjektene</a:t>
            </a:r>
            <a:r>
              <a:rPr lang="nb-NO" baseline="0"/>
              <a:t> ivaretar medvirkning og medbestemmelse på en god måte.</a:t>
            </a:r>
          </a:p>
          <a:p>
            <a:pPr marL="171450" indent="-171450">
              <a:buFont typeface="Arial" panose="020B0604020202020204" pitchFamily="34" charset="0"/>
              <a:buChar char="•"/>
            </a:pPr>
            <a:r>
              <a:rPr lang="nb-NO" baseline="0"/>
              <a:t>Prosjektene kan hente ressurser på samme sted, via et programkontor.</a:t>
            </a:r>
          </a:p>
          <a:p>
            <a:endParaRPr lang="nb-NO"/>
          </a:p>
        </p:txBody>
      </p:sp>
      <p:sp>
        <p:nvSpPr>
          <p:cNvPr id="4" name="Slide Number Placeholder 3"/>
          <p:cNvSpPr>
            <a:spLocks noGrp="1"/>
          </p:cNvSpPr>
          <p:nvPr>
            <p:ph type="sldNum" sz="quarter" idx="10"/>
          </p:nvPr>
        </p:nvSpPr>
        <p:spPr/>
        <p:txBody>
          <a:bodyPr/>
          <a:lstStyle/>
          <a:p>
            <a:pPr>
              <a:defRPr/>
            </a:pPr>
            <a:fld id="{67E57234-840E-5340-880E-DD28C29AEF31}" type="slidenum">
              <a:rPr lang="en-US" smtClean="0"/>
              <a:pPr>
                <a:defRPr/>
              </a:pPr>
              <a:t>2</a:t>
            </a:fld>
            <a:endParaRPr lang="en-US"/>
          </a:p>
        </p:txBody>
      </p:sp>
    </p:spTree>
    <p:extLst>
      <p:ext uri="{BB962C8B-B14F-4D97-AF65-F5344CB8AC3E}">
        <p14:creationId xmlns:p14="http://schemas.microsoft.com/office/powerpoint/2010/main" val="1521779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 ulike fargene symboliserer bare de ulike prosjektene. Stiplet linje er </a:t>
            </a:r>
            <a:r>
              <a:rPr lang="nb-NO" dirty="0" err="1" smtClean="0"/>
              <a:t>aktivtiteter</a:t>
            </a:r>
            <a:r>
              <a:rPr lang="nb-NO" baseline="0" dirty="0" smtClean="0"/>
              <a:t> som allerede har </a:t>
            </a:r>
            <a:r>
              <a:rPr lang="nb-NO" baseline="0" smtClean="0"/>
              <a:t>funnet sted.</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3</a:t>
            </a:fld>
            <a:endParaRPr lang="nb-NO"/>
          </a:p>
        </p:txBody>
      </p:sp>
    </p:spTree>
    <p:extLst>
      <p:ext uri="{BB962C8B-B14F-4D97-AF65-F5344CB8AC3E}">
        <p14:creationId xmlns:p14="http://schemas.microsoft.com/office/powerpoint/2010/main" val="2858607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5</a:t>
            </a:fld>
            <a:endParaRPr lang="en-US"/>
          </a:p>
        </p:txBody>
      </p:sp>
    </p:spTree>
    <p:extLst>
      <p:ext uri="{BB962C8B-B14F-4D97-AF65-F5344CB8AC3E}">
        <p14:creationId xmlns:p14="http://schemas.microsoft.com/office/powerpoint/2010/main" val="166991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8</a:t>
            </a:fld>
            <a:endParaRPr lang="nb-NO"/>
          </a:p>
        </p:txBody>
      </p:sp>
    </p:spTree>
    <p:extLst>
      <p:ext uri="{BB962C8B-B14F-4D97-AF65-F5344CB8AC3E}">
        <p14:creationId xmlns:p14="http://schemas.microsoft.com/office/powerpoint/2010/main" val="3700417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0A2A9CEC-0772-4A6F-93E2-137E1333BB80}" type="slidenum">
              <a:rPr lang="nb-NO" smtClean="0"/>
              <a:t>10</a:t>
            </a:fld>
            <a:endParaRPr lang="nb-NO"/>
          </a:p>
        </p:txBody>
      </p:sp>
    </p:spTree>
    <p:extLst>
      <p:ext uri="{BB962C8B-B14F-4D97-AF65-F5344CB8AC3E}">
        <p14:creationId xmlns:p14="http://schemas.microsoft.com/office/powerpoint/2010/main" val="2724198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Åpen informasjonskafé:</a:t>
            </a:r>
            <a:r>
              <a:rPr lang="nb-NO" baseline="0"/>
              <a:t> </a:t>
            </a:r>
            <a:r>
              <a:rPr lang="nb-NO"/>
              <a:t>4. november kl. 13.00-14.30 og 2. desember kl. 12.00-13.00 (Stort møterom, Georg Sverdrups hus)</a:t>
            </a:r>
          </a:p>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12</a:t>
            </a:fld>
            <a:endParaRPr lang="nb-NO"/>
          </a:p>
        </p:txBody>
      </p:sp>
    </p:spTree>
    <p:extLst>
      <p:ext uri="{BB962C8B-B14F-4D97-AF65-F5344CB8AC3E}">
        <p14:creationId xmlns:p14="http://schemas.microsoft.com/office/powerpoint/2010/main" val="1488709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kern="1200">
              <a:solidFill>
                <a:schemeClr val="tx1"/>
              </a:solidFill>
              <a:effectLst/>
              <a:latin typeface="+mn-lt"/>
              <a:ea typeface="+mn-ea"/>
              <a:cs typeface="+mn-cs"/>
            </a:endParaRPr>
          </a:p>
          <a:p>
            <a:r>
              <a:rPr lang="nb-NO" sz="1200" b="0" i="0" u="none" strike="noStrike" kern="1200">
                <a:solidFill>
                  <a:schemeClr val="tx1"/>
                </a:solidFill>
                <a:effectLst/>
                <a:latin typeface="+mn-lt"/>
                <a:ea typeface="+mn-ea"/>
                <a:cs typeface="+mn-cs"/>
              </a:rPr>
              <a:t>Universitetsstyret ba i juni 2017 om at UiO satte i gang en prosess for mer effektive arbeidsprosesser mellom fakultetene. Fakultetsdirektørene og avdelingsdirektørene i UiO: Ledelsen og støtteenheter (LOS) jobbet så frem et forslag til administrative områder som man ønsket en gjennomgang av, og Fellesløsninger ble igangsatt som prosjekt fra august 2018. </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13</a:t>
            </a:fld>
            <a:endParaRPr lang="nb-NO"/>
          </a:p>
        </p:txBody>
      </p:sp>
    </p:spTree>
    <p:extLst>
      <p:ext uri="{BB962C8B-B14F-4D97-AF65-F5344CB8AC3E}">
        <p14:creationId xmlns:p14="http://schemas.microsoft.com/office/powerpoint/2010/main" val="1703316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a:solidFill>
                  <a:schemeClr val="tx1"/>
                </a:solidFill>
                <a:effectLst/>
                <a:latin typeface="+mn-lt"/>
                <a:ea typeface="+mn-ea"/>
                <a:cs typeface="+mn-cs"/>
              </a:rPr>
              <a:t>Gjennom konseptfasen fikk vi inn over 50 forslag til fellesløsninger, hvor forskerstøtte ble høyest prioritert. Vi etablerer nå et prosjekt innen forskerstøtte. </a:t>
            </a:r>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14</a:t>
            </a:fld>
            <a:endParaRPr lang="nb-NO"/>
          </a:p>
        </p:txBody>
      </p:sp>
    </p:spTree>
    <p:extLst>
      <p:ext uri="{BB962C8B-B14F-4D97-AF65-F5344CB8AC3E}">
        <p14:creationId xmlns:p14="http://schemas.microsoft.com/office/powerpoint/2010/main" val="3657468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Topdesk</a:t>
            </a:r>
            <a:r>
              <a:rPr lang="nb-NO" baseline="0"/>
              <a:t> er hovedfokus for delprosjekt brukerstøtte for tiden – en selvhjelpsportal som skal piloteres på nyåret</a:t>
            </a:r>
            <a:endParaRPr lang="nb-NO"/>
          </a:p>
        </p:txBody>
      </p:sp>
      <p:sp>
        <p:nvSpPr>
          <p:cNvPr id="4" name="Slide Number Placeholder 3"/>
          <p:cNvSpPr>
            <a:spLocks noGrp="1"/>
          </p:cNvSpPr>
          <p:nvPr>
            <p:ph type="sldNum" sz="quarter" idx="10"/>
          </p:nvPr>
        </p:nvSpPr>
        <p:spPr/>
        <p:txBody>
          <a:bodyPr/>
          <a:lstStyle/>
          <a:p>
            <a:fld id="{D1FE4793-8F41-48A4-AC3F-79AA8E367160}" type="slidenum">
              <a:rPr lang="nb-NO" smtClean="0"/>
              <a:t>15</a:t>
            </a:fld>
            <a:endParaRPr lang="nb-NO"/>
          </a:p>
        </p:txBody>
      </p:sp>
    </p:spTree>
    <p:extLst>
      <p:ext uri="{BB962C8B-B14F-4D97-AF65-F5344CB8AC3E}">
        <p14:creationId xmlns:p14="http://schemas.microsoft.com/office/powerpoint/2010/main" val="3676696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10"/>
          </p:nvPr>
        </p:nvSpPr>
        <p:spPr/>
        <p:txBody>
          <a:bodyPr/>
          <a:lstStyle/>
          <a:p>
            <a:fld id="{0A2A9CEC-0772-4A6F-93E2-137E1333BB80}" type="slidenum">
              <a:rPr lang="nb-NO" smtClean="0"/>
              <a:t>16</a:t>
            </a:fld>
            <a:endParaRPr lang="nb-NO"/>
          </a:p>
        </p:txBody>
      </p:sp>
    </p:spTree>
    <p:extLst>
      <p:ext uri="{BB962C8B-B14F-4D97-AF65-F5344CB8AC3E}">
        <p14:creationId xmlns:p14="http://schemas.microsoft.com/office/powerpoint/2010/main" val="32412371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b="16276"/>
          <a:stretch/>
        </p:blipFill>
        <p:spPr>
          <a:xfrm>
            <a:off x="822664" y="337220"/>
            <a:ext cx="7781784" cy="504056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4289011"/>
            <a:ext cx="852136" cy="852136"/>
          </a:xfrm>
          <a:prstGeom prst="rect">
            <a:avLst/>
          </a:prstGeom>
        </p:spPr>
      </p:pic>
      <p:sp>
        <p:nvSpPr>
          <p:cNvPr id="10" name="Rektangel 9"/>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
        <p:nvSpPr>
          <p:cNvPr id="15"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Tree>
    <p:extLst>
      <p:ext uri="{BB962C8B-B14F-4D97-AF65-F5344CB8AC3E}">
        <p14:creationId xmlns:p14="http://schemas.microsoft.com/office/powerpoint/2010/main" val="41303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81236"/>
            <a:ext cx="8229600" cy="864096"/>
          </a:xfrm>
        </p:spPr>
        <p:txBody>
          <a:bodyPr/>
          <a:lstStyle>
            <a:lvl1pPr>
              <a:defRPr>
                <a:latin typeface="Arial" panose="020B0604020202020204" pitchFamily="34" charset="0"/>
                <a:cs typeface="Arial" panose="020B0604020202020204" pitchFamily="34" charset="0"/>
              </a:defRPr>
            </a:lvl1pPr>
          </a:lstStyle>
          <a:p>
            <a:r>
              <a:rPr lang="nb-NO"/>
              <a:t>Klikk for å redigere tittelstil</a:t>
            </a:r>
          </a:p>
        </p:txBody>
      </p:sp>
      <p:sp>
        <p:nvSpPr>
          <p:cNvPr id="3" name="Plassholder for innhold 2"/>
          <p:cNvSpPr>
            <a:spLocks noGrp="1"/>
          </p:cNvSpPr>
          <p:nvPr>
            <p:ph idx="1"/>
          </p:nvPr>
        </p:nvSpPr>
        <p:spPr>
          <a:xfrm>
            <a:off x="457200" y="1633364"/>
            <a:ext cx="8229600" cy="3471772"/>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Rektangel 10"/>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2481193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8" name="Rektangel 7"/>
          <p:cNvSpPr/>
          <p:nvPr userDrawn="1"/>
        </p:nvSpPr>
        <p:spPr>
          <a:xfrm>
            <a:off x="0" y="5329949"/>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userDrawn="1"/>
        </p:nvSpPr>
        <p:spPr>
          <a:xfrm>
            <a:off x="-1589" y="0"/>
            <a:ext cx="9144000" cy="385051"/>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926" y="191539"/>
            <a:ext cx="1512168" cy="99505"/>
          </a:xfrm>
          <a:prstGeom prst="rect">
            <a:avLst/>
          </a:prstGeom>
        </p:spPr>
      </p:pic>
    </p:spTree>
    <p:extLst>
      <p:ext uri="{BB962C8B-B14F-4D97-AF65-F5344CB8AC3E}">
        <p14:creationId xmlns:p14="http://schemas.microsoft.com/office/powerpoint/2010/main" val="3090737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81236"/>
            <a:ext cx="8229600" cy="864096"/>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33364"/>
            <a:ext cx="8229600" cy="34717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421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io.no/for-ansatte/arbeidsstotte/prosjekter/adm-forbedring-digitalisering/index.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251520" y="481236"/>
            <a:ext cx="8640960" cy="2016224"/>
          </a:xfrm>
        </p:spPr>
        <p:txBody>
          <a:bodyPr>
            <a:normAutofit/>
          </a:bodyPr>
          <a:lstStyle/>
          <a:p>
            <a:r>
              <a:rPr lang="nb-NO"/>
              <a:t>Program for </a:t>
            </a:r>
            <a:br>
              <a:rPr lang="nb-NO"/>
            </a:br>
            <a:r>
              <a:rPr lang="nb-NO"/>
              <a:t>administrativ forbedring </a:t>
            </a:r>
            <a:br>
              <a:rPr lang="nb-NO"/>
            </a:br>
            <a:r>
              <a:rPr lang="nb-NO"/>
              <a:t>og digitalisering</a:t>
            </a:r>
          </a:p>
        </p:txBody>
      </p:sp>
      <p:sp>
        <p:nvSpPr>
          <p:cNvPr id="2" name="TextBox 1"/>
          <p:cNvSpPr txBox="1"/>
          <p:nvPr/>
        </p:nvSpPr>
        <p:spPr>
          <a:xfrm>
            <a:off x="2860895" y="4572001"/>
            <a:ext cx="4155540" cy="338554"/>
          </a:xfrm>
          <a:prstGeom prst="rect">
            <a:avLst/>
          </a:prstGeom>
          <a:noFill/>
        </p:spPr>
        <p:txBody>
          <a:bodyPr wrap="square" rtlCol="0">
            <a:spAutoFit/>
          </a:bodyPr>
          <a:lstStyle/>
          <a:p>
            <a:r>
              <a:rPr lang="nb-NO" sz="1600" b="1"/>
              <a:t>Statusrapportering november 2019</a:t>
            </a:r>
          </a:p>
        </p:txBody>
      </p:sp>
    </p:spTree>
    <p:extLst>
      <p:ext uri="{BB962C8B-B14F-4D97-AF65-F5344CB8AC3E}">
        <p14:creationId xmlns:p14="http://schemas.microsoft.com/office/powerpoint/2010/main" val="77229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371867" y="877280"/>
            <a:ext cx="2340261" cy="6000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333" b="1">
                <a:latin typeface="Arial" charset="0"/>
                <a:ea typeface="ヒラギノ角ゴ Pro W3" charset="-128"/>
                <a:cs typeface="ヒラギノ角ゴ Pro W3" charset="-128"/>
              </a:rPr>
              <a:t>Programeier</a:t>
            </a:r>
            <a:br>
              <a:rPr lang="nb-NO" sz="1333" b="1">
                <a:latin typeface="Arial" charset="0"/>
                <a:ea typeface="ヒラギノ角ゴ Pro W3" charset="-128"/>
                <a:cs typeface="ヒラギノ角ゴ Pro W3" charset="-128"/>
              </a:rPr>
            </a:br>
            <a:r>
              <a:rPr lang="nb-NO" sz="1333" b="1">
                <a:latin typeface="Arial" charset="0"/>
                <a:ea typeface="ヒラギノ角ゴ Pro W3" charset="-128"/>
                <a:cs typeface="ヒラギノ角ゴ Pro W3" charset="-128"/>
              </a:rPr>
              <a:t>Universitetsdirektør</a:t>
            </a:r>
          </a:p>
        </p:txBody>
      </p:sp>
      <p:sp>
        <p:nvSpPr>
          <p:cNvPr id="6" name="Rectangle 5"/>
          <p:cNvSpPr/>
          <p:nvPr/>
        </p:nvSpPr>
        <p:spPr bwMode="auto">
          <a:xfrm>
            <a:off x="1440541" y="1774226"/>
            <a:ext cx="6120680" cy="420047"/>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667" b="1">
                <a:latin typeface="Arial" charset="0"/>
                <a:ea typeface="ヒラギノ角ゴ Pro W3" charset="-128"/>
                <a:cs typeface="ヒラギノ角ゴ Pro W3" charset="-128"/>
              </a:rPr>
              <a:t>Programstyre</a:t>
            </a:r>
          </a:p>
        </p:txBody>
      </p:sp>
      <p:sp>
        <p:nvSpPr>
          <p:cNvPr id="8" name="Rounded Rectangle 7"/>
          <p:cNvSpPr/>
          <p:nvPr/>
        </p:nvSpPr>
        <p:spPr bwMode="auto">
          <a:xfrm>
            <a:off x="1343564" y="3380951"/>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algn="ctr" defTabSz="761970" eaLnBrk="0" fontAlgn="base" hangingPunct="0">
              <a:spcBef>
                <a:spcPct val="0"/>
              </a:spcBef>
              <a:spcAft>
                <a:spcPct val="0"/>
              </a:spcAft>
            </a:pPr>
            <a:endParaRPr lang="nb-NO" sz="1500" b="1">
              <a:latin typeface="Arial" charset="0"/>
              <a:ea typeface="ヒラギノ角ゴ Pro W3" charset="-128"/>
              <a:cs typeface="ヒラギノ角ゴ Pro W3" charset="-128"/>
            </a:endParaRP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UiO: Saks-</a:t>
            </a:r>
          </a:p>
          <a:p>
            <a:pPr algn="ctr" defTabSz="761970" eaLnBrk="0" fontAlgn="base" hangingPunct="0">
              <a:spcBef>
                <a:spcPct val="0"/>
              </a:spcBef>
              <a:spcAft>
                <a:spcPct val="0"/>
              </a:spcAft>
            </a:pPr>
            <a:r>
              <a:rPr lang="nb-NO" sz="1500" b="1">
                <a:latin typeface="Arial" charset="0"/>
                <a:ea typeface="ヒラギノ角ゴ Pro W3" charset="-128"/>
                <a:cs typeface="ヒラギノ角ゴ Pro W3" charset="-128"/>
              </a:rPr>
              <a:t>behandling og arkiv</a:t>
            </a:r>
          </a:p>
          <a:p>
            <a:pPr defTabSz="761970" eaLnBrk="0" fontAlgn="base" hangingPunct="0">
              <a:spcBef>
                <a:spcPct val="0"/>
              </a:spcBef>
              <a:spcAft>
                <a:spcPct val="0"/>
              </a:spcAft>
            </a:pPr>
            <a:endParaRPr lang="nb-NO" sz="1667">
              <a:latin typeface="Arial" charset="0"/>
              <a:ea typeface="ヒラギノ角ゴ Pro W3" charset="-128"/>
              <a:cs typeface="ヒラギノ角ゴ Pro W3" charset="-128"/>
            </a:endParaRPr>
          </a:p>
        </p:txBody>
      </p:sp>
      <p:sp>
        <p:nvSpPr>
          <p:cNvPr id="12" name="Rectangle 11"/>
          <p:cNvSpPr/>
          <p:nvPr/>
        </p:nvSpPr>
        <p:spPr bwMode="auto">
          <a:xfrm>
            <a:off x="1337628" y="4481172"/>
            <a:ext cx="6459291" cy="600067"/>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167" b="1">
                <a:latin typeface="Arial" charset="0"/>
                <a:ea typeface="ヒラギノ角ゴ Pro W3" charset="-128"/>
                <a:cs typeface="ヒラギノ角ゴ Pro W3" charset="-128"/>
              </a:rPr>
              <a:t>Involvering:</a:t>
            </a:r>
            <a:r>
              <a:rPr lang="nb-NO" sz="1167">
                <a:latin typeface="Arial" charset="0"/>
                <a:ea typeface="ヒラギノ角ゴ Pro W3" charset="-128"/>
                <a:cs typeface="ヒラギノ角ゴ Pro W3" charset="-128"/>
              </a:rPr>
              <a:t> Lokale enheter, fagforeninger og verneorganisasjonen</a:t>
            </a:r>
          </a:p>
        </p:txBody>
      </p:sp>
      <p:sp>
        <p:nvSpPr>
          <p:cNvPr id="18" name="Rounded Rectangle 17"/>
          <p:cNvSpPr/>
          <p:nvPr/>
        </p:nvSpPr>
        <p:spPr bwMode="auto">
          <a:xfrm>
            <a:off x="6247623"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 </a:t>
            </a:r>
          </a:p>
          <a:p>
            <a:pPr algn="ctr"/>
            <a:r>
              <a:rPr lang="nb-NO" sz="1500" b="1"/>
              <a:t>IT-drift</a:t>
            </a:r>
          </a:p>
          <a:p>
            <a:pPr algn="ctr"/>
            <a:endParaRPr lang="nb-NO" sz="1500"/>
          </a:p>
        </p:txBody>
      </p:sp>
      <p:sp>
        <p:nvSpPr>
          <p:cNvPr id="19" name="Rounded Rectangle 18"/>
          <p:cNvSpPr/>
          <p:nvPr/>
        </p:nvSpPr>
        <p:spPr bwMode="auto">
          <a:xfrm>
            <a:off x="4605839" y="3387053"/>
            <a:ext cx="1555233" cy="907453"/>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endParaRPr lang="nb-NO" sz="1333" b="1"/>
          </a:p>
          <a:p>
            <a:pPr algn="ctr"/>
            <a:r>
              <a:rPr lang="nb-NO" sz="1333" b="1"/>
              <a:t>Fellesløsninger</a:t>
            </a:r>
          </a:p>
          <a:p>
            <a:endParaRPr lang="nb-NO" sz="1500"/>
          </a:p>
        </p:txBody>
      </p:sp>
      <p:sp>
        <p:nvSpPr>
          <p:cNvPr id="20" name="Rounded Rectangle 19"/>
          <p:cNvSpPr/>
          <p:nvPr/>
        </p:nvSpPr>
        <p:spPr bwMode="auto">
          <a:xfrm>
            <a:off x="2964054" y="3373782"/>
            <a:ext cx="1555233" cy="903908"/>
          </a:xfrm>
          <a:prstGeom prst="round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a:r>
              <a:rPr lang="nb-NO" sz="1500" b="1"/>
              <a:t>UiO: Økonomi/lønn</a:t>
            </a:r>
          </a:p>
        </p:txBody>
      </p:sp>
      <p:sp>
        <p:nvSpPr>
          <p:cNvPr id="28" name="Rectangle 27"/>
          <p:cNvSpPr/>
          <p:nvPr/>
        </p:nvSpPr>
        <p:spPr bwMode="auto">
          <a:xfrm>
            <a:off x="3779694" y="2361776"/>
            <a:ext cx="1530538" cy="274741"/>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algn="ctr" defTabSz="761970" eaLnBrk="0" fontAlgn="base" hangingPunct="0">
              <a:spcBef>
                <a:spcPct val="0"/>
              </a:spcBef>
              <a:spcAft>
                <a:spcPct val="0"/>
              </a:spcAft>
            </a:pPr>
            <a:r>
              <a:rPr lang="nb-NO" sz="1500">
                <a:latin typeface="Arial" charset="0"/>
                <a:ea typeface="ヒラギノ角ゴ Pro W3" charset="-128"/>
                <a:cs typeface="ヒラギノ角ゴ Pro W3" charset="-128"/>
              </a:rPr>
              <a:t>Programkontor</a:t>
            </a:r>
          </a:p>
        </p:txBody>
      </p:sp>
      <p:cxnSp>
        <p:nvCxnSpPr>
          <p:cNvPr id="34" name="Straight Arrow Connector 33"/>
          <p:cNvCxnSpPr>
            <a:stCxn id="8" idx="0"/>
          </p:cNvCxnSpPr>
          <p:nvPr/>
        </p:nvCxnSpPr>
        <p:spPr bwMode="auto">
          <a:xfrm flipH="1" flipV="1">
            <a:off x="2121180" y="2194273"/>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5" name="Straight Arrow Connector 34"/>
          <p:cNvCxnSpPr/>
          <p:nvPr/>
        </p:nvCxnSpPr>
        <p:spPr bwMode="auto">
          <a:xfrm flipH="1" flipV="1">
            <a:off x="3740644" y="2200374"/>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0" name="Straight Arrow Connector 39"/>
          <p:cNvCxnSpPr/>
          <p:nvPr/>
        </p:nvCxnSpPr>
        <p:spPr bwMode="auto">
          <a:xfrm flipH="1" flipV="1">
            <a:off x="5367437" y="2196298"/>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1" name="Straight Arrow Connector 40"/>
          <p:cNvCxnSpPr/>
          <p:nvPr/>
        </p:nvCxnSpPr>
        <p:spPr bwMode="auto">
          <a:xfrm flipH="1" flipV="1">
            <a:off x="7020382" y="2226259"/>
            <a:ext cx="1" cy="11866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1" name="Straight Arrow Connector 60"/>
          <p:cNvCxnSpPr>
            <a:stCxn id="6" idx="0"/>
          </p:cNvCxnSpPr>
          <p:nvPr/>
        </p:nvCxnSpPr>
        <p:spPr bwMode="auto">
          <a:xfrm flipV="1">
            <a:off x="4500881" y="1477347"/>
            <a:ext cx="0" cy="29687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91882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0158582"/>
              </p:ext>
            </p:extLst>
          </p:nvPr>
        </p:nvGraphicFramePr>
        <p:xfrm>
          <a:off x="174521" y="1585178"/>
          <a:ext cx="8571794" cy="3078417"/>
        </p:xfrm>
        <a:graphic>
          <a:graphicData uri="http://schemas.openxmlformats.org/drawingml/2006/table">
            <a:tbl>
              <a:tblPr/>
              <a:tblGrid>
                <a:gridCol w="1302998">
                  <a:extLst>
                    <a:ext uri="{9D8B030D-6E8A-4147-A177-3AD203B41FA5}">
                      <a16:colId xmlns:a16="http://schemas.microsoft.com/office/drawing/2014/main" val="1415960385"/>
                    </a:ext>
                  </a:extLst>
                </a:gridCol>
                <a:gridCol w="201911">
                  <a:extLst>
                    <a:ext uri="{9D8B030D-6E8A-4147-A177-3AD203B41FA5}">
                      <a16:colId xmlns:a16="http://schemas.microsoft.com/office/drawing/2014/main" val="636984267"/>
                    </a:ext>
                  </a:extLst>
                </a:gridCol>
                <a:gridCol w="201911">
                  <a:extLst>
                    <a:ext uri="{9D8B030D-6E8A-4147-A177-3AD203B41FA5}">
                      <a16:colId xmlns:a16="http://schemas.microsoft.com/office/drawing/2014/main" val="2906716391"/>
                    </a:ext>
                  </a:extLst>
                </a:gridCol>
                <a:gridCol w="201911">
                  <a:extLst>
                    <a:ext uri="{9D8B030D-6E8A-4147-A177-3AD203B41FA5}">
                      <a16:colId xmlns:a16="http://schemas.microsoft.com/office/drawing/2014/main" val="3161240802"/>
                    </a:ext>
                  </a:extLst>
                </a:gridCol>
                <a:gridCol w="201911">
                  <a:extLst>
                    <a:ext uri="{9D8B030D-6E8A-4147-A177-3AD203B41FA5}">
                      <a16:colId xmlns:a16="http://schemas.microsoft.com/office/drawing/2014/main" val="2160403861"/>
                    </a:ext>
                  </a:extLst>
                </a:gridCol>
                <a:gridCol w="201911">
                  <a:extLst>
                    <a:ext uri="{9D8B030D-6E8A-4147-A177-3AD203B41FA5}">
                      <a16:colId xmlns:a16="http://schemas.microsoft.com/office/drawing/2014/main" val="568202334"/>
                    </a:ext>
                  </a:extLst>
                </a:gridCol>
                <a:gridCol w="201911">
                  <a:extLst>
                    <a:ext uri="{9D8B030D-6E8A-4147-A177-3AD203B41FA5}">
                      <a16:colId xmlns:a16="http://schemas.microsoft.com/office/drawing/2014/main" val="734190974"/>
                    </a:ext>
                  </a:extLst>
                </a:gridCol>
                <a:gridCol w="201911">
                  <a:extLst>
                    <a:ext uri="{9D8B030D-6E8A-4147-A177-3AD203B41FA5}">
                      <a16:colId xmlns:a16="http://schemas.microsoft.com/office/drawing/2014/main" val="663723370"/>
                    </a:ext>
                  </a:extLst>
                </a:gridCol>
                <a:gridCol w="201911">
                  <a:extLst>
                    <a:ext uri="{9D8B030D-6E8A-4147-A177-3AD203B41FA5}">
                      <a16:colId xmlns:a16="http://schemas.microsoft.com/office/drawing/2014/main" val="422027898"/>
                    </a:ext>
                  </a:extLst>
                </a:gridCol>
                <a:gridCol w="201911">
                  <a:extLst>
                    <a:ext uri="{9D8B030D-6E8A-4147-A177-3AD203B41FA5}">
                      <a16:colId xmlns:a16="http://schemas.microsoft.com/office/drawing/2014/main" val="1161712303"/>
                    </a:ext>
                  </a:extLst>
                </a:gridCol>
                <a:gridCol w="201911">
                  <a:extLst>
                    <a:ext uri="{9D8B030D-6E8A-4147-A177-3AD203B41FA5}">
                      <a16:colId xmlns:a16="http://schemas.microsoft.com/office/drawing/2014/main" val="1655722075"/>
                    </a:ext>
                  </a:extLst>
                </a:gridCol>
                <a:gridCol w="201911">
                  <a:extLst>
                    <a:ext uri="{9D8B030D-6E8A-4147-A177-3AD203B41FA5}">
                      <a16:colId xmlns:a16="http://schemas.microsoft.com/office/drawing/2014/main" val="119451433"/>
                    </a:ext>
                  </a:extLst>
                </a:gridCol>
                <a:gridCol w="201911">
                  <a:extLst>
                    <a:ext uri="{9D8B030D-6E8A-4147-A177-3AD203B41FA5}">
                      <a16:colId xmlns:a16="http://schemas.microsoft.com/office/drawing/2014/main" val="3515658288"/>
                    </a:ext>
                  </a:extLst>
                </a:gridCol>
                <a:gridCol w="201911">
                  <a:extLst>
                    <a:ext uri="{9D8B030D-6E8A-4147-A177-3AD203B41FA5}">
                      <a16:colId xmlns:a16="http://schemas.microsoft.com/office/drawing/2014/main" val="511177314"/>
                    </a:ext>
                  </a:extLst>
                </a:gridCol>
                <a:gridCol w="201911">
                  <a:extLst>
                    <a:ext uri="{9D8B030D-6E8A-4147-A177-3AD203B41FA5}">
                      <a16:colId xmlns:a16="http://schemas.microsoft.com/office/drawing/2014/main" val="979852435"/>
                    </a:ext>
                  </a:extLst>
                </a:gridCol>
                <a:gridCol w="201911">
                  <a:extLst>
                    <a:ext uri="{9D8B030D-6E8A-4147-A177-3AD203B41FA5}">
                      <a16:colId xmlns:a16="http://schemas.microsoft.com/office/drawing/2014/main" val="1795447407"/>
                    </a:ext>
                  </a:extLst>
                </a:gridCol>
                <a:gridCol w="201911">
                  <a:extLst>
                    <a:ext uri="{9D8B030D-6E8A-4147-A177-3AD203B41FA5}">
                      <a16:colId xmlns:a16="http://schemas.microsoft.com/office/drawing/2014/main" val="1543305476"/>
                    </a:ext>
                  </a:extLst>
                </a:gridCol>
                <a:gridCol w="201911">
                  <a:extLst>
                    <a:ext uri="{9D8B030D-6E8A-4147-A177-3AD203B41FA5}">
                      <a16:colId xmlns:a16="http://schemas.microsoft.com/office/drawing/2014/main" val="1006947575"/>
                    </a:ext>
                  </a:extLst>
                </a:gridCol>
                <a:gridCol w="201911">
                  <a:extLst>
                    <a:ext uri="{9D8B030D-6E8A-4147-A177-3AD203B41FA5}">
                      <a16:colId xmlns:a16="http://schemas.microsoft.com/office/drawing/2014/main" val="3808370702"/>
                    </a:ext>
                  </a:extLst>
                </a:gridCol>
                <a:gridCol w="201911">
                  <a:extLst>
                    <a:ext uri="{9D8B030D-6E8A-4147-A177-3AD203B41FA5}">
                      <a16:colId xmlns:a16="http://schemas.microsoft.com/office/drawing/2014/main" val="3635056635"/>
                    </a:ext>
                  </a:extLst>
                </a:gridCol>
                <a:gridCol w="201911">
                  <a:extLst>
                    <a:ext uri="{9D8B030D-6E8A-4147-A177-3AD203B41FA5}">
                      <a16:colId xmlns:a16="http://schemas.microsoft.com/office/drawing/2014/main" val="1609661667"/>
                    </a:ext>
                  </a:extLst>
                </a:gridCol>
                <a:gridCol w="201911">
                  <a:extLst>
                    <a:ext uri="{9D8B030D-6E8A-4147-A177-3AD203B41FA5}">
                      <a16:colId xmlns:a16="http://schemas.microsoft.com/office/drawing/2014/main" val="2557076626"/>
                    </a:ext>
                  </a:extLst>
                </a:gridCol>
                <a:gridCol w="201911">
                  <a:extLst>
                    <a:ext uri="{9D8B030D-6E8A-4147-A177-3AD203B41FA5}">
                      <a16:colId xmlns:a16="http://schemas.microsoft.com/office/drawing/2014/main" val="2353973702"/>
                    </a:ext>
                  </a:extLst>
                </a:gridCol>
                <a:gridCol w="201911">
                  <a:extLst>
                    <a:ext uri="{9D8B030D-6E8A-4147-A177-3AD203B41FA5}">
                      <a16:colId xmlns:a16="http://schemas.microsoft.com/office/drawing/2014/main" val="3061514093"/>
                    </a:ext>
                  </a:extLst>
                </a:gridCol>
                <a:gridCol w="201911">
                  <a:extLst>
                    <a:ext uri="{9D8B030D-6E8A-4147-A177-3AD203B41FA5}">
                      <a16:colId xmlns:a16="http://schemas.microsoft.com/office/drawing/2014/main" val="4151527304"/>
                    </a:ext>
                  </a:extLst>
                </a:gridCol>
                <a:gridCol w="201911">
                  <a:extLst>
                    <a:ext uri="{9D8B030D-6E8A-4147-A177-3AD203B41FA5}">
                      <a16:colId xmlns:a16="http://schemas.microsoft.com/office/drawing/2014/main" val="238697763"/>
                    </a:ext>
                  </a:extLst>
                </a:gridCol>
                <a:gridCol w="201911">
                  <a:extLst>
                    <a:ext uri="{9D8B030D-6E8A-4147-A177-3AD203B41FA5}">
                      <a16:colId xmlns:a16="http://schemas.microsoft.com/office/drawing/2014/main" val="4017940903"/>
                    </a:ext>
                  </a:extLst>
                </a:gridCol>
                <a:gridCol w="201911">
                  <a:extLst>
                    <a:ext uri="{9D8B030D-6E8A-4147-A177-3AD203B41FA5}">
                      <a16:colId xmlns:a16="http://schemas.microsoft.com/office/drawing/2014/main" val="3465824170"/>
                    </a:ext>
                  </a:extLst>
                </a:gridCol>
                <a:gridCol w="201911">
                  <a:extLst>
                    <a:ext uri="{9D8B030D-6E8A-4147-A177-3AD203B41FA5}">
                      <a16:colId xmlns:a16="http://schemas.microsoft.com/office/drawing/2014/main" val="2204346856"/>
                    </a:ext>
                  </a:extLst>
                </a:gridCol>
                <a:gridCol w="201911">
                  <a:extLst>
                    <a:ext uri="{9D8B030D-6E8A-4147-A177-3AD203B41FA5}">
                      <a16:colId xmlns:a16="http://schemas.microsoft.com/office/drawing/2014/main" val="2703397459"/>
                    </a:ext>
                  </a:extLst>
                </a:gridCol>
                <a:gridCol w="201911">
                  <a:extLst>
                    <a:ext uri="{9D8B030D-6E8A-4147-A177-3AD203B41FA5}">
                      <a16:colId xmlns:a16="http://schemas.microsoft.com/office/drawing/2014/main" val="4099986556"/>
                    </a:ext>
                  </a:extLst>
                </a:gridCol>
                <a:gridCol w="201911">
                  <a:extLst>
                    <a:ext uri="{9D8B030D-6E8A-4147-A177-3AD203B41FA5}">
                      <a16:colId xmlns:a16="http://schemas.microsoft.com/office/drawing/2014/main" val="492168172"/>
                    </a:ext>
                  </a:extLst>
                </a:gridCol>
                <a:gridCol w="201911">
                  <a:extLst>
                    <a:ext uri="{9D8B030D-6E8A-4147-A177-3AD203B41FA5}">
                      <a16:colId xmlns:a16="http://schemas.microsoft.com/office/drawing/2014/main" val="1574466278"/>
                    </a:ext>
                  </a:extLst>
                </a:gridCol>
                <a:gridCol w="129564">
                  <a:extLst>
                    <a:ext uri="{9D8B030D-6E8A-4147-A177-3AD203B41FA5}">
                      <a16:colId xmlns:a16="http://schemas.microsoft.com/office/drawing/2014/main" val="573508414"/>
                    </a:ext>
                  </a:extLst>
                </a:gridCol>
                <a:gridCol w="274258">
                  <a:extLst>
                    <a:ext uri="{9D8B030D-6E8A-4147-A177-3AD203B41FA5}">
                      <a16:colId xmlns:a16="http://schemas.microsoft.com/office/drawing/2014/main" val="107880460"/>
                    </a:ext>
                  </a:extLst>
                </a:gridCol>
                <a:gridCol w="201911">
                  <a:extLst>
                    <a:ext uri="{9D8B030D-6E8A-4147-A177-3AD203B41FA5}">
                      <a16:colId xmlns:a16="http://schemas.microsoft.com/office/drawing/2014/main" val="2458002486"/>
                    </a:ext>
                  </a:extLst>
                </a:gridCol>
                <a:gridCol w="201911">
                  <a:extLst>
                    <a:ext uri="{9D8B030D-6E8A-4147-A177-3AD203B41FA5}">
                      <a16:colId xmlns:a16="http://schemas.microsoft.com/office/drawing/2014/main" val="3096150687"/>
                    </a:ext>
                  </a:extLst>
                </a:gridCol>
              </a:tblGrid>
              <a:tr h="282239">
                <a:tc>
                  <a:txBody>
                    <a:bodyPr/>
                    <a:lstStyle/>
                    <a:p>
                      <a:pPr algn="l" fontAlgn="b"/>
                      <a:r>
                        <a:rPr lang="nb-NO" sz="800" b="1" i="0" u="none" strike="noStrike">
                          <a:solidFill>
                            <a:srgbClr val="000000"/>
                          </a:solidFill>
                          <a:effectLst/>
                          <a:latin typeface="Calibri" panose="020F0502020204030204" pitchFamily="34" charset="0"/>
                        </a:rPr>
                        <a:t> </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gridSpan="12">
                  <a:txBody>
                    <a:bodyPr/>
                    <a:lstStyle/>
                    <a:p>
                      <a:pPr algn="ctr" fontAlgn="b"/>
                      <a:r>
                        <a:rPr lang="nb-NO" sz="1100" b="1" i="0" u="none" strike="noStrike">
                          <a:solidFill>
                            <a:srgbClr val="000000"/>
                          </a:solidFill>
                          <a:effectLst/>
                          <a:latin typeface="Calibri" panose="020F0502020204030204" pitchFamily="34" charset="0"/>
                        </a:rPr>
                        <a:t>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gridSpan="12">
                  <a:txBody>
                    <a:bodyPr/>
                    <a:lstStyle/>
                    <a:p>
                      <a:pPr algn="ctr" fontAlgn="b"/>
                      <a:r>
                        <a:rPr lang="nb-NO" sz="1100" b="1" i="0" u="none" strike="noStrike">
                          <a:solidFill>
                            <a:srgbClr val="000000"/>
                          </a:solidFill>
                          <a:effectLst/>
                          <a:latin typeface="Calibri" panose="020F0502020204030204" pitchFamily="34" charset="0"/>
                        </a:rPr>
                        <a:t>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7E6E6"/>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78720240"/>
                  </a:ext>
                </a:extLst>
              </a:tr>
              <a:tr h="237081">
                <a:tc>
                  <a:txBody>
                    <a:bodyPr/>
                    <a:lstStyle/>
                    <a:p>
                      <a:pPr algn="ctr" fontAlgn="b"/>
                      <a:r>
                        <a:rPr lang="nb-NO" sz="800" b="1" i="0" u="none" strike="noStrike">
                          <a:solidFill>
                            <a:srgbClr val="000000"/>
                          </a:solidFill>
                          <a:effectLst/>
                          <a:latin typeface="Calibri" panose="020F0502020204030204" pitchFamily="34" charset="0"/>
                        </a:rPr>
                        <a:t>PROSJEKT</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9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gridSpan="3">
                  <a:txBody>
                    <a:bodyPr/>
                    <a:lstStyle/>
                    <a:p>
                      <a:pPr algn="ctr" fontAlgn="b"/>
                      <a:r>
                        <a:rPr lang="nb-NO" sz="600" b="1" i="0" u="none" strike="noStrike">
                          <a:solidFill>
                            <a:srgbClr val="000000"/>
                          </a:solidFill>
                          <a:effectLst/>
                          <a:latin typeface="Calibri" panose="020F0502020204030204" pitchFamily="34" charset="0"/>
                        </a:rPr>
                        <a:t>Q4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616392833"/>
                  </a:ext>
                </a:extLst>
              </a:tr>
              <a:tr h="408682">
                <a:tc>
                  <a:txBody>
                    <a:bodyPr/>
                    <a:lstStyle/>
                    <a:p>
                      <a:pPr algn="ctr" fontAlgn="ctr"/>
                      <a:r>
                        <a:rPr lang="nb-NO" sz="1100" b="1" i="0" u="none" strike="noStrike" kern="1200" baseline="0">
                          <a:solidFill>
                            <a:srgbClr val="000000"/>
                          </a:solidFill>
                          <a:effectLst/>
                          <a:latin typeface="Calibri" panose="020F0502020204030204" pitchFamily="34" charset="0"/>
                          <a:ea typeface="+mn-ea"/>
                          <a:cs typeface="+mn-cs"/>
                        </a:rPr>
                        <a:t>UiO/Økonomi og lønn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dirty="0">
                          <a:solidFill>
                            <a:srgbClr val="000000"/>
                          </a:solidFill>
                          <a:effectLst/>
                          <a:latin typeface="Calibri" panose="020F0502020204030204" pitchFamily="34" charset="0"/>
                        </a:rPr>
                        <a:t>Drift fra 01.01.2021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1550559"/>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992556"/>
                  </a:ext>
                </a:extLst>
              </a:tr>
              <a:tr h="487204">
                <a:tc>
                  <a:txBody>
                    <a:bodyPr/>
                    <a:lstStyle/>
                    <a:p>
                      <a:pPr algn="ctr" fontAlgn="ctr"/>
                      <a:r>
                        <a:rPr lang="nb-NO" sz="1100" b="1" i="0" u="none" strike="noStrike">
                          <a:solidFill>
                            <a:srgbClr val="000000"/>
                          </a:solidFill>
                          <a:effectLst/>
                          <a:latin typeface="Calibri" panose="020F0502020204030204" pitchFamily="34" charset="0"/>
                        </a:rPr>
                        <a:t>UiO/Saksbehandling</a:t>
                      </a:r>
                      <a:r>
                        <a:rPr lang="nb-NO" sz="1100" b="1" i="0" u="none" strike="noStrike" baseline="0">
                          <a:solidFill>
                            <a:srgbClr val="000000"/>
                          </a:solidFill>
                          <a:effectLst/>
                          <a:latin typeface="Calibri" panose="020F0502020204030204" pitchFamily="34" charset="0"/>
                        </a:rPr>
                        <a:t> og arkiv</a:t>
                      </a:r>
                    </a:p>
                    <a:p>
                      <a:pPr algn="l" fontAlgn="ctr"/>
                      <a:r>
                        <a:rPr lang="nb-NO" sz="1100" b="1" i="0" u="none" strike="noStrike" baseline="0">
                          <a:solidFill>
                            <a:srgbClr val="000000"/>
                          </a:solidFill>
                          <a:effectLst/>
                          <a:latin typeface="Calibri" panose="020F0502020204030204" pitchFamily="34" charset="0"/>
                        </a:rPr>
                        <a:t>- Fase 1 - </a:t>
                      </a:r>
                      <a:r>
                        <a:rPr lang="nb-NO" sz="1100" b="1" i="0" u="none" strike="noStrike" baseline="0" err="1">
                          <a:solidFill>
                            <a:srgbClr val="000000"/>
                          </a:solidFill>
                          <a:effectLst/>
                          <a:latin typeface="Calibri" panose="020F0502020204030204" pitchFamily="34" charset="0"/>
                        </a:rPr>
                        <a:t>omorg</a:t>
                      </a:r>
                      <a:endParaRPr lang="nb-NO" sz="1100" b="1"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r>
                        <a:rPr lang="nb-NO" sz="800" b="1" i="0" u="none" strike="noStrike">
                          <a:solidFill>
                            <a:srgbClr val="000000"/>
                          </a:solidFill>
                          <a:effectLst/>
                          <a:latin typeface="Calibri" panose="020F0502020204030204" pitchFamily="34" charset="0"/>
                        </a:rPr>
                        <a:t>Styrevedtak </a:t>
                      </a:r>
                    </a:p>
                    <a:p>
                      <a:pPr algn="l" fontAlgn="ctr"/>
                      <a:r>
                        <a:rPr lang="nb-NO" sz="800" b="1" i="0" u="none" strike="noStrike">
                          <a:solidFill>
                            <a:srgbClr val="000000"/>
                          </a:solidFill>
                          <a:effectLst/>
                          <a:latin typeface="Calibri" panose="020F0502020204030204" pitchFamily="34" charset="0"/>
                        </a:rPr>
                        <a:t>22.10.2019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endParaRPr lang="nb-NO" sz="1100" b="0" i="0" u="none" strike="noStrike">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1"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346075"/>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76789875"/>
                  </a:ext>
                </a:extLst>
              </a:tr>
              <a:tr h="544354">
                <a:tc>
                  <a:txBody>
                    <a:bodyPr/>
                    <a:lstStyle/>
                    <a:p>
                      <a:pPr marL="0" algn="ctr" defTabSz="914400" rtl="0" eaLnBrk="1" fontAlgn="ctr" latinLnBrk="0" hangingPunct="1"/>
                      <a:r>
                        <a:rPr lang="nb-NO" sz="1100" b="1" i="0" u="none" strike="noStrike" kern="1200" baseline="0">
                          <a:solidFill>
                            <a:srgbClr val="000000"/>
                          </a:solidFill>
                          <a:effectLst/>
                          <a:latin typeface="Calibri" panose="020F0502020204030204" pitchFamily="34" charset="0"/>
                          <a:ea typeface="+mn-ea"/>
                          <a:cs typeface="+mn-cs"/>
                        </a:rPr>
                        <a:t>IT-drift:</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Brukerstøtte</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Arbeidsstasjoner</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Innkjøp</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77659055"/>
                  </a:ext>
                </a:extLst>
              </a:tr>
              <a:tr h="225791">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800" b="0" i="0" u="none" strike="noStrike">
                        <a:solidFill>
                          <a:srgbClr val="000000"/>
                        </a:solidFill>
                        <a:effectLst/>
                        <a:latin typeface="Calibri" panose="020F0502020204030204" pitchFamily="34" charset="0"/>
                      </a:endParaRPr>
                    </a:p>
                  </a:txBody>
                  <a:tcPr marL="7144" marR="7144" marT="7144" marB="0" anchor="b">
                    <a:lnL>
                      <a:noFill/>
                    </a:lnL>
                    <a:lnR>
                      <a:noFill/>
                    </a:lnR>
                    <a:lnT>
                      <a:noFill/>
                    </a:lnT>
                    <a:lnB>
                      <a:noFill/>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8418481"/>
                  </a:ext>
                </a:extLst>
              </a:tr>
              <a:tr h="418624">
                <a:tc>
                  <a:txBody>
                    <a:bodyPr/>
                    <a:lstStyle/>
                    <a:p>
                      <a:pPr marL="0" algn="ctr" defTabSz="914400" rtl="0" eaLnBrk="1" fontAlgn="ctr" latinLnBrk="0" hangingPunct="1"/>
                      <a:r>
                        <a:rPr lang="nb-NO" sz="1100" b="1" i="0" u="none" strike="noStrike" kern="1200" baseline="0">
                          <a:solidFill>
                            <a:srgbClr val="000000"/>
                          </a:solidFill>
                          <a:effectLst/>
                          <a:latin typeface="Calibri" panose="020F0502020204030204" pitchFamily="34" charset="0"/>
                          <a:ea typeface="+mn-ea"/>
                          <a:cs typeface="+mn-cs"/>
                        </a:rPr>
                        <a:t>Fellesløsninger:</a:t>
                      </a:r>
                    </a:p>
                    <a:p>
                      <a:pPr marL="285750" indent="-285750" algn="l" defTabSz="914400" rtl="0" eaLnBrk="1" fontAlgn="ctr" latinLnBrk="0" hangingPunct="1">
                        <a:buFontTx/>
                        <a:buChar char="-"/>
                      </a:pPr>
                      <a:r>
                        <a:rPr lang="nb-NO" sz="800" b="1" i="0" u="none" strike="noStrike" kern="1200" baseline="0">
                          <a:solidFill>
                            <a:srgbClr val="000000"/>
                          </a:solidFill>
                          <a:effectLst/>
                          <a:latin typeface="Calibri" panose="020F0502020204030204" pitchFamily="34" charset="0"/>
                          <a:ea typeface="+mn-ea"/>
                          <a:cs typeface="+mn-cs"/>
                        </a:rPr>
                        <a:t>Delprosjekt forskerstøtte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ctr"/>
                      <a:endParaRPr lang="nb-NO" sz="800" b="0" i="0" u="none" strike="noStrike">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nb-NO"/>
                    </a:p>
                  </a:txBody>
                  <a:tcP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no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a:solidFill>
                            <a:srgbClr val="000000"/>
                          </a:solidFill>
                          <a:effectLst/>
                          <a:latin typeface="Calibri" panose="020F0502020204030204" pitchFamily="34" charset="0"/>
                        </a:rPr>
                        <a:t> </a:t>
                      </a: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nb-NO" sz="800" b="0" i="0" u="none" strike="noStrike" dirty="0">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067758"/>
                  </a:ext>
                </a:extLst>
              </a:tr>
            </a:tbl>
          </a:graphicData>
        </a:graphic>
      </p:graphicFrame>
      <p:cxnSp>
        <p:nvCxnSpPr>
          <p:cNvPr id="4" name="Straight Arrow Connector 3"/>
          <p:cNvCxnSpPr/>
          <p:nvPr/>
        </p:nvCxnSpPr>
        <p:spPr>
          <a:xfrm>
            <a:off x="1482969" y="2302119"/>
            <a:ext cx="482404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693377" y="4428565"/>
            <a:ext cx="6052920" cy="15942"/>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482969" y="2935165"/>
            <a:ext cx="7263328" cy="1758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305908" y="3708882"/>
            <a:ext cx="3001108" cy="293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96661" y="926625"/>
            <a:ext cx="3499676" cy="323165"/>
          </a:xfrm>
          <a:prstGeom prst="rect">
            <a:avLst/>
          </a:prstGeom>
          <a:noFill/>
        </p:spPr>
        <p:txBody>
          <a:bodyPr wrap="none" rtlCol="0">
            <a:spAutoFit/>
          </a:bodyPr>
          <a:lstStyle/>
          <a:p>
            <a:r>
              <a:rPr lang="nb-NO" sz="1500" b="1"/>
              <a:t>Prosjektenes tidslinjer pr 28.10.2019</a:t>
            </a:r>
          </a:p>
        </p:txBody>
      </p:sp>
      <p:cxnSp>
        <p:nvCxnSpPr>
          <p:cNvPr id="11" name="Straight Arrow Connector 10"/>
          <p:cNvCxnSpPr/>
          <p:nvPr/>
        </p:nvCxnSpPr>
        <p:spPr>
          <a:xfrm>
            <a:off x="1482969" y="4252083"/>
            <a:ext cx="1210408" cy="8792"/>
          </a:xfrm>
          <a:prstGeom prst="straightConnector1">
            <a:avLst/>
          </a:prstGeom>
          <a:ln w="76200">
            <a:solidFill>
              <a:schemeClr val="accent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482969" y="3507673"/>
            <a:ext cx="1822939" cy="11474"/>
          </a:xfrm>
          <a:prstGeom prst="straightConnector1">
            <a:avLst/>
          </a:prstGeom>
          <a:ln w="762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482969" y="3154269"/>
            <a:ext cx="1822939" cy="11474"/>
          </a:xfrm>
          <a:prstGeom prst="straightConnector1">
            <a:avLst/>
          </a:prstGeom>
          <a:ln w="762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229600" y="4006166"/>
            <a:ext cx="704039" cy="338554"/>
          </a:xfrm>
          <a:prstGeom prst="rect">
            <a:avLst/>
          </a:prstGeom>
          <a:noFill/>
        </p:spPr>
        <p:txBody>
          <a:bodyPr wrap="none" rtlCol="0">
            <a:spAutoFit/>
          </a:bodyPr>
          <a:lstStyle/>
          <a:p>
            <a:r>
              <a:rPr lang="nb-NO" sz="800" dirty="0" smtClean="0"/>
              <a:t>Drift fra </a:t>
            </a:r>
          </a:p>
          <a:p>
            <a:r>
              <a:rPr lang="nb-NO" sz="800" dirty="0" smtClean="0"/>
              <a:t>01.07.2021</a:t>
            </a:r>
            <a:endParaRPr lang="nb-NO" sz="800" dirty="0"/>
          </a:p>
        </p:txBody>
      </p:sp>
    </p:spTree>
    <p:extLst>
      <p:ext uri="{BB962C8B-B14F-4D97-AF65-F5344CB8AC3E}">
        <p14:creationId xmlns:p14="http://schemas.microsoft.com/office/powerpoint/2010/main" val="201713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Små, raske og freidige – digitaliseringsprosesser (</a:t>
            </a:r>
            <a:r>
              <a:rPr lang="nb-NO" err="1"/>
              <a:t>SRF’er</a:t>
            </a:r>
            <a:r>
              <a:rPr lang="nb-NO"/>
              <a:t>) </a:t>
            </a:r>
            <a:br>
              <a:rPr lang="nb-NO"/>
            </a:br>
            <a:endParaRPr lang="nb-NO"/>
          </a:p>
        </p:txBody>
      </p:sp>
      <p:sp>
        <p:nvSpPr>
          <p:cNvPr id="3" name="Content Placeholder 2"/>
          <p:cNvSpPr>
            <a:spLocks noGrp="1"/>
          </p:cNvSpPr>
          <p:nvPr>
            <p:ph idx="1"/>
          </p:nvPr>
        </p:nvSpPr>
        <p:spPr>
          <a:xfrm>
            <a:off x="457200" y="1597891"/>
            <a:ext cx="8229600" cy="3507245"/>
          </a:xfrm>
        </p:spPr>
        <p:txBody>
          <a:bodyPr>
            <a:normAutofit fontScale="92500" lnSpcReduction="20000"/>
          </a:bodyPr>
          <a:lstStyle/>
          <a:p>
            <a:r>
              <a:rPr lang="nb-NO"/>
              <a:t>Korte, avgrensede prosjekter som skal levere løsninger med merverdi og økt brukertilfredshet </a:t>
            </a:r>
          </a:p>
          <a:p>
            <a:r>
              <a:rPr lang="nb-NO"/>
              <a:t>Aktivitetene skal være korte, konsentrerte og «gode nok»</a:t>
            </a:r>
          </a:p>
          <a:p>
            <a:r>
              <a:rPr lang="nb-NO"/>
              <a:t>Løse konkrete utfordringer: Arbeidsprosessen kartlegges. Deretter velges verktøy eller metode.</a:t>
            </a:r>
          </a:p>
          <a:p>
            <a:r>
              <a:rPr lang="nb-NO"/>
              <a:t>Utfordres til å tenke nytt – ikke alt løses ved hjelp av teknologi</a:t>
            </a:r>
          </a:p>
          <a:p>
            <a:r>
              <a:rPr lang="nb-NO"/>
              <a:t>Det er lov å feile - vi stopper, vi skroter (både prosesser og teknologi)</a:t>
            </a:r>
          </a:p>
          <a:p>
            <a:r>
              <a:rPr lang="nb-NO"/>
              <a:t>Tilrettelegger for effektive tverrfaglige team – gjensidig avhengighet </a:t>
            </a:r>
          </a:p>
          <a:p>
            <a:r>
              <a:rPr lang="nb-NO"/>
              <a:t>Fokus: én organisasjon - UiO</a:t>
            </a:r>
          </a:p>
          <a:p>
            <a:pPr lvl="1"/>
            <a:endParaRPr lang="nb-NO"/>
          </a:p>
        </p:txBody>
      </p:sp>
    </p:spTree>
    <p:extLst>
      <p:ext uri="{BB962C8B-B14F-4D97-AF65-F5344CB8AC3E}">
        <p14:creationId xmlns:p14="http://schemas.microsoft.com/office/powerpoint/2010/main" val="2648347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481" y="843337"/>
            <a:ext cx="3015011" cy="1800017"/>
          </a:xfrm>
        </p:spPr>
        <p:txBody>
          <a:bodyPr>
            <a:normAutofit/>
          </a:bodyPr>
          <a:lstStyle/>
          <a:p>
            <a:r>
              <a:rPr lang="nb-NO"/>
              <a:t>De ulike verktøyene</a:t>
            </a:r>
          </a:p>
        </p:txBody>
      </p:sp>
      <p:graphicFrame>
        <p:nvGraphicFramePr>
          <p:cNvPr id="20" name="Content Placeholder 2">
            <a:extLst>
              <a:ext uri="{FF2B5EF4-FFF2-40B4-BE49-F238E27FC236}">
                <a16:creationId xmlns:a16="http://schemas.microsoft.com/office/drawing/2014/main" id="{3B88F7CD-0D1D-4615-907F-0E5BC39ADC98}"/>
              </a:ext>
            </a:extLst>
          </p:cNvPr>
          <p:cNvGraphicFramePr>
            <a:graphicFrameLocks noGrp="1"/>
          </p:cNvGraphicFramePr>
          <p:nvPr>
            <p:ph idx="1"/>
          </p:nvPr>
        </p:nvGraphicFramePr>
        <p:xfrm>
          <a:off x="4008438" y="392437"/>
          <a:ext cx="5135562" cy="4904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TekstSylinder 31">
            <a:extLst>
              <a:ext uri="{FF2B5EF4-FFF2-40B4-BE49-F238E27FC236}">
                <a16:creationId xmlns:a16="http://schemas.microsoft.com/office/drawing/2014/main" id="{321F9B0D-98C7-4C77-A984-E5C2E4B7D3B6}"/>
              </a:ext>
            </a:extLst>
          </p:cNvPr>
          <p:cNvSpPr txBox="1"/>
          <p:nvPr/>
        </p:nvSpPr>
        <p:spPr>
          <a:xfrm>
            <a:off x="592931" y="2974795"/>
            <a:ext cx="2959185" cy="1923604"/>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r>
              <a:rPr lang="nb-NO" sz="1500"/>
              <a:t>Sammen med verktøyene ligger en helhetlig prosesstankegang til grunn for å lykkes. </a:t>
            </a:r>
          </a:p>
          <a:p>
            <a:endParaRPr lang="nb-NO" sz="1500"/>
          </a:p>
          <a:p>
            <a:r>
              <a:rPr lang="nb-NO" sz="1500"/>
              <a:t>Vi tar alltid utgangspunktet i prosessforbedring – det er utviklet et rammeverk tilpasset UiO</a:t>
            </a:r>
            <a:endParaRPr lang="nb-NO" sz="1500">
              <a:cs typeface="Calibri"/>
            </a:endParaRPr>
          </a:p>
        </p:txBody>
      </p:sp>
      <p:sp>
        <p:nvSpPr>
          <p:cNvPr id="3" name="Rectangle 2"/>
          <p:cNvSpPr/>
          <p:nvPr/>
        </p:nvSpPr>
        <p:spPr>
          <a:xfrm>
            <a:off x="592931" y="5397568"/>
            <a:ext cx="6213764" cy="230832"/>
          </a:xfrm>
          <a:prstGeom prst="rect">
            <a:avLst/>
          </a:prstGeom>
        </p:spPr>
        <p:txBody>
          <a:bodyPr wrap="square">
            <a:spAutoFit/>
          </a:bodyPr>
          <a:lstStyle/>
          <a:p>
            <a:r>
              <a:rPr lang="nb-NO" sz="900"/>
              <a:t>https://www.uio.no/for-ansatte/arbeidsstotte/prosjekter/adm-forbedring-digitalisering/srf/</a:t>
            </a:r>
          </a:p>
        </p:txBody>
      </p:sp>
    </p:spTree>
    <p:extLst>
      <p:ext uri="{BB962C8B-B14F-4D97-AF65-F5344CB8AC3E}">
        <p14:creationId xmlns:p14="http://schemas.microsoft.com/office/powerpoint/2010/main" val="2517703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1257" y="481236"/>
            <a:ext cx="8425543" cy="633461"/>
          </a:xfrm>
        </p:spPr>
        <p:txBody>
          <a:bodyPr>
            <a:normAutofit fontScale="90000"/>
          </a:bodyPr>
          <a:lstStyle/>
          <a:p>
            <a:r>
              <a:rPr lang="nb-NO" sz="3100"/>
              <a:t>Hva har UiO fått til med SRF og RPA  siden 2017 </a:t>
            </a:r>
            <a:r>
              <a:rPr lang="nb-NO"/>
              <a:t> </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8800" y="1537744"/>
            <a:ext cx="4058101" cy="3471862"/>
          </a:xfrm>
        </p:spPr>
      </p:pic>
      <p:sp>
        <p:nvSpPr>
          <p:cNvPr id="7" name="Rectangle 6"/>
          <p:cNvSpPr/>
          <p:nvPr/>
        </p:nvSpPr>
        <p:spPr>
          <a:xfrm>
            <a:off x="156800" y="1348974"/>
            <a:ext cx="4572000" cy="3985706"/>
          </a:xfrm>
          <a:prstGeom prst="rect">
            <a:avLst/>
          </a:prstGeom>
        </p:spPr>
        <p:txBody>
          <a:bodyPr>
            <a:spAutoFit/>
          </a:bodyPr>
          <a:lstStyle/>
          <a:p>
            <a:r>
              <a:rPr lang="nb-NO" sz="1100" b="1"/>
              <a:t>Studieområdet:</a:t>
            </a:r>
            <a:r>
              <a:rPr lang="nb-NO" sz="1100"/>
              <a:t>	</a:t>
            </a:r>
          </a:p>
          <a:p>
            <a:pPr marL="171450" indent="-171450">
              <a:buFont typeface="Arial" panose="020B0604020202020204" pitchFamily="34" charset="0"/>
              <a:buChar char="•"/>
            </a:pPr>
            <a:r>
              <a:rPr lang="nb-NO" sz="1100"/>
              <a:t>Klage på karakter/formell feil på eksamen</a:t>
            </a:r>
          </a:p>
          <a:p>
            <a:pPr marL="171450" indent="-171450">
              <a:buFont typeface="Arial" panose="020B0604020202020204" pitchFamily="34" charset="0"/>
              <a:buChar char="•"/>
            </a:pPr>
            <a:r>
              <a:rPr lang="nb-NO" sz="1100"/>
              <a:t>Politiattest</a:t>
            </a:r>
          </a:p>
          <a:p>
            <a:pPr marL="171450" indent="-171450">
              <a:buFont typeface="Arial" panose="020B0604020202020204" pitchFamily="34" charset="0"/>
              <a:buChar char="•"/>
            </a:pPr>
            <a:r>
              <a:rPr lang="nb-NO" sz="1100"/>
              <a:t>Si fra</a:t>
            </a:r>
          </a:p>
          <a:p>
            <a:pPr marL="171450" indent="-171450">
              <a:buFont typeface="Arial" panose="020B0604020202020204" pitchFamily="34" charset="0"/>
              <a:buChar char="•"/>
            </a:pPr>
            <a:r>
              <a:rPr lang="nb-NO" sz="1100"/>
              <a:t>Taushetserklæring – studenter gir samtykke via </a:t>
            </a:r>
            <a:r>
              <a:rPr lang="nb-NO" sz="1100" err="1"/>
              <a:t>Studentweb</a:t>
            </a:r>
            <a:endParaRPr lang="nb-NO" sz="1100"/>
          </a:p>
          <a:p>
            <a:r>
              <a:rPr lang="nb-NO" sz="1100" b="1"/>
              <a:t>Lønn og personalområdet</a:t>
            </a:r>
          </a:p>
          <a:p>
            <a:pPr marL="171450" indent="-171450">
              <a:buFont typeface="Arial" panose="020B0604020202020204" pitchFamily="34" charset="0"/>
              <a:buChar char="•"/>
            </a:pPr>
            <a:r>
              <a:rPr lang="nb-NO" sz="1100"/>
              <a:t>Prosessen for hvordan ledere får riktige tilganger er endret</a:t>
            </a:r>
          </a:p>
          <a:p>
            <a:pPr marL="171450" indent="-171450">
              <a:buFont typeface="Arial" panose="020B0604020202020204" pitchFamily="34" charset="0"/>
              <a:buChar char="•"/>
            </a:pPr>
            <a:r>
              <a:rPr lang="nb-NO" sz="1100"/>
              <a:t>Digital Sykemelding – ingen manuell flytting av dokumenter fra NAV til UiOs lønnssystem, oppdatering av ledere i NAV sitt system gjøres automatisk </a:t>
            </a:r>
          </a:p>
          <a:p>
            <a:r>
              <a:rPr lang="nb-NO" sz="1100" b="1"/>
              <a:t>Innkjøpsområdet</a:t>
            </a:r>
          </a:p>
          <a:p>
            <a:pPr marL="171450" indent="-171450">
              <a:buFont typeface="Arial" panose="020B0604020202020204" pitchFamily="34" charset="0"/>
              <a:buChar char="•"/>
            </a:pPr>
            <a:r>
              <a:rPr lang="nb-NO" sz="1100"/>
              <a:t>Leverandørene UiO kjøper tjenester av skal sjekkes mot </a:t>
            </a:r>
            <a:r>
              <a:rPr lang="nb-NO" sz="1100" err="1"/>
              <a:t>Brønøysundsregistrene</a:t>
            </a:r>
            <a:r>
              <a:rPr lang="nb-NO" sz="1100"/>
              <a:t> og data oppdateres og legges inn i UiOs systemer – helautomatisk oppdatering</a:t>
            </a:r>
          </a:p>
          <a:p>
            <a:pPr marL="171450" indent="-171450">
              <a:buFont typeface="Arial" panose="020B0604020202020204" pitchFamily="34" charset="0"/>
              <a:buChar char="•"/>
            </a:pPr>
            <a:r>
              <a:rPr lang="nb-NO" sz="1100"/>
              <a:t>Prosjektopprettelse</a:t>
            </a:r>
          </a:p>
          <a:p>
            <a:r>
              <a:rPr lang="nb-NO" sz="1100" b="1"/>
              <a:t>Bibliotek</a:t>
            </a:r>
          </a:p>
          <a:p>
            <a:pPr marL="171450" indent="-171450">
              <a:buFont typeface="Arial" panose="020B0604020202020204" pitchFamily="34" charset="0"/>
              <a:buChar char="•"/>
            </a:pPr>
            <a:r>
              <a:rPr lang="nb-NO" sz="1100"/>
              <a:t>Automatisk publisering I </a:t>
            </a:r>
            <a:r>
              <a:rPr lang="nb-NO" sz="1100" err="1"/>
              <a:t>DuO</a:t>
            </a:r>
            <a:r>
              <a:rPr lang="nb-NO" sz="1100"/>
              <a:t> Vitenarkiv</a:t>
            </a:r>
          </a:p>
          <a:p>
            <a:pPr marL="171450" indent="-171450">
              <a:buFont typeface="Arial" panose="020B0604020202020204" pitchFamily="34" charset="0"/>
              <a:buChar char="•"/>
            </a:pPr>
            <a:r>
              <a:rPr lang="nb-NO" sz="1100"/>
              <a:t>Sjekker </a:t>
            </a:r>
            <a:r>
              <a:rPr lang="nb-NO" sz="1100" err="1"/>
              <a:t>DuO</a:t>
            </a:r>
            <a:r>
              <a:rPr lang="nb-NO" sz="1100"/>
              <a:t> for duplikater </a:t>
            </a:r>
          </a:p>
          <a:p>
            <a:r>
              <a:rPr lang="nb-NO" sz="1100" b="1"/>
              <a:t>Felleskomponenter som er utviklet </a:t>
            </a:r>
          </a:p>
          <a:p>
            <a:pPr marL="171450" indent="-171450">
              <a:buFont typeface="Arial" panose="020B0604020202020204" pitchFamily="34" charset="0"/>
              <a:buChar char="•"/>
            </a:pPr>
            <a:r>
              <a:rPr lang="nb-NO" sz="1100"/>
              <a:t>Import av nettskjemasvar til </a:t>
            </a:r>
            <a:r>
              <a:rPr lang="nb-NO" sz="1100" err="1"/>
              <a:t>ePhorte</a:t>
            </a:r>
            <a:endParaRPr lang="nb-NO" sz="1100"/>
          </a:p>
          <a:p>
            <a:pPr marL="171450" indent="-171450">
              <a:buFont typeface="Arial" panose="020B0604020202020204" pitchFamily="34" charset="0"/>
              <a:buChar char="•"/>
            </a:pPr>
            <a:r>
              <a:rPr lang="nb-NO" sz="1100"/>
              <a:t>Felles varslingsprosess for manuell håndtering når ting feiler med RPA</a:t>
            </a:r>
          </a:p>
          <a:p>
            <a:pPr marL="171450" indent="-171450">
              <a:buFont typeface="Arial" panose="020B0604020202020204" pitchFamily="34" charset="0"/>
              <a:buChar char="•"/>
            </a:pPr>
            <a:r>
              <a:rPr lang="nb-NO" sz="1100"/>
              <a:t>Videreutvikling av Nettskjema for å kunne kryptere henvendelser </a:t>
            </a:r>
          </a:p>
        </p:txBody>
      </p:sp>
      <p:sp>
        <p:nvSpPr>
          <p:cNvPr id="8" name="TextBox 7"/>
          <p:cNvSpPr txBox="1"/>
          <p:nvPr/>
        </p:nvSpPr>
        <p:spPr>
          <a:xfrm>
            <a:off x="4659085" y="5041338"/>
            <a:ext cx="4127816" cy="261610"/>
          </a:xfrm>
          <a:prstGeom prst="rect">
            <a:avLst/>
          </a:prstGeom>
          <a:noFill/>
        </p:spPr>
        <p:txBody>
          <a:bodyPr wrap="square" rtlCol="0" anchor="t">
            <a:spAutoFit/>
          </a:bodyPr>
          <a:lstStyle/>
          <a:p>
            <a:pPr algn="ctr"/>
            <a:r>
              <a:rPr lang="nb-NO" sz="1100"/>
              <a:t>Deler av det tverrfaglige teamet som har jobbet med RPA</a:t>
            </a:r>
          </a:p>
        </p:txBody>
      </p:sp>
    </p:spTree>
    <p:extLst>
      <p:ext uri="{BB962C8B-B14F-4D97-AF65-F5344CB8AC3E}">
        <p14:creationId xmlns:p14="http://schemas.microsoft.com/office/powerpoint/2010/main" val="16637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Hva jobbes det med framover?</a:t>
            </a:r>
          </a:p>
        </p:txBody>
      </p:sp>
      <p:sp>
        <p:nvSpPr>
          <p:cNvPr id="3" name="Content Placeholder 2"/>
          <p:cNvSpPr>
            <a:spLocks noGrp="1"/>
          </p:cNvSpPr>
          <p:nvPr>
            <p:ph idx="1"/>
          </p:nvPr>
        </p:nvSpPr>
        <p:spPr>
          <a:xfrm>
            <a:off x="457200" y="1345332"/>
            <a:ext cx="8229600" cy="3759804"/>
          </a:xfrm>
        </p:spPr>
        <p:txBody>
          <a:bodyPr vert="horz" lIns="91440" tIns="45720" rIns="91440" bIns="45720" rtlCol="0" anchor="t">
            <a:normAutofit fontScale="70000" lnSpcReduction="20000"/>
          </a:bodyPr>
          <a:lstStyle/>
          <a:p>
            <a:r>
              <a:rPr lang="nb-NO"/>
              <a:t>Prosesser som kartlegges for mulig RPA er: </a:t>
            </a:r>
          </a:p>
          <a:p>
            <a:pPr lvl="1"/>
            <a:r>
              <a:rPr lang="nb-NO"/>
              <a:t>Søknad om tilrettelegging på eksamen</a:t>
            </a:r>
            <a:endParaRPr lang="en-US"/>
          </a:p>
          <a:p>
            <a:pPr lvl="1"/>
            <a:r>
              <a:rPr lang="nb-NO"/>
              <a:t>Søknad om studiepermisjon</a:t>
            </a:r>
            <a:endParaRPr lang="en-US"/>
          </a:p>
          <a:p>
            <a:pPr lvl="1"/>
            <a:r>
              <a:rPr lang="nb-NO"/>
              <a:t>UB/</a:t>
            </a:r>
            <a:r>
              <a:rPr lang="nb-NO" err="1"/>
              <a:t>Digit</a:t>
            </a:r>
            <a:r>
              <a:rPr lang="nb-NO"/>
              <a:t>  </a:t>
            </a:r>
            <a:endParaRPr lang="en-US"/>
          </a:p>
          <a:p>
            <a:pPr lvl="1"/>
            <a:r>
              <a:rPr lang="en-US" err="1"/>
              <a:t>Utsending</a:t>
            </a:r>
            <a:r>
              <a:rPr lang="en-US"/>
              <a:t> </a:t>
            </a:r>
            <a:r>
              <a:rPr lang="en-US" err="1"/>
              <a:t>brev</a:t>
            </a:r>
            <a:r>
              <a:rPr lang="en-US"/>
              <a:t> </a:t>
            </a:r>
            <a:r>
              <a:rPr lang="en-US" err="1"/>
              <a:t>og</a:t>
            </a:r>
            <a:r>
              <a:rPr lang="en-US"/>
              <a:t> </a:t>
            </a:r>
            <a:r>
              <a:rPr lang="en-US" err="1"/>
              <a:t>Arkiv</a:t>
            </a:r>
            <a:r>
              <a:rPr lang="en-US"/>
              <a:t>: </a:t>
            </a:r>
            <a:r>
              <a:rPr lang="en-US" err="1"/>
              <a:t>Lokale</a:t>
            </a:r>
            <a:r>
              <a:rPr lang="en-US"/>
              <a:t> </a:t>
            </a:r>
            <a:r>
              <a:rPr lang="en-US" err="1"/>
              <a:t>lønnsforhandlinger</a:t>
            </a:r>
            <a:endParaRPr lang="en-US"/>
          </a:p>
          <a:p>
            <a:pPr lvl="1"/>
            <a:r>
              <a:rPr lang="en-US"/>
              <a:t>Fra </a:t>
            </a:r>
            <a:r>
              <a:rPr lang="en-US" err="1"/>
              <a:t>Jobb</a:t>
            </a:r>
            <a:r>
              <a:rPr lang="en-US"/>
              <a:t>-Norge </a:t>
            </a:r>
            <a:r>
              <a:rPr lang="en-US" err="1"/>
              <a:t>til</a:t>
            </a:r>
            <a:r>
              <a:rPr lang="en-US"/>
              <a:t> </a:t>
            </a:r>
            <a:r>
              <a:rPr lang="en-US" err="1"/>
              <a:t>ePhorte</a:t>
            </a:r>
            <a:endParaRPr lang="en-US"/>
          </a:p>
          <a:p>
            <a:pPr marL="457200" lvl="1" indent="0">
              <a:buNone/>
            </a:pPr>
            <a:r>
              <a:rPr lang="en-US" b="1">
                <a:latin typeface="Arial"/>
                <a:cs typeface="Arial"/>
              </a:rPr>
              <a:t>Men, vi trenger </a:t>
            </a:r>
            <a:r>
              <a:rPr lang="en-US" b="1" err="1">
                <a:latin typeface="Arial"/>
                <a:cs typeface="Arial"/>
              </a:rPr>
              <a:t>flere</a:t>
            </a:r>
            <a:r>
              <a:rPr lang="en-US" b="1">
                <a:latin typeface="Arial"/>
                <a:cs typeface="Arial"/>
              </a:rPr>
              <a:t> </a:t>
            </a:r>
            <a:r>
              <a:rPr lang="en-US" b="1" err="1">
                <a:latin typeface="Arial"/>
                <a:cs typeface="Arial"/>
              </a:rPr>
              <a:t>prosesser</a:t>
            </a:r>
            <a:r>
              <a:rPr lang="en-US" b="1">
                <a:latin typeface="Arial"/>
                <a:cs typeface="Arial"/>
              </a:rPr>
              <a:t>!</a:t>
            </a:r>
            <a:r>
              <a:rPr lang="en-US">
                <a:latin typeface="Arial"/>
                <a:cs typeface="Arial"/>
              </a:rPr>
              <a:t> </a:t>
            </a:r>
            <a:endParaRPr lang="en-US"/>
          </a:p>
          <a:p>
            <a:r>
              <a:rPr lang="en-US" err="1"/>
              <a:t>Det</a:t>
            </a:r>
            <a:r>
              <a:rPr lang="en-US"/>
              <a:t> </a:t>
            </a:r>
            <a:r>
              <a:rPr lang="en-US" err="1"/>
              <a:t>pågår</a:t>
            </a:r>
            <a:r>
              <a:rPr lang="en-US"/>
              <a:t> </a:t>
            </a:r>
            <a:r>
              <a:rPr lang="en-US" err="1"/>
              <a:t>en</a:t>
            </a:r>
            <a:r>
              <a:rPr lang="en-US"/>
              <a:t> </a:t>
            </a:r>
            <a:r>
              <a:rPr lang="en-US" err="1"/>
              <a:t>labratorietest</a:t>
            </a:r>
            <a:r>
              <a:rPr lang="en-US"/>
              <a:t> </a:t>
            </a:r>
            <a:r>
              <a:rPr lang="en-US" err="1"/>
              <a:t>av</a:t>
            </a:r>
            <a:r>
              <a:rPr lang="en-US"/>
              <a:t> </a:t>
            </a:r>
            <a:r>
              <a:rPr lang="en-US" err="1"/>
              <a:t>Chatbot</a:t>
            </a:r>
            <a:r>
              <a:rPr lang="en-US"/>
              <a:t> </a:t>
            </a:r>
          </a:p>
          <a:p>
            <a:pPr lvl="1"/>
            <a:r>
              <a:rPr lang="en-US" err="1"/>
              <a:t>Det</a:t>
            </a:r>
            <a:r>
              <a:rPr lang="en-US"/>
              <a:t> </a:t>
            </a:r>
            <a:r>
              <a:rPr lang="en-US" err="1"/>
              <a:t>er</a:t>
            </a:r>
            <a:r>
              <a:rPr lang="en-US"/>
              <a:t> </a:t>
            </a:r>
            <a:r>
              <a:rPr lang="en-US" err="1"/>
              <a:t>kartlagt</a:t>
            </a:r>
            <a:r>
              <a:rPr lang="en-US"/>
              <a:t> </a:t>
            </a:r>
            <a:r>
              <a:rPr lang="en-US" err="1"/>
              <a:t>noen</a:t>
            </a:r>
            <a:r>
              <a:rPr lang="en-US"/>
              <a:t> </a:t>
            </a:r>
            <a:r>
              <a:rPr lang="en-US" err="1"/>
              <a:t>områder</a:t>
            </a:r>
            <a:r>
              <a:rPr lang="en-US"/>
              <a:t> </a:t>
            </a:r>
            <a:r>
              <a:rPr lang="en-US" err="1"/>
              <a:t>hvor</a:t>
            </a:r>
            <a:r>
              <a:rPr lang="en-US"/>
              <a:t> </a:t>
            </a:r>
            <a:r>
              <a:rPr lang="en-US" err="1"/>
              <a:t>UiO</a:t>
            </a:r>
            <a:r>
              <a:rPr lang="en-US"/>
              <a:t> </a:t>
            </a:r>
            <a:r>
              <a:rPr lang="en-US" err="1"/>
              <a:t>får</a:t>
            </a:r>
            <a:r>
              <a:rPr lang="en-US"/>
              <a:t> mange like </a:t>
            </a:r>
            <a:r>
              <a:rPr lang="en-US" err="1"/>
              <a:t>henvendelser</a:t>
            </a:r>
            <a:r>
              <a:rPr lang="en-US"/>
              <a:t> – </a:t>
            </a:r>
            <a:r>
              <a:rPr lang="en-US" err="1"/>
              <a:t>disse</a:t>
            </a:r>
            <a:r>
              <a:rPr lang="en-US"/>
              <a:t> </a:t>
            </a:r>
            <a:r>
              <a:rPr lang="en-US" err="1"/>
              <a:t>brukes</a:t>
            </a:r>
            <a:r>
              <a:rPr lang="en-US"/>
              <a:t> </a:t>
            </a:r>
            <a:r>
              <a:rPr lang="en-US" err="1"/>
              <a:t>i</a:t>
            </a:r>
            <a:r>
              <a:rPr lang="en-US"/>
              <a:t> </a:t>
            </a:r>
            <a:r>
              <a:rPr lang="en-US" err="1"/>
              <a:t>piloten</a:t>
            </a:r>
            <a:r>
              <a:rPr lang="en-US"/>
              <a:t>  </a:t>
            </a:r>
          </a:p>
          <a:p>
            <a:pPr lvl="1"/>
            <a:r>
              <a:rPr lang="en-US" err="1"/>
              <a:t>Opplæring</a:t>
            </a:r>
            <a:r>
              <a:rPr lang="en-US"/>
              <a:t> </a:t>
            </a:r>
            <a:r>
              <a:rPr lang="en-US" err="1"/>
              <a:t>gis</a:t>
            </a:r>
            <a:r>
              <a:rPr lang="en-US"/>
              <a:t> </a:t>
            </a:r>
            <a:r>
              <a:rPr lang="en-US" err="1"/>
              <a:t>til</a:t>
            </a:r>
            <a:r>
              <a:rPr lang="en-US"/>
              <a:t> </a:t>
            </a:r>
            <a:r>
              <a:rPr lang="en-US" err="1"/>
              <a:t>ett</a:t>
            </a:r>
            <a:r>
              <a:rPr lang="en-US"/>
              <a:t> </a:t>
            </a:r>
            <a:r>
              <a:rPr lang="en-US" err="1"/>
              <a:t>tverrfagligteam</a:t>
            </a:r>
            <a:r>
              <a:rPr lang="en-US"/>
              <a:t> </a:t>
            </a:r>
            <a:r>
              <a:rPr lang="en-US" err="1"/>
              <a:t>som</a:t>
            </a:r>
            <a:r>
              <a:rPr lang="en-US"/>
              <a:t> lærer </a:t>
            </a:r>
            <a:r>
              <a:rPr lang="en-US" err="1"/>
              <a:t>opp</a:t>
            </a:r>
            <a:r>
              <a:rPr lang="en-US"/>
              <a:t> </a:t>
            </a:r>
            <a:r>
              <a:rPr lang="en-US" err="1"/>
              <a:t>Chatboten</a:t>
            </a:r>
            <a:r>
              <a:rPr lang="en-US"/>
              <a:t> </a:t>
            </a:r>
            <a:r>
              <a:rPr lang="en-US" err="1"/>
              <a:t>til</a:t>
            </a:r>
            <a:r>
              <a:rPr lang="en-US"/>
              <a:t> å </a:t>
            </a:r>
            <a:r>
              <a:rPr lang="en-US" err="1"/>
              <a:t>svare</a:t>
            </a:r>
            <a:r>
              <a:rPr lang="en-US"/>
              <a:t> </a:t>
            </a:r>
            <a:r>
              <a:rPr lang="en-US" err="1"/>
              <a:t>på</a:t>
            </a:r>
            <a:r>
              <a:rPr lang="en-US"/>
              <a:t> </a:t>
            </a:r>
            <a:r>
              <a:rPr lang="en-US" err="1"/>
              <a:t>spørsmål</a:t>
            </a:r>
            <a:r>
              <a:rPr lang="en-US"/>
              <a:t> om </a:t>
            </a:r>
            <a:r>
              <a:rPr lang="en-US" err="1"/>
              <a:t>følgende</a:t>
            </a:r>
            <a:r>
              <a:rPr lang="en-US"/>
              <a:t> </a:t>
            </a:r>
            <a:r>
              <a:rPr lang="en-US" err="1"/>
              <a:t>tema</a:t>
            </a:r>
            <a:r>
              <a:rPr lang="en-US"/>
              <a:t>: </a:t>
            </a:r>
          </a:p>
          <a:p>
            <a:pPr lvl="2"/>
            <a:r>
              <a:rPr lang="en-US" err="1"/>
              <a:t>Opptak</a:t>
            </a:r>
            <a:r>
              <a:rPr lang="en-US"/>
              <a:t> – </a:t>
            </a:r>
            <a:r>
              <a:rPr lang="en-US" err="1"/>
              <a:t>fra</a:t>
            </a:r>
            <a:r>
              <a:rPr lang="en-US"/>
              <a:t> </a:t>
            </a:r>
            <a:r>
              <a:rPr lang="en-US" err="1"/>
              <a:t>Knutepunktet</a:t>
            </a:r>
            <a:endParaRPr lang="en-US"/>
          </a:p>
          <a:p>
            <a:pPr lvl="2"/>
            <a:r>
              <a:rPr lang="nb-NO"/>
              <a:t>Tjeneste for sensitive data (TSD) og Nettskjema – fra Houston</a:t>
            </a:r>
          </a:p>
          <a:p>
            <a:pPr lvl="2"/>
            <a:r>
              <a:rPr lang="en-US" err="1"/>
              <a:t>Lånespørsmål</a:t>
            </a:r>
            <a:r>
              <a:rPr lang="en-US"/>
              <a:t> </a:t>
            </a:r>
            <a:r>
              <a:rPr lang="en-US" err="1"/>
              <a:t>og</a:t>
            </a:r>
            <a:r>
              <a:rPr lang="en-US"/>
              <a:t> </a:t>
            </a:r>
            <a:r>
              <a:rPr lang="en-US" err="1"/>
              <a:t>Åpningstider</a:t>
            </a:r>
            <a:r>
              <a:rPr lang="en-US"/>
              <a:t> - UB</a:t>
            </a:r>
          </a:p>
          <a:p>
            <a:pPr lvl="2"/>
            <a:r>
              <a:rPr lang="en-US" err="1"/>
              <a:t>Enkeltemneopptak</a:t>
            </a:r>
            <a:r>
              <a:rPr lang="en-US"/>
              <a:t> </a:t>
            </a:r>
            <a:r>
              <a:rPr lang="en-US" err="1"/>
              <a:t>på</a:t>
            </a:r>
            <a:r>
              <a:rPr lang="en-US"/>
              <a:t> Jus</a:t>
            </a:r>
          </a:p>
          <a:p>
            <a:pPr lvl="1"/>
            <a:r>
              <a:rPr lang="en-US" err="1"/>
              <a:t>Testperioden</a:t>
            </a:r>
            <a:r>
              <a:rPr lang="en-US"/>
              <a:t> for </a:t>
            </a:r>
            <a:r>
              <a:rPr lang="en-US" err="1"/>
              <a:t>Chatboten</a:t>
            </a:r>
            <a:r>
              <a:rPr lang="en-US"/>
              <a:t> </a:t>
            </a:r>
            <a:r>
              <a:rPr lang="en-US" err="1"/>
              <a:t>er</a:t>
            </a:r>
            <a:r>
              <a:rPr lang="en-US"/>
              <a:t> </a:t>
            </a:r>
            <a:r>
              <a:rPr lang="en-US" err="1"/>
              <a:t>fram</a:t>
            </a:r>
            <a:r>
              <a:rPr lang="en-US"/>
              <a:t> </a:t>
            </a:r>
            <a:r>
              <a:rPr lang="en-US" err="1"/>
              <a:t>til</a:t>
            </a:r>
            <a:r>
              <a:rPr lang="en-US"/>
              <a:t> </a:t>
            </a:r>
            <a:r>
              <a:rPr lang="en-US" err="1"/>
              <a:t>juni</a:t>
            </a:r>
            <a:r>
              <a:rPr lang="en-US"/>
              <a:t> 2020</a:t>
            </a:r>
            <a:br>
              <a:rPr lang="en-US"/>
            </a:br>
            <a:endParaRPr lang="en-US"/>
          </a:p>
          <a:p>
            <a:r>
              <a:rPr lang="nb-NO"/>
              <a:t>Andre verktøy testes og vurderes kontinuerlig </a:t>
            </a:r>
          </a:p>
        </p:txBody>
      </p:sp>
    </p:spTree>
    <p:extLst>
      <p:ext uri="{BB962C8B-B14F-4D97-AF65-F5344CB8AC3E}">
        <p14:creationId xmlns:p14="http://schemas.microsoft.com/office/powerpoint/2010/main" val="29731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
            </a:r>
            <a:br>
              <a:rPr lang="nb-NO"/>
            </a:br>
            <a:r>
              <a:rPr lang="nb-NO"/>
              <a:t>Status for de ulike prosjektene</a:t>
            </a:r>
          </a:p>
        </p:txBody>
      </p:sp>
      <p:sp>
        <p:nvSpPr>
          <p:cNvPr id="3" name="Content Placeholder 2"/>
          <p:cNvSpPr>
            <a:spLocks noGrp="1"/>
          </p:cNvSpPr>
          <p:nvPr>
            <p:ph idx="1"/>
          </p:nvPr>
        </p:nvSpPr>
        <p:spPr/>
        <p:txBody>
          <a:bodyPr/>
          <a:lstStyle/>
          <a:p>
            <a:pPr marL="0" indent="0">
              <a:buNone/>
            </a:pPr>
            <a:endParaRPr lang="nb-NO"/>
          </a:p>
        </p:txBody>
      </p:sp>
    </p:spTree>
    <p:extLst>
      <p:ext uri="{BB962C8B-B14F-4D97-AF65-F5344CB8AC3E}">
        <p14:creationId xmlns:p14="http://schemas.microsoft.com/office/powerpoint/2010/main" val="2356635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BOTT: Saksbehandling og arkiv</a:t>
            </a:r>
          </a:p>
        </p:txBody>
      </p:sp>
      <p:sp>
        <p:nvSpPr>
          <p:cNvPr id="3" name="Content Placeholder 2"/>
          <p:cNvSpPr>
            <a:spLocks noGrp="1"/>
          </p:cNvSpPr>
          <p:nvPr>
            <p:ph idx="1"/>
          </p:nvPr>
        </p:nvSpPr>
        <p:spPr/>
        <p:txBody>
          <a:bodyPr>
            <a:normAutofit/>
          </a:bodyPr>
          <a:lstStyle/>
          <a:p>
            <a:r>
              <a:rPr lang="nb-NO"/>
              <a:t>Det nasjonale prosjektet BOTT:SA er forsinket</a:t>
            </a:r>
          </a:p>
          <a:p>
            <a:pPr lvl="1"/>
            <a:r>
              <a:rPr lang="nb-NO"/>
              <a:t>BOTT:SA løsning for hele sektoren, komplekst juridisk arbeid knyttet til innkjøpsprosess</a:t>
            </a:r>
          </a:p>
          <a:p>
            <a:pPr lvl="1"/>
            <a:r>
              <a:rPr lang="nb-NO"/>
              <a:t>Utlysning av konkurranse i markedet utsatt til over nyttår</a:t>
            </a:r>
          </a:p>
          <a:p>
            <a:pPr lvl="1"/>
            <a:r>
              <a:rPr lang="nb-NO"/>
              <a:t> </a:t>
            </a:r>
            <a:r>
              <a:rPr lang="nb-NO" err="1"/>
              <a:t>Replanlegging</a:t>
            </a:r>
            <a:r>
              <a:rPr lang="nb-NO"/>
              <a:t> av tidslinjer:</a:t>
            </a:r>
          </a:p>
          <a:p>
            <a:pPr lvl="2"/>
            <a:r>
              <a:rPr lang="nb-NO"/>
              <a:t>Viktig for å se på avhengigheter og for å vurdere kapasitet ved hver institusjon</a:t>
            </a:r>
          </a:p>
          <a:p>
            <a:pPr lvl="1"/>
            <a:endParaRPr lang="nb-NO"/>
          </a:p>
          <a:p>
            <a:pPr marL="457200" lvl="1" indent="0">
              <a:buNone/>
            </a:pPr>
            <a:endParaRPr lang="nb-NO"/>
          </a:p>
        </p:txBody>
      </p:sp>
    </p:spTree>
    <p:extLst>
      <p:ext uri="{BB962C8B-B14F-4D97-AF65-F5344CB8AC3E}">
        <p14:creationId xmlns:p14="http://schemas.microsoft.com/office/powerpoint/2010/main" val="243922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Saksbehandling og arkiv</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r>
              <a:rPr lang="nb-NO">
                <a:latin typeface="Arial"/>
                <a:cs typeface="Arial"/>
              </a:rPr>
              <a:t>I fase 1 ble det foreslått en omorganisering av arkivtjenesten, som ble vedtatt i Universitetsstyret 22. oktober 2019</a:t>
            </a:r>
          </a:p>
          <a:p>
            <a:r>
              <a:rPr lang="nb-NO">
                <a:latin typeface="Arial"/>
                <a:cs typeface="Arial"/>
              </a:rPr>
              <a:t>Fase 2 – Forenkling og digitalisering av arbeidsprosesser</a:t>
            </a:r>
            <a:r>
              <a:rPr lang="nb-NO" b="1">
                <a:latin typeface="Arial"/>
                <a:cs typeface="Arial"/>
              </a:rPr>
              <a:t> </a:t>
            </a:r>
            <a:r>
              <a:rPr lang="nb-NO">
                <a:latin typeface="Arial"/>
                <a:cs typeface="Arial"/>
              </a:rPr>
              <a:t>pågår</a:t>
            </a:r>
          </a:p>
          <a:p>
            <a:pPr lvl="1"/>
            <a:r>
              <a:rPr lang="nb-NO">
                <a:latin typeface="Arial"/>
                <a:cs typeface="Arial"/>
              </a:rPr>
              <a:t>Studier: </a:t>
            </a:r>
            <a:endParaRPr lang="nb-NO"/>
          </a:p>
          <a:p>
            <a:pPr lvl="2"/>
            <a:r>
              <a:rPr lang="nb-NO">
                <a:latin typeface="Arial"/>
                <a:cs typeface="Arial"/>
              </a:rPr>
              <a:t>Prosessene «Si fra-systemet» og «mottak av politiattest» har ny løsning på plass med bruk av RPA </a:t>
            </a:r>
          </a:p>
          <a:p>
            <a:pPr lvl="2"/>
            <a:r>
              <a:rPr lang="nb-NO">
                <a:latin typeface="Arial"/>
                <a:cs typeface="Arial"/>
              </a:rPr>
              <a:t>Prosessene «tilrettelegging til skoleeksamen» og «søknad om studiepermisjon» er prosesskartlagt, regelverk gjennomgått og aktuelle verktøy vurderes</a:t>
            </a:r>
            <a:endParaRPr lang="nb-NO"/>
          </a:p>
          <a:p>
            <a:pPr lvl="2"/>
            <a:r>
              <a:rPr lang="nb-NO">
                <a:latin typeface="Arial"/>
                <a:cs typeface="Arial"/>
              </a:rPr>
              <a:t>Prosessen «innlevering av </a:t>
            </a:r>
            <a:r>
              <a:rPr lang="nb-NO" err="1">
                <a:latin typeface="Arial"/>
                <a:cs typeface="Arial"/>
              </a:rPr>
              <a:t>phd</a:t>
            </a:r>
            <a:r>
              <a:rPr lang="nb-NO">
                <a:latin typeface="Arial"/>
                <a:cs typeface="Arial"/>
              </a:rPr>
              <a:t>-avhandling» er prosesskartlagt og muligheter vurderes</a:t>
            </a:r>
          </a:p>
          <a:p>
            <a:pPr lvl="2"/>
            <a:endParaRPr lang="nb-NO"/>
          </a:p>
          <a:p>
            <a:pPr lvl="1"/>
            <a:r>
              <a:rPr lang="nb-NO">
                <a:latin typeface="Arial"/>
                <a:cs typeface="Arial"/>
              </a:rPr>
              <a:t>Det jobbes videre med prosesskartlegging innen ulike tjenesteområder/administrative fagfelt</a:t>
            </a:r>
          </a:p>
          <a:p>
            <a:pPr lvl="2"/>
            <a:endParaRPr lang="nb-NO"/>
          </a:p>
          <a:p>
            <a:r>
              <a:rPr lang="nb-NO">
                <a:latin typeface="Arial"/>
                <a:cs typeface="Arial"/>
              </a:rPr>
              <a:t>Fase 3 – Mottaksprosjekt UiO – for leveransene fra BOTT SA</a:t>
            </a:r>
            <a:endParaRPr lang="nb-NO"/>
          </a:p>
          <a:p>
            <a:endParaRPr lang="nb-NO"/>
          </a:p>
          <a:p>
            <a:pPr marL="0" indent="0">
              <a:buNone/>
            </a:pPr>
            <a:endParaRPr lang="nb-NO" sz="1667"/>
          </a:p>
        </p:txBody>
      </p:sp>
    </p:spTree>
    <p:extLst>
      <p:ext uri="{BB962C8B-B14F-4D97-AF65-F5344CB8AC3E}">
        <p14:creationId xmlns:p14="http://schemas.microsoft.com/office/powerpoint/2010/main" val="1139214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198D-A825-4583-A1B9-F1115F4CDABC}"/>
              </a:ext>
            </a:extLst>
          </p:cNvPr>
          <p:cNvSpPr>
            <a:spLocks noGrp="1"/>
          </p:cNvSpPr>
          <p:nvPr>
            <p:ph type="title"/>
          </p:nvPr>
        </p:nvSpPr>
        <p:spPr/>
        <p:txBody>
          <a:bodyPr/>
          <a:lstStyle/>
          <a:p>
            <a:r>
              <a:rPr lang="en-US">
                <a:latin typeface="Arial"/>
                <a:cs typeface="Arial"/>
              </a:rPr>
              <a:t>BOTT: </a:t>
            </a:r>
            <a:r>
              <a:rPr lang="en-US" err="1">
                <a:latin typeface="Arial"/>
                <a:cs typeface="Arial"/>
              </a:rPr>
              <a:t>Økonomi</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lønn</a:t>
            </a:r>
            <a:endParaRPr lang="en-US" err="1"/>
          </a:p>
        </p:txBody>
      </p:sp>
      <p:sp>
        <p:nvSpPr>
          <p:cNvPr id="3" name="Content Placeholder 2">
            <a:extLst>
              <a:ext uri="{FF2B5EF4-FFF2-40B4-BE49-F238E27FC236}">
                <a16:creationId xmlns:a16="http://schemas.microsoft.com/office/drawing/2014/main" id="{A8DB5A41-61C1-4F79-8C79-2CF5ABCDE13B}"/>
              </a:ext>
            </a:extLst>
          </p:cNvPr>
          <p:cNvSpPr>
            <a:spLocks noGrp="1"/>
          </p:cNvSpPr>
          <p:nvPr>
            <p:ph idx="1"/>
          </p:nvPr>
        </p:nvSpPr>
        <p:spPr/>
        <p:txBody>
          <a:bodyPr vert="horz" lIns="91440" tIns="45720" rIns="91440" bIns="45720" rtlCol="0" anchor="t">
            <a:normAutofit/>
          </a:bodyPr>
          <a:lstStyle/>
          <a:p>
            <a:pPr marL="0" indent="0">
              <a:buNone/>
            </a:pPr>
            <a:r>
              <a:rPr lang="en-US">
                <a:latin typeface="Arial"/>
                <a:cs typeface="Arial"/>
              </a:rPr>
              <a:t>Det nasjonale prosjektet </a:t>
            </a:r>
            <a:r>
              <a:rPr lang="en-US" err="1">
                <a:latin typeface="Arial"/>
                <a:cs typeface="Arial"/>
              </a:rPr>
              <a:t>er</a:t>
            </a:r>
            <a:r>
              <a:rPr lang="en-US">
                <a:latin typeface="Arial"/>
                <a:cs typeface="Arial"/>
              </a:rPr>
              <a:t> </a:t>
            </a:r>
            <a:r>
              <a:rPr lang="en-US" err="1">
                <a:latin typeface="Arial"/>
                <a:cs typeface="Arial"/>
              </a:rPr>
              <a:t>i</a:t>
            </a:r>
            <a:r>
              <a:rPr lang="en-US">
                <a:latin typeface="Arial"/>
                <a:cs typeface="Arial"/>
              </a:rPr>
              <a:t> </a:t>
            </a:r>
            <a:r>
              <a:rPr lang="en-US" err="1">
                <a:latin typeface="Arial"/>
                <a:cs typeface="Arial"/>
              </a:rPr>
              <a:t>designfase</a:t>
            </a:r>
            <a:r>
              <a:rPr lang="en-US">
                <a:latin typeface="Arial"/>
                <a:cs typeface="Arial"/>
              </a:rPr>
              <a:t> </a:t>
            </a:r>
            <a:r>
              <a:rPr lang="en-US" err="1">
                <a:latin typeface="Arial"/>
                <a:cs typeface="Arial"/>
              </a:rPr>
              <a:t>og</a:t>
            </a:r>
            <a:r>
              <a:rPr lang="en-US">
                <a:latin typeface="Arial"/>
                <a:cs typeface="Arial"/>
              </a:rPr>
              <a:t> jobber med </a:t>
            </a:r>
            <a:endParaRPr lang="en-US"/>
          </a:p>
          <a:p>
            <a:r>
              <a:rPr lang="en-US">
                <a:latin typeface="Arial"/>
                <a:cs typeface="Arial"/>
              </a:rPr>
              <a:t>standardisering – </a:t>
            </a:r>
            <a:r>
              <a:rPr lang="en-US" err="1">
                <a:latin typeface="Arial"/>
                <a:cs typeface="Arial"/>
              </a:rPr>
              <a:t>felles</a:t>
            </a:r>
            <a:r>
              <a:rPr lang="en-US">
                <a:latin typeface="Arial"/>
                <a:cs typeface="Arial"/>
              </a:rPr>
              <a:t> </a:t>
            </a:r>
            <a:r>
              <a:rPr lang="en-US" err="1">
                <a:latin typeface="Arial"/>
                <a:cs typeface="Arial"/>
              </a:rPr>
              <a:t>praksis</a:t>
            </a:r>
            <a:r>
              <a:rPr lang="en-US">
                <a:latin typeface="Arial"/>
                <a:cs typeface="Arial"/>
              </a:rPr>
              <a:t>, </a:t>
            </a:r>
            <a:r>
              <a:rPr lang="en-US" err="1">
                <a:latin typeface="Arial"/>
                <a:cs typeface="Arial"/>
              </a:rPr>
              <a:t>løsninger</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tjenester</a:t>
            </a:r>
            <a:r>
              <a:rPr lang="en-US">
                <a:latin typeface="Arial"/>
                <a:cs typeface="Arial"/>
              </a:rPr>
              <a:t> </a:t>
            </a:r>
            <a:r>
              <a:rPr lang="en-US" err="1">
                <a:latin typeface="Arial"/>
                <a:cs typeface="Arial"/>
              </a:rPr>
              <a:t>i</a:t>
            </a:r>
            <a:r>
              <a:rPr lang="en-US">
                <a:latin typeface="Arial"/>
                <a:cs typeface="Arial"/>
              </a:rPr>
              <a:t> BOTT</a:t>
            </a:r>
          </a:p>
          <a:p>
            <a:r>
              <a:rPr lang="en-US">
                <a:latin typeface="Arial"/>
                <a:cs typeface="Arial"/>
              </a:rPr>
              <a:t>utvikling – </a:t>
            </a:r>
            <a:r>
              <a:rPr lang="en-US" err="1">
                <a:latin typeface="Arial"/>
                <a:cs typeface="Arial"/>
              </a:rPr>
              <a:t>funksjonelt</a:t>
            </a:r>
            <a:r>
              <a:rPr lang="en-US">
                <a:latin typeface="Arial"/>
                <a:cs typeface="Arial"/>
              </a:rPr>
              <a:t> design </a:t>
            </a:r>
            <a:r>
              <a:rPr lang="en-US" err="1">
                <a:latin typeface="Arial"/>
                <a:cs typeface="Arial"/>
              </a:rPr>
              <a:t>og</a:t>
            </a:r>
            <a:r>
              <a:rPr lang="en-US">
                <a:latin typeface="Arial"/>
                <a:cs typeface="Arial"/>
              </a:rPr>
              <a:t> </a:t>
            </a:r>
            <a:r>
              <a:rPr lang="en-US" err="1">
                <a:latin typeface="Arial"/>
                <a:cs typeface="Arial"/>
              </a:rPr>
              <a:t>konfigurering</a:t>
            </a:r>
          </a:p>
          <a:p>
            <a:endParaRPr lang="en-US"/>
          </a:p>
        </p:txBody>
      </p:sp>
    </p:spTree>
    <p:extLst>
      <p:ext uri="{BB962C8B-B14F-4D97-AF65-F5344CB8AC3E}">
        <p14:creationId xmlns:p14="http://schemas.microsoft.com/office/powerpoint/2010/main" val="4107053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UiO: Økonomi og lønn</a:t>
            </a:r>
          </a:p>
        </p:txBody>
      </p:sp>
      <p:sp>
        <p:nvSpPr>
          <p:cNvPr id="3" name="Content Placeholder 2"/>
          <p:cNvSpPr>
            <a:spLocks noGrp="1"/>
          </p:cNvSpPr>
          <p:nvPr>
            <p:ph idx="1"/>
          </p:nvPr>
        </p:nvSpPr>
        <p:spPr/>
        <p:txBody>
          <a:bodyPr>
            <a:normAutofit/>
          </a:bodyPr>
          <a:lstStyle/>
          <a:p>
            <a:r>
              <a:rPr lang="nb-NO"/>
              <a:t>UiO får nye verktøy, rutiner og prosesser for økonomi- og lønnsområdene fra 2021</a:t>
            </a:r>
          </a:p>
          <a:p>
            <a:r>
              <a:rPr lang="nb-NO"/>
              <a:t>Fokus på prosesskartlegging og planlegging av opplæring </a:t>
            </a:r>
          </a:p>
          <a:p>
            <a:r>
              <a:rPr lang="nb-NO"/>
              <a:t>Informasjonsaktiviteter i høst:</a:t>
            </a:r>
          </a:p>
          <a:p>
            <a:pPr lvl="1"/>
            <a:r>
              <a:rPr lang="nb-NO"/>
              <a:t>Informasjonsrunde for berørte ansatte på fakultetene</a:t>
            </a:r>
          </a:p>
          <a:p>
            <a:pPr lvl="1"/>
            <a:r>
              <a:rPr lang="nb-NO"/>
              <a:t>Åpen informasjonskafé </a:t>
            </a:r>
          </a:p>
          <a:p>
            <a:pPr lvl="1"/>
            <a:r>
              <a:rPr lang="nb-NO"/>
              <a:t>Informasjon i ulike nettverk og fora for de ulike rollene som blir berørt</a:t>
            </a:r>
          </a:p>
          <a:p>
            <a:endParaRPr lang="nb-NO"/>
          </a:p>
        </p:txBody>
      </p:sp>
    </p:spTree>
    <p:extLst>
      <p:ext uri="{BB962C8B-B14F-4D97-AF65-F5344CB8AC3E}">
        <p14:creationId xmlns:p14="http://schemas.microsoft.com/office/powerpoint/2010/main" val="92839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a:bodyPr>
          <a:lstStyle/>
          <a:p>
            <a:r>
              <a:rPr lang="nb-NO"/>
              <a:t>Fellesløsninger</a:t>
            </a:r>
          </a:p>
        </p:txBody>
      </p:sp>
      <p:sp>
        <p:nvSpPr>
          <p:cNvPr id="3" name="Content Placeholder 2"/>
          <p:cNvSpPr>
            <a:spLocks noGrp="1"/>
          </p:cNvSpPr>
          <p:nvPr>
            <p:ph idx="1"/>
          </p:nvPr>
        </p:nvSpPr>
        <p:spPr/>
        <p:txBody>
          <a:bodyPr>
            <a:normAutofit/>
          </a:bodyPr>
          <a:lstStyle/>
          <a:p>
            <a:r>
              <a:rPr lang="nb-NO"/>
              <a:t>Fellesløsninger betyr at to eller flere fakulteter, museer eller UB deler administrative funksjoner. Det kan også bety samarbeid om administrative prosesser mellom fakultetsnivået og sentralt nivå der dette er mest hensiktsmessig</a:t>
            </a:r>
          </a:p>
          <a:p>
            <a:r>
              <a:rPr lang="nb-NO"/>
              <a:t>Konseptfasen ga 50 forslag til fellesløsninger, hvor forskerstøtte ble høyest prioritert</a:t>
            </a:r>
          </a:p>
          <a:p>
            <a:endParaRPr lang="nb-NO"/>
          </a:p>
        </p:txBody>
      </p:sp>
    </p:spTree>
    <p:extLst>
      <p:ext uri="{BB962C8B-B14F-4D97-AF65-F5344CB8AC3E}">
        <p14:creationId xmlns:p14="http://schemas.microsoft.com/office/powerpoint/2010/main" val="801607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1236"/>
            <a:ext cx="8605319" cy="867730"/>
          </a:xfrm>
        </p:spPr>
        <p:txBody>
          <a:bodyPr>
            <a:normAutofit fontScale="90000"/>
          </a:bodyPr>
          <a:lstStyle/>
          <a:p>
            <a:r>
              <a:rPr lang="nb-NO"/>
              <a:t>Fellesløsninger: Delprosjekt forskerstøtte</a:t>
            </a:r>
          </a:p>
        </p:txBody>
      </p:sp>
      <p:sp>
        <p:nvSpPr>
          <p:cNvPr id="3" name="Content Placeholder 2"/>
          <p:cNvSpPr>
            <a:spLocks noGrp="1"/>
          </p:cNvSpPr>
          <p:nvPr>
            <p:ph idx="1"/>
          </p:nvPr>
        </p:nvSpPr>
        <p:spPr/>
        <p:txBody>
          <a:bodyPr>
            <a:normAutofit/>
          </a:bodyPr>
          <a:lstStyle/>
          <a:p>
            <a:r>
              <a:rPr lang="nb-NO"/>
              <a:t>Høsten brukes til å etablere sekretariat, ekspertgrupper og styringsgruppe</a:t>
            </a:r>
          </a:p>
          <a:p>
            <a:pPr lvl="1"/>
            <a:r>
              <a:rPr lang="nb-NO"/>
              <a:t>Prosjektleder: Johannes Elgvin (seksjonssjef, forskning og kommunikasjon, SV)</a:t>
            </a:r>
          </a:p>
          <a:p>
            <a:pPr lvl="1"/>
            <a:r>
              <a:rPr lang="nb-NO"/>
              <a:t>Prosjekteier: Kristel Skorge (direktør, Avd. for forskningsadministrasjon)</a:t>
            </a:r>
          </a:p>
          <a:p>
            <a:pPr lvl="1"/>
            <a:r>
              <a:rPr lang="nb-NO"/>
              <a:t>Leder for styringsgruppen: Unn-Hilde Grasmo-Wendler (fakultetsdirektør, MED)</a:t>
            </a:r>
          </a:p>
          <a:p>
            <a:endParaRPr lang="nb-NO"/>
          </a:p>
        </p:txBody>
      </p:sp>
    </p:spTree>
    <p:extLst>
      <p:ext uri="{BB962C8B-B14F-4D97-AF65-F5344CB8AC3E}">
        <p14:creationId xmlns:p14="http://schemas.microsoft.com/office/powerpoint/2010/main" val="3970646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IT-drift</a:t>
            </a:r>
          </a:p>
        </p:txBody>
      </p:sp>
      <p:sp>
        <p:nvSpPr>
          <p:cNvPr id="3" name="Content Placeholder 2"/>
          <p:cNvSpPr>
            <a:spLocks noGrp="1"/>
          </p:cNvSpPr>
          <p:nvPr>
            <p:ph idx="1"/>
          </p:nvPr>
        </p:nvSpPr>
        <p:spPr/>
        <p:txBody>
          <a:bodyPr>
            <a:normAutofit/>
          </a:bodyPr>
          <a:lstStyle/>
          <a:p>
            <a:r>
              <a:rPr lang="nb-NO"/>
              <a:t>Fase 1: Gjennomgang prosesser, førte til:</a:t>
            </a:r>
          </a:p>
          <a:p>
            <a:r>
              <a:rPr lang="nb-NO"/>
              <a:t>Fase 2: Tre delprosjekter:</a:t>
            </a:r>
          </a:p>
          <a:p>
            <a:pPr lvl="1"/>
            <a:r>
              <a:rPr lang="nb-NO"/>
              <a:t>Innkjøp</a:t>
            </a:r>
          </a:p>
          <a:p>
            <a:pPr lvl="1" fontAlgn="base"/>
            <a:r>
              <a:rPr lang="nb-NO"/>
              <a:t>Brukerstøtte </a:t>
            </a:r>
          </a:p>
          <a:p>
            <a:pPr lvl="1" fontAlgn="base"/>
            <a:r>
              <a:rPr lang="nb-NO"/>
              <a:t>Drift av arbeidsstasjoner</a:t>
            </a:r>
          </a:p>
          <a:p>
            <a:r>
              <a:rPr lang="nb-NO" err="1"/>
              <a:t>Replanlegging</a:t>
            </a:r>
            <a:r>
              <a:rPr lang="nb-NO"/>
              <a:t> og justeringer</a:t>
            </a:r>
          </a:p>
        </p:txBody>
      </p:sp>
    </p:spTree>
    <p:extLst>
      <p:ext uri="{BB962C8B-B14F-4D97-AF65-F5344CB8AC3E}">
        <p14:creationId xmlns:p14="http://schemas.microsoft.com/office/powerpoint/2010/main" val="2216584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Vil du vite mer?</a:t>
            </a:r>
          </a:p>
        </p:txBody>
      </p:sp>
      <p:sp>
        <p:nvSpPr>
          <p:cNvPr id="3" name="Content Placeholder 2"/>
          <p:cNvSpPr>
            <a:spLocks noGrp="1"/>
          </p:cNvSpPr>
          <p:nvPr>
            <p:ph idx="1"/>
          </p:nvPr>
        </p:nvSpPr>
        <p:spPr/>
        <p:txBody>
          <a:bodyPr/>
          <a:lstStyle/>
          <a:p>
            <a:r>
              <a:rPr lang="nb-NO"/>
              <a:t>Mer informasjon og kontaktinfo på nettsidene til programmet:</a:t>
            </a:r>
          </a:p>
          <a:p>
            <a:r>
              <a:rPr lang="nb-NO">
                <a:hlinkClick r:id="rId3"/>
              </a:rPr>
              <a:t>https://www.uio.no/for-ansatte/arbeidsstotte/prosjekter/adm-forbedring-digitalisering/index.html</a:t>
            </a:r>
            <a:endParaRPr lang="nb-NO"/>
          </a:p>
        </p:txBody>
      </p:sp>
    </p:spTree>
    <p:extLst>
      <p:ext uri="{BB962C8B-B14F-4D97-AF65-F5344CB8AC3E}">
        <p14:creationId xmlns:p14="http://schemas.microsoft.com/office/powerpoint/2010/main" val="135077016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7D2268E04C1F34D8EFE4A7B7259E1A4" ma:contentTypeVersion="9" ma:contentTypeDescription="Opprett et nytt dokument." ma:contentTypeScope="" ma:versionID="d75425cb8567ba3d188aa20214912cb9">
  <xsd:schema xmlns:xsd="http://www.w3.org/2001/XMLSchema" xmlns:xs="http://www.w3.org/2001/XMLSchema" xmlns:p="http://schemas.microsoft.com/office/2006/metadata/properties" xmlns:ns2="1d805a27-c621-4434-a408-4caca4023378" xmlns:ns3="0a7c0c5e-2b2d-497e-ae85-6fcde7e82f53" targetNamespace="http://schemas.microsoft.com/office/2006/metadata/properties" ma:root="true" ma:fieldsID="694b87b7631d63e40cee2d0d6bc31526" ns2:_="" ns3:_="">
    <xsd:import namespace="1d805a27-c621-4434-a408-4caca4023378"/>
    <xsd:import namespace="0a7c0c5e-2b2d-497e-ae85-6fcde7e82f53"/>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DateTaken" minOccurs="0"/>
                <xsd:element ref="ns2:MediaServiceAuto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805a27-c621-4434-a408-4caca40233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7c0c5e-2b2d-497e-ae85-6fcde7e82f53"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73EF15-B289-46C1-914D-5753D4F7C8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805a27-c621-4434-a408-4caca4023378"/>
    <ds:schemaRef ds:uri="0a7c0c5e-2b2d-497e-ae85-6fcde7e82f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B867F7-0025-4D01-B085-AC7B6283D133}">
  <ds:schemaRefs>
    <ds:schemaRef ds:uri="http://purl.org/dc/elements/1.1/"/>
    <ds:schemaRef ds:uri="http://purl.org/dc/terms/"/>
    <ds:schemaRef ds:uri="http://schemas.microsoft.com/office/2006/documentManagement/types"/>
    <ds:schemaRef ds:uri="http://schemas.microsoft.com/office/2006/metadata/properties"/>
    <ds:schemaRef ds:uri="1d805a27-c621-4434-a408-4caca4023378"/>
    <ds:schemaRef ds:uri="0a7c0c5e-2b2d-497e-ae85-6fcde7e82f53"/>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CD1DF4B-AC2D-4368-8839-1B49ADE11A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TotalTime>
  <Words>876</Words>
  <Application>Microsoft Office PowerPoint</Application>
  <PresentationFormat>On-screen Show (16:10)</PresentationFormat>
  <Paragraphs>362</Paragraphs>
  <Slides>16</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ヒラギノ角ゴ Pro W3</vt:lpstr>
      <vt:lpstr>Office-tema</vt:lpstr>
      <vt:lpstr>Program for  administrativ forbedring  og digitalisering</vt:lpstr>
      <vt:lpstr>PowerPoint Presentation</vt:lpstr>
      <vt:lpstr>PowerPoint Presentation</vt:lpstr>
      <vt:lpstr> Små, raske og freidige – digitaliseringsprosesser (SRF’er)  </vt:lpstr>
      <vt:lpstr>De ulike verktøyene</vt:lpstr>
      <vt:lpstr>Hva har UiO fått til med SRF og RPA  siden 2017  </vt:lpstr>
      <vt:lpstr>Hva jobbes det med framover?</vt:lpstr>
      <vt:lpstr>       Status for de ulike prosjektene</vt:lpstr>
      <vt:lpstr>BOTT: Saksbehandling og arkiv</vt:lpstr>
      <vt:lpstr>UiO: Saksbehandling og arkiv</vt:lpstr>
      <vt:lpstr>BOTT: Økonomi og lønn</vt:lpstr>
      <vt:lpstr>UiO: Økonomi og lønn</vt:lpstr>
      <vt:lpstr>Fellesløsninger</vt:lpstr>
      <vt:lpstr>Fellesløsninger: Delprosjekt forskerstøtte</vt:lpstr>
      <vt:lpstr>IT-drift</vt:lpstr>
      <vt:lpstr>Vil du vite mer?</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Anders Lien</dc:creator>
  <cp:lastModifiedBy>Jan Thorsen</cp:lastModifiedBy>
  <cp:revision>5</cp:revision>
  <cp:lastPrinted>2019-08-09T09:21:41Z</cp:lastPrinted>
  <dcterms:created xsi:type="dcterms:W3CDTF">2018-11-26T13:02:02Z</dcterms:created>
  <dcterms:modified xsi:type="dcterms:W3CDTF">2019-11-07T08:31:31Z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0x01010007D2268E04C1F34D8EFE4A7B7259E1A4</vt:lpwstr>
  </property>
  <property fmtid="{D5CDD505-2E9C-101B-9397-08002B2CF9AE}" pid="3" name="AuthorIds_UIVersion_1024">
    <vt:lpwstr>21</vt:lpwstr>
  </property>
  <property fmtid="{D5CDD505-2E9C-101B-9397-08002B2CF9AE}" pid="4" name="AuthorIds_UIVersion_1536">
    <vt:lpwstr>21</vt:lpwstr>
  </property>
</Properties>
</file>