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36" r:id="rId5"/>
    <p:sldId id="337" r:id="rId6"/>
    <p:sldId id="363" r:id="rId7"/>
    <p:sldId id="364" r:id="rId8"/>
    <p:sldId id="367" r:id="rId9"/>
    <p:sldId id="370" r:id="rId10"/>
    <p:sldId id="374" r:id="rId11"/>
    <p:sldId id="375" r:id="rId12"/>
    <p:sldId id="372" r:id="rId13"/>
    <p:sldId id="376" r:id="rId14"/>
    <p:sldId id="296" r:id="rId15"/>
    <p:sldId id="382" r:id="rId16"/>
    <p:sldId id="385" r:id="rId17"/>
    <p:sldId id="383" r:id="rId18"/>
    <p:sldId id="328" r:id="rId19"/>
    <p:sldId id="293" r:id="rId20"/>
    <p:sldId id="380" r:id="rId21"/>
    <p:sldId id="381" r:id="rId22"/>
    <p:sldId id="323" r:id="rId23"/>
    <p:sldId id="327" r:id="rId24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DE0000"/>
    <a:srgbClr val="D00000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A4A66-ACFD-4134-8F10-48918A9082AF}" v="66" dt="2019-10-30T10:02:21.011"/>
    <p1510:client id="{205E4569-1FF1-498D-933D-5B3F1C86A8BA}" v="36" dt="2019-11-01T12:55:20.241"/>
    <p1510:client id="{AA6DAC7F-B3DD-443D-8E05-C20185B4CAFE}" v="381" dt="2019-11-01T11:49:22.043"/>
    <p1510:client id="{C1B72EA1-94E1-47AE-8A81-DC997A0D4C5E}" v="18" dt="2019-11-01T11:18:14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31" autoAdjust="0"/>
  </p:normalViewPr>
  <p:slideViewPr>
    <p:cSldViewPr snapToGrid="0">
      <p:cViewPr varScale="1">
        <p:scale>
          <a:sx n="76" d="100"/>
          <a:sy n="76" d="100"/>
        </p:scale>
        <p:origin x="360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es Falk Paulsen" userId="S::stvjfp1@uio.no::f67cfff3-6fe5-4e75-bf3f-02defc436387" providerId="AD" clId="Web-{8AF06ED3-7519-4A1B-ABB8-E14EA7D462A8}"/>
    <pc:docChg chg="modSld">
      <pc:chgData name="Johannes Falk Paulsen" userId="S::stvjfp1@uio.no::f67cfff3-6fe5-4e75-bf3f-02defc436387" providerId="AD" clId="Web-{8AF06ED3-7519-4A1B-ABB8-E14EA7D462A8}" dt="2019-09-25T13:41:54.941" v="38" actId="20577"/>
      <pc:docMkLst>
        <pc:docMk/>
      </pc:docMkLst>
      <pc:sldChg chg="modSp">
        <pc:chgData name="Johannes Falk Paulsen" userId="S::stvjfp1@uio.no::f67cfff3-6fe5-4e75-bf3f-02defc436387" providerId="AD" clId="Web-{8AF06ED3-7519-4A1B-ABB8-E14EA7D462A8}" dt="2019-09-25T13:41:04.549" v="27" actId="20577"/>
        <pc:sldMkLst>
          <pc:docMk/>
          <pc:sldMk cId="1224638695" sldId="296"/>
        </pc:sldMkLst>
        <pc:spChg chg="mod">
          <ac:chgData name="Johannes Falk Paulsen" userId="S::stvjfp1@uio.no::f67cfff3-6fe5-4e75-bf3f-02defc436387" providerId="AD" clId="Web-{8AF06ED3-7519-4A1B-ABB8-E14EA7D462A8}" dt="2019-09-25T13:41:04.549" v="27" actId="20577"/>
          <ac:spMkLst>
            <pc:docMk/>
            <pc:sldMk cId="1224638695" sldId="296"/>
            <ac:spMk id="3" creationId="{00000000-0000-0000-0000-000000000000}"/>
          </ac:spMkLst>
        </pc:spChg>
      </pc:sldChg>
      <pc:sldChg chg="modSp">
        <pc:chgData name="Johannes Falk Paulsen" userId="S::stvjfp1@uio.no::f67cfff3-6fe5-4e75-bf3f-02defc436387" providerId="AD" clId="Web-{8AF06ED3-7519-4A1B-ABB8-E14EA7D462A8}" dt="2019-09-25T13:41:54.925" v="37" actId="20577"/>
        <pc:sldMkLst>
          <pc:docMk/>
          <pc:sldMk cId="809186177" sldId="302"/>
        </pc:sldMkLst>
        <pc:spChg chg="mod">
          <ac:chgData name="Johannes Falk Paulsen" userId="S::stvjfp1@uio.no::f67cfff3-6fe5-4e75-bf3f-02defc436387" providerId="AD" clId="Web-{8AF06ED3-7519-4A1B-ABB8-E14EA7D462A8}" dt="2019-09-25T13:41:54.925" v="37" actId="20577"/>
          <ac:spMkLst>
            <pc:docMk/>
            <pc:sldMk cId="809186177" sldId="302"/>
            <ac:spMk id="3" creationId="{00000000-0000-0000-0000-000000000000}"/>
          </ac:spMkLst>
        </pc:spChg>
      </pc:sldChg>
    </pc:docChg>
  </pc:docChgLst>
  <pc:docChgLst>
    <pc:chgData name="Johannes Falk Paulsen" userId="f67cfff3-6fe5-4e75-bf3f-02defc436387" providerId="ADAL" clId="{0AB94F7F-13DD-496E-BBA5-17C969509B4C}"/>
    <pc:docChg chg="modSld">
      <pc:chgData name="Johannes Falk Paulsen" userId="f67cfff3-6fe5-4e75-bf3f-02defc436387" providerId="ADAL" clId="{0AB94F7F-13DD-496E-BBA5-17C969509B4C}" dt="2019-09-23T07:04:16.770" v="18" actId="20577"/>
      <pc:docMkLst>
        <pc:docMk/>
      </pc:docMkLst>
      <pc:sldChg chg="modSp">
        <pc:chgData name="Johannes Falk Paulsen" userId="f67cfff3-6fe5-4e75-bf3f-02defc436387" providerId="ADAL" clId="{0AB94F7F-13DD-496E-BBA5-17C969509B4C}" dt="2019-09-23T07:00:24.645" v="7" actId="20577"/>
        <pc:sldMkLst>
          <pc:docMk/>
          <pc:sldMk cId="917729800" sldId="293"/>
        </pc:sldMkLst>
        <pc:spChg chg="mod">
          <ac:chgData name="Johannes Falk Paulsen" userId="f67cfff3-6fe5-4e75-bf3f-02defc436387" providerId="ADAL" clId="{0AB94F7F-13DD-496E-BBA5-17C969509B4C}" dt="2019-09-23T06:58:43.049" v="1" actId="20577"/>
          <ac:spMkLst>
            <pc:docMk/>
            <pc:sldMk cId="917729800" sldId="293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0:24.645" v="7" actId="20577"/>
          <ac:spMkLst>
            <pc:docMk/>
            <pc:sldMk cId="917729800" sldId="293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4:16.770" v="18" actId="20577"/>
        <pc:sldMkLst>
          <pc:docMk/>
          <pc:sldMk cId="3193528943" sldId="294"/>
        </pc:sldMkLst>
        <pc:spChg chg="mod">
          <ac:chgData name="Johannes Falk Paulsen" userId="f67cfff3-6fe5-4e75-bf3f-02defc436387" providerId="ADAL" clId="{0AB94F7F-13DD-496E-BBA5-17C969509B4C}" dt="2019-09-23T07:04:16.770" v="18" actId="20577"/>
          <ac:spMkLst>
            <pc:docMk/>
            <pc:sldMk cId="3193528943" sldId="294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3:41.155" v="17" actId="20577"/>
          <ac:spMkLst>
            <pc:docMk/>
            <pc:sldMk cId="3193528943" sldId="294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1:57.860" v="14" actId="20577"/>
        <pc:sldMkLst>
          <pc:docMk/>
          <pc:sldMk cId="3069865848" sldId="297"/>
        </pc:sldMkLst>
        <pc:spChg chg="mod">
          <ac:chgData name="Johannes Falk Paulsen" userId="f67cfff3-6fe5-4e75-bf3f-02defc436387" providerId="ADAL" clId="{0AB94F7F-13DD-496E-BBA5-17C969509B4C}" dt="2019-09-23T07:01:57.860" v="14" actId="20577"/>
          <ac:spMkLst>
            <pc:docMk/>
            <pc:sldMk cId="3069865848" sldId="297"/>
            <ac:spMk id="3" creationId="{00000000-0000-0000-0000-000000000000}"/>
          </ac:spMkLst>
        </pc:spChg>
      </pc:sldChg>
    </pc:docChg>
  </pc:docChgLst>
  <pc:docChgLst>
    <pc:chgData name="Linn Kristin Stølan" userId="S::linnkst@uio.no::0069d10d-b753-4967-b063-6f016185964f" providerId="AD" clId="Web-{C1B72EA1-94E1-47AE-8A81-DC997A0D4C5E}"/>
    <pc:docChg chg="modSld">
      <pc:chgData name="Linn Kristin Stølan" userId="S::linnkst@uio.no::0069d10d-b753-4967-b063-6f016185964f" providerId="AD" clId="Web-{C1B72EA1-94E1-47AE-8A81-DC997A0D4C5E}" dt="2019-11-01T11:18:14.209" v="17" actId="20577"/>
      <pc:docMkLst>
        <pc:docMk/>
      </pc:docMkLst>
      <pc:sldChg chg="modSp">
        <pc:chgData name="Linn Kristin Stølan" userId="S::linnkst@uio.no::0069d10d-b753-4967-b063-6f016185964f" providerId="AD" clId="Web-{C1B72EA1-94E1-47AE-8A81-DC997A0D4C5E}" dt="2019-11-01T11:18:14.209" v="16" actId="20577"/>
        <pc:sldMkLst>
          <pc:docMk/>
          <pc:sldMk cId="4107053653" sldId="386"/>
        </pc:sldMkLst>
        <pc:spChg chg="mod">
          <ac:chgData name="Linn Kristin Stølan" userId="S::linnkst@uio.no::0069d10d-b753-4967-b063-6f016185964f" providerId="AD" clId="Web-{C1B72EA1-94E1-47AE-8A81-DC997A0D4C5E}" dt="2019-11-01T11:18:14.209" v="16" actId="20577"/>
          <ac:spMkLst>
            <pc:docMk/>
            <pc:sldMk cId="4107053653" sldId="386"/>
            <ac:spMk id="3" creationId="{A8DB5A41-61C1-4F79-8C79-2CF5ABCDE13B}"/>
          </ac:spMkLst>
        </pc:spChg>
      </pc:sldChg>
    </pc:docChg>
  </pc:docChgLst>
  <pc:docChgLst>
    <pc:chgData name="Silje Winther" userId="S::siljewin@uio.no::8940eabc-3c95-4c69-a9eb-41d19c1a9876" providerId="AD" clId="Web-{205E4569-1FF1-498D-933D-5B3F1C86A8BA}"/>
    <pc:docChg chg="modSld">
      <pc:chgData name="Silje Winther" userId="S::siljewin@uio.no::8940eabc-3c95-4c69-a9eb-41d19c1a9876" providerId="AD" clId="Web-{205E4569-1FF1-498D-933D-5B3F1C86A8BA}" dt="2019-11-01T12:55:20.241" v="35" actId="20577"/>
      <pc:docMkLst>
        <pc:docMk/>
      </pc:docMkLst>
      <pc:sldChg chg="modSp">
        <pc:chgData name="Silje Winther" userId="S::siljewin@uio.no::8940eabc-3c95-4c69-a9eb-41d19c1a9876" providerId="AD" clId="Web-{205E4569-1FF1-498D-933D-5B3F1C86A8BA}" dt="2019-11-01T12:55:20.241" v="34" actId="20577"/>
        <pc:sldMkLst>
          <pc:docMk/>
          <pc:sldMk cId="1139214226" sldId="360"/>
        </pc:sldMkLst>
        <pc:spChg chg="mod">
          <ac:chgData name="Silje Winther" userId="S::siljewin@uio.no::8940eabc-3c95-4c69-a9eb-41d19c1a9876" providerId="AD" clId="Web-{205E4569-1FF1-498D-933D-5B3F1C86A8BA}" dt="2019-11-01T12:55:20.241" v="34" actId="20577"/>
          <ac:spMkLst>
            <pc:docMk/>
            <pc:sldMk cId="1139214226" sldId="360"/>
            <ac:spMk id="3" creationId="{00000000-0000-0000-0000-000000000000}"/>
          </ac:spMkLst>
        </pc:spChg>
      </pc:sldChg>
    </pc:docChg>
  </pc:docChgLst>
  <pc:docChgLst>
    <pc:chgData name="Linn Kristin Stølan" userId="S::linnkst@uio.no::0069d10d-b753-4967-b063-6f016185964f" providerId="AD" clId="Web-{05BA4A66-ACFD-4134-8F10-48918A9082AF}"/>
    <pc:docChg chg="addSld modSld sldOrd">
      <pc:chgData name="Linn Kristin Stølan" userId="S::linnkst@uio.no::0069d10d-b753-4967-b063-6f016185964f" providerId="AD" clId="Web-{05BA4A66-ACFD-4134-8F10-48918A9082AF}" dt="2019-10-30T10:02:19.198" v="61" actId="20577"/>
      <pc:docMkLst>
        <pc:docMk/>
      </pc:docMkLst>
      <pc:sldChg chg="modSp">
        <pc:chgData name="Linn Kristin Stølan" userId="S::linnkst@uio.no::0069d10d-b753-4967-b063-6f016185964f" providerId="AD" clId="Web-{05BA4A66-ACFD-4134-8F10-48918A9082AF}" dt="2019-10-30T10:02:17.933" v="59" actId="20577"/>
        <pc:sldMkLst>
          <pc:docMk/>
          <pc:sldMk cId="2588090061" sldId="296"/>
        </pc:sldMkLst>
        <pc:spChg chg="mod">
          <ac:chgData name="Linn Kristin Stølan" userId="S::linnkst@uio.no::0069d10d-b753-4967-b063-6f016185964f" providerId="AD" clId="Web-{05BA4A66-ACFD-4134-8F10-48918A9082AF}" dt="2019-10-30T10:02:17.933" v="59" actId="20577"/>
          <ac:spMkLst>
            <pc:docMk/>
            <pc:sldMk cId="2588090061" sldId="296"/>
            <ac:spMk id="5" creationId="{00000000-0000-0000-0000-000000000000}"/>
          </ac:spMkLst>
        </pc:spChg>
      </pc:sldChg>
      <pc:sldChg chg="ord">
        <pc:chgData name="Linn Kristin Stølan" userId="S::linnkst@uio.no::0069d10d-b753-4967-b063-6f016185964f" providerId="AD" clId="Web-{05BA4A66-ACFD-4134-8F10-48918A9082AF}" dt="2019-10-30T09:59:01.776" v="4"/>
        <pc:sldMkLst>
          <pc:docMk/>
          <pc:sldMk cId="2439225969" sldId="351"/>
        </pc:sldMkLst>
      </pc:sldChg>
      <pc:sldChg chg="ord">
        <pc:chgData name="Linn Kristin Stølan" userId="S::linnkst@uio.no::0069d10d-b753-4967-b063-6f016185964f" providerId="AD" clId="Web-{05BA4A66-ACFD-4134-8F10-48918A9082AF}" dt="2019-10-30T09:59:01.776" v="2"/>
        <pc:sldMkLst>
          <pc:docMk/>
          <pc:sldMk cId="928398268" sldId="357"/>
        </pc:sldMkLst>
      </pc:sldChg>
      <pc:sldChg chg="ord">
        <pc:chgData name="Linn Kristin Stølan" userId="S::linnkst@uio.no::0069d10d-b753-4967-b063-6f016185964f" providerId="AD" clId="Web-{05BA4A66-ACFD-4134-8F10-48918A9082AF}" dt="2019-10-30T09:59:01.776" v="3"/>
        <pc:sldMkLst>
          <pc:docMk/>
          <pc:sldMk cId="1139214226" sldId="360"/>
        </pc:sldMkLst>
      </pc:sldChg>
      <pc:sldChg chg="addSp delSp modSp">
        <pc:chgData name="Linn Kristin Stølan" userId="S::linnkst@uio.no::0069d10d-b753-4967-b063-6f016185964f" providerId="AD" clId="Web-{05BA4A66-ACFD-4134-8F10-48918A9082AF}" dt="2019-10-30T10:01:13.042" v="18"/>
        <pc:sldMkLst>
          <pc:docMk/>
          <pc:sldMk cId="2494567839" sldId="383"/>
        </pc:sldMkLst>
        <pc:picChg chg="add del mod">
          <ac:chgData name="Linn Kristin Stølan" userId="S::linnkst@uio.no::0069d10d-b753-4967-b063-6f016185964f" providerId="AD" clId="Web-{05BA4A66-ACFD-4134-8F10-48918A9082AF}" dt="2019-10-30T10:01:13.042" v="18"/>
          <ac:picMkLst>
            <pc:docMk/>
            <pc:sldMk cId="2494567839" sldId="383"/>
            <ac:picMk id="4" creationId="{AE75A2AE-3AD1-4E6E-80FB-72B4454E13F3}"/>
          </ac:picMkLst>
        </pc:picChg>
      </pc:sldChg>
      <pc:sldChg chg="modSp">
        <pc:chgData name="Linn Kristin Stølan" userId="S::linnkst@uio.no::0069d10d-b753-4967-b063-6f016185964f" providerId="AD" clId="Web-{05BA4A66-ACFD-4134-8F10-48918A9082AF}" dt="2019-10-30T10:02:10.604" v="51" actId="20577"/>
        <pc:sldMkLst>
          <pc:docMk/>
          <pc:sldMk cId="3717742682" sldId="385"/>
        </pc:sldMkLst>
        <pc:spChg chg="mod">
          <ac:chgData name="Linn Kristin Stølan" userId="S::linnkst@uio.no::0069d10d-b753-4967-b063-6f016185964f" providerId="AD" clId="Web-{05BA4A66-ACFD-4134-8F10-48918A9082AF}" dt="2019-10-30T10:02:10.604" v="51" actId="20577"/>
          <ac:spMkLst>
            <pc:docMk/>
            <pc:sldMk cId="3717742682" sldId="385"/>
            <ac:spMk id="3" creationId="{00000000-0000-0000-0000-000000000000}"/>
          </ac:spMkLst>
        </pc:spChg>
      </pc:sldChg>
      <pc:sldChg chg="modSp new">
        <pc:chgData name="Linn Kristin Stølan" userId="S::linnkst@uio.no::0069d10d-b753-4967-b063-6f016185964f" providerId="AD" clId="Web-{05BA4A66-ACFD-4134-8F10-48918A9082AF}" dt="2019-10-30T09:59:27.948" v="15" actId="20577"/>
        <pc:sldMkLst>
          <pc:docMk/>
          <pc:sldMk cId="4107053653" sldId="386"/>
        </pc:sldMkLst>
        <pc:spChg chg="mod">
          <ac:chgData name="Linn Kristin Stølan" userId="S::linnkst@uio.no::0069d10d-b753-4967-b063-6f016185964f" providerId="AD" clId="Web-{05BA4A66-ACFD-4134-8F10-48918A9082AF}" dt="2019-10-30T09:59:27.948" v="15" actId="20577"/>
          <ac:spMkLst>
            <pc:docMk/>
            <pc:sldMk cId="4107053653" sldId="386"/>
            <ac:spMk id="2" creationId="{34B1198D-A825-4583-A1B9-F1115F4CDABC}"/>
          </ac:spMkLst>
        </pc:spChg>
      </pc:sldChg>
    </pc:docChg>
  </pc:docChgLst>
  <pc:docChgLst>
    <pc:chgData name="Silje Winther" userId="S::siljewin@uio.no::8940eabc-3c95-4c69-a9eb-41d19c1a9876" providerId="AD" clId="Web-{AA6DAC7F-B3DD-443D-8E05-C20185B4CAFE}"/>
    <pc:docChg chg="modSld">
      <pc:chgData name="Silje Winther" userId="S::siljewin@uio.no::8940eabc-3c95-4c69-a9eb-41d19c1a9876" providerId="AD" clId="Web-{AA6DAC7F-B3DD-443D-8E05-C20185B4CAFE}" dt="2019-11-01T11:49:22.043" v="368" actId="20577"/>
      <pc:docMkLst>
        <pc:docMk/>
      </pc:docMkLst>
      <pc:sldChg chg="modSp">
        <pc:chgData name="Silje Winther" userId="S::siljewin@uio.no::8940eabc-3c95-4c69-a9eb-41d19c1a9876" providerId="AD" clId="Web-{AA6DAC7F-B3DD-443D-8E05-C20185B4CAFE}" dt="2019-11-01T11:47:12.465" v="321" actId="20577"/>
        <pc:sldMkLst>
          <pc:docMk/>
          <pc:sldMk cId="255494491" sldId="345"/>
        </pc:sldMkLst>
        <pc:graphicFrameChg chg="modGraphic">
          <ac:chgData name="Silje Winther" userId="S::siljewin@uio.no::8940eabc-3c95-4c69-a9eb-41d19c1a9876" providerId="AD" clId="Web-{AA6DAC7F-B3DD-443D-8E05-C20185B4CAFE}" dt="2019-11-01T11:47:12.465" v="321" actId="20577"/>
          <ac:graphicFrameMkLst>
            <pc:docMk/>
            <pc:sldMk cId="255494491" sldId="345"/>
            <ac:graphicFrameMk id="6" creationId="{DF537F70-B889-4B97-8478-30D132AFD626}"/>
          </ac:graphicFrameMkLst>
        </pc:graphicFrameChg>
      </pc:sldChg>
      <pc:sldChg chg="modSp">
        <pc:chgData name="Silje Winther" userId="S::siljewin@uio.no::8940eabc-3c95-4c69-a9eb-41d19c1a9876" providerId="AD" clId="Web-{AA6DAC7F-B3DD-443D-8E05-C20185B4CAFE}" dt="2019-11-01T11:49:22.043" v="367" actId="20577"/>
        <pc:sldMkLst>
          <pc:docMk/>
          <pc:sldMk cId="1139214226" sldId="360"/>
        </pc:sldMkLst>
        <pc:spChg chg="mod">
          <ac:chgData name="Silje Winther" userId="S::siljewin@uio.no::8940eabc-3c95-4c69-a9eb-41d19c1a9876" providerId="AD" clId="Web-{AA6DAC7F-B3DD-443D-8E05-C20185B4CAFE}" dt="2019-11-01T11:49:22.043" v="367" actId="20577"/>
          <ac:spMkLst>
            <pc:docMk/>
            <pc:sldMk cId="1139214226" sldId="360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07.11.2019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07.11.2019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Denne presentasjonen må tilpasses lokale forhold,</a:t>
            </a:r>
            <a:r>
              <a:rPr lang="nb-NO" baseline="0"/>
              <a:t> kontekst og målgrupper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470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Ytre</a:t>
            </a:r>
            <a:r>
              <a:rPr lang="nb-NO" baseline="0"/>
              <a:t> r</a:t>
            </a:r>
            <a:r>
              <a:rPr lang="nb-NO"/>
              <a:t>ammer og forventninger</a:t>
            </a:r>
            <a:r>
              <a:rPr lang="nb-NO" baseline="0"/>
              <a:t> fra omgivelsene (profesjonalitet, effektivitet…)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798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har også krav fra våre eiere.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Det er i</a:t>
            </a:r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kke minst veldig tydelig i </a:t>
            </a:r>
          </a:p>
          <a:p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ABE-reformen: avbyråkratiserings- og effektivitetsreform </a:t>
            </a:r>
          </a:p>
          <a:p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Digitalisering skal bidra til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gevinster</a:t>
            </a:r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Klare signaler på veksten i administrasjon må flate ut. Dette for å hindre at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kuttene kommer i </a:t>
            </a:r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primærvirksomheten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forskning og utdanning.</a:t>
            </a:r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88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Vi må ta ut gevinstene i administrasjonen,</a:t>
            </a:r>
            <a:r>
              <a:rPr lang="nb-NO" baseline="0"/>
              <a:t> for å hindre at kuttene rammer vår primærvirksomhet: Forskning og utdanning</a:t>
            </a:r>
          </a:p>
          <a:p>
            <a:endParaRPr lang="nb-NO" b="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30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Studentene har</a:t>
            </a:r>
            <a:r>
              <a:rPr lang="nb-NO" baseline="0"/>
              <a:t> visse forventninger til UiO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16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961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Digitalisering og automatisering skjer i høyt tempo i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dagens samfunn</a:t>
            </a:r>
            <a:r>
              <a:rPr lang="nb-NO" sz="1200" b="0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 Vi skal utnytte teknologien</a:t>
            </a:r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og organisere oss slik at vi bruker de mulighetene den gir oss. Vi skal frigjøre ressurser fra manuelle arbeidsprosesser, slik at vi kan støtte bedre opp under primærvirksomheten. </a:t>
            </a:r>
          </a:p>
          <a:p>
            <a:endParaRPr lang="nb-NO" sz="1200" b="0" kern="1200" baseline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b="0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Eks: Papirfakturaer og manuell punching av KID-numre – nå ser vi ikke lenger en eneste papirfaktura, alt skjer digitalt. </a:t>
            </a:r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b="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4770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576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/>
          </a:p>
          <a:p>
            <a:r>
              <a:rPr lang="nb-NO" baseline="0"/>
              <a:t>Viktig å innlede med å si:</a:t>
            </a:r>
          </a:p>
          <a:p>
            <a:r>
              <a:rPr lang="nb-NO" baseline="0"/>
              <a:t>vi digitaliserer fordi det er forventninger fra våre ansatte, studenter og omverdenen at vi har digitale brukervennlige løsninger. </a:t>
            </a:r>
          </a:p>
          <a:p>
            <a:r>
              <a:rPr lang="nb-NO" baseline="0"/>
              <a:t>Vi digitaliserer fordi vi vet at det gir effektivitet, og bedre løsninger. </a:t>
            </a:r>
          </a:p>
          <a:p>
            <a:r>
              <a:rPr lang="nb-NO" baseline="0"/>
              <a:t>og hvis ikke gjør det vil dette ramme studier og forskning.</a:t>
            </a:r>
          </a:p>
          <a:p>
            <a:endParaRPr lang="nb-NO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/>
              <a:t>Dette er ikke noe nytt, men tempo og mulighetene økes.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UiO jobber for å fornye, forenkle og forbedre måten vi jobber på i administrasjonen. Det er derfor opprettet et Program for administrativ forbedring og digitalisering. Til programmet hører prosjektene UiO: Økonomi og lønn, UiO: Saksbehandling og arkiv, Fellesløsninger og IT drift. I tillegg er det etablert et konsept (“Små, raske freidige”) for å kunne gjennomføre små endringer i arbeidsprosesser på en smidig og effektiv måte. </a:t>
            </a:r>
          </a:p>
          <a:p>
            <a:endParaRPr lang="nb-NO" baseline="0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394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Slik er programmet organisert. </a:t>
            </a:r>
          </a:p>
          <a:p>
            <a:endParaRPr lang="nb-NO"/>
          </a:p>
          <a:p>
            <a:r>
              <a:rPr lang="nb-NO"/>
              <a:t>Kort om programmet</a:t>
            </a:r>
          </a:p>
          <a:p>
            <a:r>
              <a:rPr lang="nb-NO"/>
              <a:t>4 prosjekter, og 2 metoder.</a:t>
            </a:r>
          </a:p>
          <a:p>
            <a:endParaRPr lang="nb-NO" baseline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/>
              <a:t>Vi lager det som er program for 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/>
              <a:t>Vi kan samkjøre ressurser slik at vi ikke går i beina på hverandre.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sikrer at prosjektene</a:t>
            </a:r>
            <a:r>
              <a:rPr lang="nb-NO" baseline="0"/>
              <a:t> ivaretar medvirkning og medbestemmelse på en god måte.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/>
              <a:t>Prosjektene kan hente ressurser på samme sted, via et programkontor.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79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Noe om ressurser? Dreining</a:t>
            </a:r>
            <a:r>
              <a:rPr lang="nb-NO" baseline="0"/>
              <a:t> av ressurser? UiO må endre bruk av sine ressurser – organisasjonens kapabilitet må øke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237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0688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Programmet</a:t>
            </a:r>
            <a:r>
              <a:rPr lang="nb-NO" baseline="0"/>
              <a:t> jobber med kompetanseutvikling og tiltak rundt dette. Vi har for eksempel satt i gang et program for endringsledelse</a:t>
            </a:r>
            <a:r>
              <a:rPr lang="nb-NO"/>
              <a:t>, og dette er noe vi er bevisst på og jobber strategisk og målrettet med i samarbeid med HR. </a:t>
            </a:r>
            <a:endParaRPr lang="nb-NO" baseline="0"/>
          </a:p>
          <a:p>
            <a:r>
              <a:rPr lang="nb-NO" baseline="0"/>
              <a:t>Deres oppgave som ledere blir viktig for å få med dere de ansatte – skape en kultur for endring og utvikling.</a:t>
            </a:r>
            <a:r>
              <a:rPr lang="nb-NO"/>
              <a:t> </a:t>
            </a:r>
            <a:endParaRPr lang="nb-NO" baseline="0">
              <a:cs typeface="Calibri"/>
            </a:endParaRPr>
          </a:p>
          <a:p>
            <a:endParaRPr lang="nb-NO"/>
          </a:p>
          <a:p>
            <a:r>
              <a:rPr lang="nb-NO">
                <a:cs typeface="Calibri"/>
              </a:rPr>
              <a:t>Det er dere som ledere som har det overordnede ansvaret for å få til disse endringene. Dere har ansvar for gjennomføring, forankring og er dermed de aller viktigste </a:t>
            </a:r>
            <a:r>
              <a:rPr lang="nb-NO" err="1">
                <a:cs typeface="Calibri"/>
              </a:rPr>
              <a:t>kommunikatørene</a:t>
            </a:r>
            <a:r>
              <a:rPr lang="nb-NO">
                <a:cs typeface="Calibri"/>
              </a:rPr>
              <a:t> på programmets aktiviteter. Til syvende og sist er det også dere som er ansvarlige for gevinstrealiseringen. </a:t>
            </a:r>
          </a:p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Programmet er her for å støtte dere i det arbeidet – bruk oss når dere ser det er behov!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174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Betydning for organisering?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hvilke konsekvenser og muligheter ser dere? </a:t>
            </a:r>
          </a:p>
          <a:p>
            <a:r>
              <a:rPr lang="nb-NO"/>
              <a:t>Betydning for kompetanse?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Har</a:t>
            </a:r>
            <a:r>
              <a:rPr lang="nb-NO" baseline="0"/>
              <a:t> vi den kompetansen vi trenger gitt denne utviklingen? </a:t>
            </a:r>
          </a:p>
          <a:p>
            <a:r>
              <a:rPr lang="nb-NO" baseline="0"/>
              <a:t>Behovet for lokal ledelse?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baseline="0"/>
              <a:t>Har vi den </a:t>
            </a:r>
            <a:r>
              <a:rPr lang="nb-NO" baseline="0" err="1"/>
              <a:t>lederkapasiteten</a:t>
            </a:r>
            <a:r>
              <a:rPr lang="nb-NO" baseline="0"/>
              <a:t> vi trenger?</a:t>
            </a:r>
          </a:p>
          <a:p>
            <a:r>
              <a:rPr lang="nb-NO" baseline="0"/>
              <a:t>	</a:t>
            </a:r>
            <a:endParaRPr lang="nb-NO"/>
          </a:p>
          <a:p>
            <a:r>
              <a:rPr lang="nb-NO"/>
              <a:t> 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234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1237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adm-forbedring-digitalisering/index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3495" y="4622801"/>
            <a:ext cx="415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/>
              <a:t>Generell orientering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7722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Innhold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Formål med denne presentasjonen</a:t>
            </a:r>
          </a:p>
          <a:p>
            <a:r>
              <a:rPr lang="nb-NO" sz="2800" dirty="0"/>
              <a:t>Hva skjer rundt oss?</a:t>
            </a:r>
          </a:p>
          <a:p>
            <a:r>
              <a:rPr lang="nb-NO" sz="2800" dirty="0"/>
              <a:t>Program for administrativ forbedring og digitalisering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8937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Formål med presentasjonen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Øke kunnskap om programmet</a:t>
            </a:r>
          </a:p>
          <a:p>
            <a:r>
              <a:rPr lang="nb-NO"/>
              <a:t>Øke forståelse for hvorfor UiO digitaliserer</a:t>
            </a:r>
          </a:p>
          <a:p>
            <a:r>
              <a:rPr lang="nb-NO"/>
              <a:t>Forbedre kommunikasjonen mellom organisatoriske nivåer og enheter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56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>Rammebetingelser og kontekst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426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Store forventninger til UiO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34" y="1345332"/>
            <a:ext cx="5637049" cy="375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07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37320"/>
            <a:ext cx="4881853" cy="4018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806" y="757267"/>
            <a:ext cx="1783234" cy="47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3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Fra skoleeksamen med penn og gjennomslagspapir…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31" y="1448202"/>
            <a:ext cx="5784229" cy="381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4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…til digital eksamen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633" y="1199198"/>
            <a:ext cx="6526734" cy="402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70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0" y="1237320"/>
            <a:ext cx="4870241" cy="33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01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103" y="0"/>
            <a:ext cx="2010897" cy="17134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52" y="481236"/>
            <a:ext cx="8587648" cy="864096"/>
          </a:xfrm>
        </p:spPr>
        <p:txBody>
          <a:bodyPr/>
          <a:lstStyle/>
          <a:p>
            <a:pPr algn="l"/>
            <a:r>
              <a:rPr lang="nb-NO">
                <a:cs typeface="Calibri"/>
              </a:rPr>
              <a:t>BOTT-samarbeidet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33363"/>
            <a:ext cx="9144000" cy="3621683"/>
          </a:xfrm>
        </p:spPr>
        <p:txBody>
          <a:bodyPr>
            <a:normAutofit lnSpcReduction="10000"/>
          </a:bodyPr>
          <a:lstStyle/>
          <a:p>
            <a:r>
              <a:rPr lang="nb-NO">
                <a:cs typeface="Calibri"/>
              </a:rPr>
              <a:t>Et samarbeid om store systemer, mellom universitetene i Bergen, Oslo, Trondheim og Tromsø</a:t>
            </a:r>
          </a:p>
          <a:p>
            <a:pPr lvl="1"/>
            <a:r>
              <a:rPr lang="nb-NO">
                <a:cs typeface="Calibri"/>
              </a:rPr>
              <a:t>bygger på lang tradisjon for samarbeid</a:t>
            </a:r>
          </a:p>
          <a:p>
            <a:pPr lvl="1"/>
            <a:r>
              <a:rPr lang="nb-NO">
                <a:cs typeface="Calibri"/>
              </a:rPr>
              <a:t>fordi vi har delvis sammenfallende interesser og behov, og kan få stordriftsfordeler på sikt</a:t>
            </a:r>
          </a:p>
          <a:p>
            <a:r>
              <a:rPr lang="nb-NO">
                <a:cs typeface="Calibri"/>
              </a:rPr>
              <a:t>Forventninger fra UNIT (</a:t>
            </a:r>
            <a:r>
              <a:rPr lang="nb-NO"/>
              <a:t>Direktoratet for IKT og fellestjenester i høyere utdanning og forskning)</a:t>
            </a:r>
            <a:r>
              <a:rPr lang="nb-NO">
                <a:cs typeface="Calibri"/>
              </a:rPr>
              <a:t> om at løsninger skal gjelde for sektoren</a:t>
            </a:r>
          </a:p>
          <a:p>
            <a:r>
              <a:rPr lang="nb-NO">
                <a:cs typeface="Calibri"/>
              </a:rPr>
              <a:t>To nasjonale BOTT-prosjekter har lokale mottaksprosjekter (UiO: Saksbehandling og arkiv, UiO: Økonomi og lønn)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06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Hvorfor et program for administrativ forbedring og digitalisering?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3219" y="1564394"/>
            <a:ext cx="9000781" cy="370166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b-NO">
              <a:latin typeface="Arial"/>
              <a:cs typeface="Arial"/>
            </a:endParaRPr>
          </a:p>
          <a:p>
            <a:r>
              <a:rPr lang="nb-NO">
                <a:latin typeface="Arial"/>
                <a:cs typeface="Arial"/>
              </a:rPr>
              <a:t>Programmet skal understøtte den overordnede strategien for UiO, og bidra til å videreutvikle en effektiv og profesjonell forvaltning og administrasjon</a:t>
            </a: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8090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Mer om programmets formål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 fontScale="85000" lnSpcReduction="10000"/>
          </a:bodyPr>
          <a:lstStyle/>
          <a:p>
            <a:pPr fontAlgn="base"/>
            <a:r>
              <a:rPr lang="nb-NO"/>
              <a:t>UiO skal forenkle, forbedre og fornye administrative arbeidsprosesser for å frigjøre ressurser til kjerneoppgavene. Dette skal skje gjennom å:</a:t>
            </a:r>
          </a:p>
          <a:p>
            <a:pPr lvl="1" fontAlgn="base"/>
            <a:r>
              <a:rPr lang="nb-NO"/>
              <a:t>Utnytte mulighetene i nye og eksisterende systemer</a:t>
            </a:r>
          </a:p>
          <a:p>
            <a:pPr lvl="1" fontAlgn="base"/>
            <a:r>
              <a:rPr lang="nb-NO"/>
              <a:t>Etablere "beste praksis ved" for å forbedre arbeidsprosesser og tjenester</a:t>
            </a:r>
            <a:endParaRPr lang="nb-NO">
              <a:cs typeface="Calibri"/>
            </a:endParaRPr>
          </a:p>
          <a:p>
            <a:pPr lvl="1" fontAlgn="base"/>
            <a:r>
              <a:rPr lang="nb-NO"/>
              <a:t>Utvikle fellesløsninger mellom enheter som bidrar til effektiv drift og robuste administrative tjenester</a:t>
            </a:r>
          </a:p>
          <a:p>
            <a:pPr lvl="1" fontAlgn="base"/>
            <a:r>
              <a:rPr lang="nb-NO"/>
              <a:t>Utvikle løsninger som gir brukerne bedre og mer tilgjengelige tjenester, og en enklere arbeidshverdag</a:t>
            </a:r>
          </a:p>
          <a:p>
            <a:pPr marL="0" indent="0" fontAlgn="base">
              <a:buNone/>
            </a:pPr>
            <a:endParaRPr lang="nb-NO"/>
          </a:p>
          <a:p>
            <a:pPr fontAlgn="base"/>
            <a:r>
              <a:rPr lang="nb-NO"/>
              <a:t>Program for administrativ forbedring og digitalisering skal sikre god koordinering og ressursutnyttelse i dette arbeidet.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041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Programmets fire prosjekter </a:t>
            </a:r>
            <a:br>
              <a:rPr lang="nb-NO"/>
            </a:b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75980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14350" indent="-457200">
              <a:buAutoNum type="arabicPeriod"/>
            </a:pPr>
            <a:r>
              <a:rPr lang="nb-NO" i="1">
                <a:latin typeface="Arial"/>
                <a:cs typeface="Arial"/>
              </a:rPr>
              <a:t>UiO Saksbehandling og arkiv</a:t>
            </a:r>
            <a:r>
              <a:rPr lang="nb-NO">
                <a:latin typeface="Arial"/>
                <a:cs typeface="Arial"/>
              </a:rPr>
              <a:t>: har som mål å forberede organisasjonen på å kunne ta i bruk de nye løsningene for saksbehandling og arkivering fra BOTT: Saksbehandling og arkiv.</a:t>
            </a:r>
          </a:p>
          <a:p>
            <a:pPr marL="514350" indent="-457200">
              <a:buAutoNum type="arabicPeriod"/>
            </a:pPr>
            <a:endParaRPr lang="nb-NO">
              <a:latin typeface="Arial"/>
              <a:cs typeface="Arial"/>
            </a:endParaRPr>
          </a:p>
          <a:p>
            <a:pPr marL="514350" indent="-457200">
              <a:buAutoNum type="arabicPeriod"/>
            </a:pPr>
            <a:r>
              <a:rPr lang="nb-NO" i="1">
                <a:latin typeface="Arial"/>
                <a:cs typeface="Arial"/>
              </a:rPr>
              <a:t>UiO Økonomi og lønn</a:t>
            </a:r>
            <a:r>
              <a:rPr lang="nb-NO">
                <a:latin typeface="Arial"/>
                <a:cs typeface="Arial"/>
              </a:rPr>
              <a:t>: har som mål å forberede og implementere leveransene fra BOTT: økonomi og lønn. </a:t>
            </a:r>
          </a:p>
          <a:p>
            <a:pPr marL="514350" indent="-457200">
              <a:buAutoNum type="arabicPeriod"/>
            </a:pPr>
            <a:endParaRPr lang="nb-NO">
              <a:latin typeface="Arial"/>
              <a:cs typeface="Arial"/>
            </a:endParaRPr>
          </a:p>
          <a:p>
            <a:pPr marL="514350" indent="-457200">
              <a:buAutoNum type="arabicPeriod"/>
            </a:pPr>
            <a:r>
              <a:rPr lang="nb-NO" i="1">
                <a:latin typeface="Arial"/>
                <a:cs typeface="Arial"/>
              </a:rPr>
              <a:t>IT-drift</a:t>
            </a:r>
            <a:r>
              <a:rPr lang="nb-NO">
                <a:latin typeface="Arial"/>
                <a:cs typeface="Arial"/>
              </a:rPr>
              <a:t>: Organiseres som et prosjekt med tre delprosjekter</a:t>
            </a:r>
          </a:p>
          <a:p>
            <a:pPr marL="514350" indent="-457200">
              <a:buAutoNum type="arabicPeriod"/>
            </a:pPr>
            <a:endParaRPr lang="nb-NO">
              <a:latin typeface="Arial"/>
              <a:cs typeface="Arial"/>
            </a:endParaRPr>
          </a:p>
          <a:p>
            <a:pPr marL="514350" indent="-457200" fontAlgn="base">
              <a:buAutoNum type="arabicPeriod"/>
            </a:pPr>
            <a:r>
              <a:rPr lang="nb-NO" i="1">
                <a:latin typeface="Arial"/>
                <a:cs typeface="Arial"/>
              </a:rPr>
              <a:t>Fellesløsninger</a:t>
            </a:r>
            <a:r>
              <a:rPr lang="nb-NO">
                <a:latin typeface="Arial"/>
                <a:cs typeface="Arial"/>
              </a:rPr>
              <a:t>: Vil i første omgang arbeide med forskerstøtte</a:t>
            </a:r>
          </a:p>
          <a:p>
            <a:pPr marL="0" indent="0">
              <a:buNone/>
            </a:pPr>
            <a:endParaRPr lang="nb-NO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>
                <a:latin typeface="Arial"/>
                <a:cs typeface="Arial"/>
              </a:rPr>
              <a:t>I tillegg har programmet etablert er konsept for å kunne gjennomføre små endringer i våre arbeidsprosesser på en smidig og effektiv måte.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742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DCEA66-2F48-4D22-B251-3EB6C82A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Beste praksis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B2060E-50FD-4407-97D3-91CEB075E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 fontScale="92500" lnSpcReduction="10000"/>
          </a:bodyPr>
          <a:lstStyle/>
          <a:p>
            <a:r>
              <a:rPr lang="nb-NO">
                <a:cs typeface="Calibri"/>
              </a:rPr>
              <a:t>Kartlegging har vist at vi har forskjellige måter å utføre arbeidsoppgaver ved UiO</a:t>
            </a:r>
          </a:p>
          <a:p>
            <a:r>
              <a:rPr lang="nb-NO">
                <a:cs typeface="Calibri"/>
              </a:rPr>
              <a:t>Ofte viser det seg at forskjellene ikke er begrunnet</a:t>
            </a:r>
          </a:p>
          <a:p>
            <a:pPr lvl="1"/>
            <a:r>
              <a:rPr lang="nb-NO">
                <a:ea typeface="+mn-lt"/>
                <a:cs typeface="+mn-lt"/>
              </a:rPr>
              <a:t>Må tilrettelegge for forskjeller nå det er forskjellige behov.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nb-NO">
                <a:cs typeface="Calibri"/>
              </a:rPr>
              <a:t>Forskjeller har oppstått fordi man ikke har etablert "beste praksis"</a:t>
            </a:r>
            <a:endParaRPr lang="nb-NO"/>
          </a:p>
          <a:p>
            <a:r>
              <a:rPr lang="nb-NO">
                <a:cs typeface="Calibri"/>
              </a:rPr>
              <a:t>Økende grad av digitalisering, forutsetter at "beste praksis" er etablert. Prosesskartlegging er et verktøy for etablere dette.</a:t>
            </a:r>
          </a:p>
          <a:p>
            <a:pPr lvl="1"/>
            <a:r>
              <a:rPr lang="nb-NO">
                <a:cs typeface="Calibri"/>
              </a:rPr>
              <a:t>Gir oss mulighet til å tenke nytt</a:t>
            </a:r>
          </a:p>
          <a:p>
            <a:pPr lvl="1"/>
            <a:r>
              <a:rPr lang="nb-NO">
                <a:cs typeface="Calibri"/>
              </a:rPr>
              <a:t>Gir oss mulighet til å tenke helhet </a:t>
            </a:r>
          </a:p>
          <a:p>
            <a:pPr lvl="1"/>
            <a:r>
              <a:rPr lang="nb-NO">
                <a:cs typeface="Calibri"/>
              </a:rPr>
              <a:t>Gir oss mulighet til å tenke sluttbruker</a:t>
            </a:r>
          </a:p>
          <a:p>
            <a:pPr lvl="1"/>
            <a:endParaRPr lang="nb-NO">
              <a:cs typeface="Calibri"/>
            </a:endParaRPr>
          </a:p>
          <a:p>
            <a:pPr marL="342900" lvl="1" indent="0">
              <a:buNone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4567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371867" y="877280"/>
            <a:ext cx="2340261" cy="6000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333" b="1">
                <a:latin typeface="Arial" charset="0"/>
                <a:ea typeface="ヒラギノ角ゴ Pro W3" charset="-128"/>
                <a:cs typeface="ヒラギノ角ゴ Pro W3" charset="-128"/>
              </a:rPr>
              <a:t>Programeier</a:t>
            </a:r>
            <a:br>
              <a:rPr lang="nb-NO" sz="1333" b="1">
                <a:latin typeface="Arial" charset="0"/>
                <a:ea typeface="ヒラギノ角ゴ Pro W3" charset="-128"/>
                <a:cs typeface="ヒラギノ角ゴ Pro W3" charset="-128"/>
              </a:rPr>
            </a:br>
            <a:r>
              <a:rPr lang="nb-NO" sz="1333" b="1">
                <a:latin typeface="Arial" charset="0"/>
                <a:ea typeface="ヒラギノ角ゴ Pro W3" charset="-128"/>
                <a:cs typeface="ヒラギノ角ゴ Pro W3" charset="-128"/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440541" y="1774226"/>
            <a:ext cx="6120680" cy="42004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667" b="1">
                <a:latin typeface="Arial" charset="0"/>
                <a:ea typeface="ヒラギノ角ゴ Pro W3" charset="-128"/>
                <a:cs typeface="ヒラギノ角ゴ Pro W3" charset="-128"/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343564" y="3380951"/>
            <a:ext cx="1555233" cy="9074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500" b="1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500" b="1">
                <a:latin typeface="Arial" charset="0"/>
                <a:ea typeface="ヒラギノ角ゴ Pro W3" charset="-128"/>
                <a:cs typeface="ヒラギノ角ゴ Pro W3" charset="-128"/>
              </a:rPr>
              <a:t>UiO: Saks-</a:t>
            </a:r>
          </a:p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500" b="1">
                <a:latin typeface="Arial" charset="0"/>
                <a:ea typeface="ヒラギノ角ゴ Pro W3" charset="-128"/>
                <a:cs typeface="ヒラギノ角ゴ Pro W3" charset="-128"/>
              </a:rPr>
              <a:t>behandling og arkiv</a:t>
            </a:r>
          </a:p>
          <a:p>
            <a:pPr defTabSz="76197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667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337628" y="4481172"/>
            <a:ext cx="6459291" cy="60006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167" b="1">
                <a:latin typeface="Arial" charset="0"/>
                <a:ea typeface="ヒラギノ角ゴ Pro W3" charset="-128"/>
                <a:cs typeface="ヒラギノ角ゴ Pro W3" charset="-128"/>
              </a:rPr>
              <a:t>Involvering:</a:t>
            </a:r>
            <a:r>
              <a:rPr lang="nb-NO" sz="1167">
                <a:latin typeface="Arial" charset="0"/>
                <a:ea typeface="ヒラギノ角ゴ Pro W3" charset="-128"/>
                <a:cs typeface="ヒラギノ角ゴ Pro W3" charset="-128"/>
              </a:rPr>
              <a:t> Lokale enheter, fagforeninger og verneorganisasjonen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247623" y="3387053"/>
            <a:ext cx="1555233" cy="9074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500" b="1"/>
              <a:t> </a:t>
            </a:r>
          </a:p>
          <a:p>
            <a:pPr algn="ctr"/>
            <a:r>
              <a:rPr lang="nb-NO" sz="1500" b="1"/>
              <a:t>IT-drift</a:t>
            </a:r>
          </a:p>
          <a:p>
            <a:pPr algn="ctr"/>
            <a:endParaRPr lang="nb-NO" sz="150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605839" y="3387053"/>
            <a:ext cx="1555233" cy="9074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nb-NO" sz="1333" b="1"/>
          </a:p>
          <a:p>
            <a:pPr algn="ctr"/>
            <a:r>
              <a:rPr lang="nb-NO" sz="1333" b="1"/>
              <a:t>Fellesløsninger</a:t>
            </a:r>
          </a:p>
          <a:p>
            <a:endParaRPr lang="nb-NO" sz="1500"/>
          </a:p>
        </p:txBody>
      </p:sp>
      <p:sp>
        <p:nvSpPr>
          <p:cNvPr id="20" name="Rounded Rectangle 19"/>
          <p:cNvSpPr/>
          <p:nvPr/>
        </p:nvSpPr>
        <p:spPr bwMode="auto">
          <a:xfrm>
            <a:off x="2964054" y="3373782"/>
            <a:ext cx="1555233" cy="9039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500" b="1"/>
              <a:t>UiO: Økonomi/lønn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779694" y="2361776"/>
            <a:ext cx="1530538" cy="2747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500">
                <a:latin typeface="Arial" charset="0"/>
                <a:ea typeface="ヒラギノ角ゴ Pro W3" charset="-128"/>
                <a:cs typeface="ヒラギノ角ゴ Pro W3" charset="-128"/>
              </a:rPr>
              <a:t>Programkontor</a:t>
            </a:r>
          </a:p>
        </p:txBody>
      </p: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2121180" y="2194273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3740644" y="2200374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367437" y="2196298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20382" y="2226259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6" idx="0"/>
          </p:cNvCxnSpPr>
          <p:nvPr/>
        </p:nvCxnSpPr>
        <p:spPr bwMode="auto">
          <a:xfrm flipV="1">
            <a:off x="4500881" y="1477347"/>
            <a:ext cx="0" cy="2968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9188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Hvilke endringer kommer på UiO?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Endrede administrative arbeidsprosesser</a:t>
            </a:r>
          </a:p>
          <a:p>
            <a:r>
              <a:rPr lang="nb-NO"/>
              <a:t>Standardiserte, felles prosesser og tjenester</a:t>
            </a:r>
          </a:p>
          <a:p>
            <a:r>
              <a:rPr lang="nb-NO"/>
              <a:t>Økt digitalisering</a:t>
            </a:r>
            <a:endParaRPr lang="nb-NO">
              <a:cs typeface="Arial"/>
            </a:endParaRPr>
          </a:p>
          <a:p>
            <a:r>
              <a:rPr lang="nb-NO"/>
              <a:t>Økte krav til ledelse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550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Endringene kan 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Mer tid til rådgivning og analyse</a:t>
            </a:r>
          </a:p>
          <a:p>
            <a:r>
              <a:rPr lang="nb-NO"/>
              <a:t>Mer tid til kontinuerlig forbedring</a:t>
            </a:r>
          </a:p>
          <a:p>
            <a:r>
              <a:rPr lang="nb-NO"/>
              <a:t>Mer profesjonell og økt støtte til kjernevirksomheten</a:t>
            </a:r>
          </a:p>
          <a:p>
            <a:r>
              <a:rPr lang="nb-NO"/>
              <a:t>Mer samhandling på tvers</a:t>
            </a:r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612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 krever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Endret kompetanse hos de ansatte</a:t>
            </a:r>
          </a:p>
          <a:p>
            <a:r>
              <a:rPr lang="nb-NO"/>
              <a:t>Vilje til å jobbe annerledes</a:t>
            </a:r>
          </a:p>
          <a:p>
            <a:r>
              <a:rPr lang="nb-NO"/>
              <a:t>Ledelse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387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betyr dette for dere?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Betydning for organisering?</a:t>
            </a:r>
          </a:p>
          <a:p>
            <a:pPr lvl="1"/>
            <a:r>
              <a:rPr lang="nb-NO"/>
              <a:t>Ved enheten</a:t>
            </a:r>
          </a:p>
          <a:p>
            <a:pPr lvl="1"/>
            <a:r>
              <a:rPr lang="nb-NO"/>
              <a:t>og samarbeid på tvers</a:t>
            </a:r>
          </a:p>
          <a:p>
            <a:r>
              <a:rPr lang="nb-NO"/>
              <a:t>Betydning for kompetanse?</a:t>
            </a:r>
          </a:p>
          <a:p>
            <a:r>
              <a:rPr lang="nb-NO"/>
              <a:t>Behovet for lokal ledelse</a:t>
            </a:r>
          </a:p>
          <a:p>
            <a:pPr lvl="1"/>
            <a:r>
              <a:rPr lang="nb-NO"/>
              <a:t>Det er der endringene i hovedsak vil skje</a:t>
            </a:r>
          </a:p>
          <a:p>
            <a:pPr lvl="1"/>
            <a:r>
              <a:rPr lang="nb-NO"/>
              <a:t>Det er der gevinstene skal tas ut </a:t>
            </a:r>
          </a:p>
        </p:txBody>
      </p:sp>
    </p:spTree>
    <p:extLst>
      <p:ext uri="{BB962C8B-B14F-4D97-AF65-F5344CB8AC3E}">
        <p14:creationId xmlns:p14="http://schemas.microsoft.com/office/powerpoint/2010/main" val="2019599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Vil du vite 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Mer informasjon og kontaktinfo på nettsidene til programmet:</a:t>
            </a:r>
          </a:p>
          <a:p>
            <a:r>
              <a:rPr lang="nb-NO">
                <a:hlinkClick r:id="rId3"/>
              </a:rPr>
              <a:t>https://www.uio.no/for-ansatte/arbeidsstotte/prosjekter/adm-forbedring-digitalisering/index.html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770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2268E04C1F34D8EFE4A7B7259E1A4" ma:contentTypeVersion="9" ma:contentTypeDescription="Opprett et nytt dokument." ma:contentTypeScope="" ma:versionID="d75425cb8567ba3d188aa20214912cb9">
  <xsd:schema xmlns:xsd="http://www.w3.org/2001/XMLSchema" xmlns:xs="http://www.w3.org/2001/XMLSchema" xmlns:p="http://schemas.microsoft.com/office/2006/metadata/properties" xmlns:ns2="1d805a27-c621-4434-a408-4caca4023378" xmlns:ns3="0a7c0c5e-2b2d-497e-ae85-6fcde7e82f53" targetNamespace="http://schemas.microsoft.com/office/2006/metadata/properties" ma:root="true" ma:fieldsID="694b87b7631d63e40cee2d0d6bc31526" ns2:_="" ns3:_="">
    <xsd:import namespace="1d805a27-c621-4434-a408-4caca4023378"/>
    <xsd:import namespace="0a7c0c5e-2b2d-497e-ae85-6fcde7e82f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05a27-c621-4434-a408-4caca4023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c0c5e-2b2d-497e-ae85-6fcde7e82f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0a7c0c5e-2b2d-497e-ae85-6fcde7e82f53"/>
    <ds:schemaRef ds:uri="http://schemas.microsoft.com/office/2006/metadata/properties"/>
    <ds:schemaRef ds:uri="http://purl.org/dc/dcmitype/"/>
    <ds:schemaRef ds:uri="http://www.w3.org/XML/1998/namespace"/>
    <ds:schemaRef ds:uri="1d805a27-c621-4434-a408-4caca4023378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373EF15-B289-46C1-914D-5753D4F7C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805a27-c621-4434-a408-4caca4023378"/>
    <ds:schemaRef ds:uri="0a7c0c5e-2b2d-497e-ae85-6fcde7e82f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1002</Words>
  <Application>Microsoft Office PowerPoint</Application>
  <PresentationFormat>On-screen Show (16:10)</PresentationFormat>
  <Paragraphs>147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ヒラギノ角ゴ Pro W3</vt:lpstr>
      <vt:lpstr>Office-tema</vt:lpstr>
      <vt:lpstr>Program for  administrativ forbedring  og digitalisering</vt:lpstr>
      <vt:lpstr>Innhold</vt:lpstr>
      <vt:lpstr>Formål med presentasjonen</vt:lpstr>
      <vt:lpstr>      Rammebetingelser og kontekst</vt:lpstr>
      <vt:lpstr>Store forventninger til UiO</vt:lpstr>
      <vt:lpstr>PowerPoint Presentation</vt:lpstr>
      <vt:lpstr>Fra skoleeksamen med penn og gjennomslagspapir…</vt:lpstr>
      <vt:lpstr>…til digital eksamen</vt:lpstr>
      <vt:lpstr>PowerPoint Presentation</vt:lpstr>
      <vt:lpstr>BOTT-samarbeidet</vt:lpstr>
      <vt:lpstr>Hvorfor et program for administrativ forbedring og digitalisering?</vt:lpstr>
      <vt:lpstr>Mer om programmets formål</vt:lpstr>
      <vt:lpstr>Programmets fire prosjekter  </vt:lpstr>
      <vt:lpstr>Beste praksis</vt:lpstr>
      <vt:lpstr>PowerPoint Presentation</vt:lpstr>
      <vt:lpstr>Hvilke endringer kommer på UiO?</vt:lpstr>
      <vt:lpstr>Endringene kan gi</vt:lpstr>
      <vt:lpstr>Det krever</vt:lpstr>
      <vt:lpstr>Hva betyr dette for dere?</vt:lpstr>
      <vt:lpstr>Vil du vite mer?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6</cp:revision>
  <cp:lastPrinted>2019-08-09T09:21:41Z</cp:lastPrinted>
  <dcterms:created xsi:type="dcterms:W3CDTF">2018-11-26T13:02:02Z</dcterms:created>
  <dcterms:modified xsi:type="dcterms:W3CDTF">2019-11-07T08:33:05Z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0x01010007D2268E04C1F34D8EFE4A7B7259E1A4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