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8"/>
  </p:notesMasterIdLst>
  <p:sldIdLst>
    <p:sldId id="302" r:id="rId5"/>
    <p:sldId id="304" r:id="rId6"/>
    <p:sldId id="303" r:id="rId7"/>
  </p:sldIdLst>
  <p:sldSz cx="14630400" cy="8229600"/>
  <p:notesSz cx="6794500" cy="9931400"/>
  <p:custDataLst>
    <p:tags r:id="rId9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8" y="33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2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31.10.2019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31.10.2019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31.10.2019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31.10.2019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31.10.2019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31.10.2019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31.10.2019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31.10.2019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31.10.2019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31.10.2019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31.10.2019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31.10.2019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31.10.2019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31.10.2019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31.10.2019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29265"/>
            <a:ext cx="4382011" cy="95881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UiO: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32839" y="1211859"/>
            <a:ext cx="14375027" cy="3379787"/>
            <a:chOff x="132839" y="1211859"/>
            <a:chExt cx="14375027" cy="3379787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32839" y="1211859"/>
              <a:ext cx="768913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Delprosjekt 2 er for tiden uten prosjektleder. </a:t>
              </a:r>
              <a:r>
                <a:rPr lang="nb-NO" sz="1400" b="0" dirty="0" smtClean="0">
                  <a:cs typeface="Arial"/>
                </a:rPr>
                <a:t>Dette påvirker aktivitetsnivå og fremdrift.</a:t>
              </a:r>
              <a:endParaRPr lang="nb-NO" sz="1400" b="0" dirty="0" smtClean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«</a:t>
              </a:r>
              <a:r>
                <a:rPr lang="nb-NO" sz="1400" b="0" dirty="0">
                  <a:cs typeface="Arial"/>
                </a:rPr>
                <a:t>I</a:t>
              </a:r>
              <a:r>
                <a:rPr lang="nb-NO" sz="1400" b="0" dirty="0" smtClean="0">
                  <a:cs typeface="Arial"/>
                </a:rPr>
                <a:t>nnlevering </a:t>
              </a:r>
              <a:r>
                <a:rPr lang="nb-NO" sz="1400" b="0" dirty="0">
                  <a:cs typeface="Arial"/>
                </a:rPr>
                <a:t>av </a:t>
              </a:r>
              <a:r>
                <a:rPr lang="nb-NO" sz="1400" b="0" dirty="0" err="1">
                  <a:cs typeface="Arial"/>
                </a:rPr>
                <a:t>ph.d.avhandling</a:t>
              </a:r>
              <a:r>
                <a:rPr lang="nb-NO" sz="1400" b="0" dirty="0">
                  <a:cs typeface="Arial"/>
                </a:rPr>
                <a:t>» er ferdig kartlagt </a:t>
              </a:r>
              <a:r>
                <a:rPr lang="nb-NO" sz="1400" b="0" dirty="0" smtClean="0">
                  <a:cs typeface="Arial"/>
                </a:rPr>
                <a:t>og oversendt prosesseier.</a:t>
              </a:r>
              <a:endParaRPr lang="nb-NO" sz="1400" b="0" dirty="0">
                <a:cs typeface="Arial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>
                  <a:cs typeface="Arial"/>
                </a:rPr>
                <a:t>«Utbetaling av Erasmus-stipender» har tidligere blitt prioritert </a:t>
              </a:r>
              <a:r>
                <a:rPr lang="nb-NO" sz="1400" b="0" dirty="0" smtClean="0">
                  <a:cs typeface="Arial"/>
                </a:rPr>
                <a:t>som mulig prosess av </a:t>
              </a:r>
              <a:r>
                <a:rPr lang="nb-NO" sz="1400" b="0" dirty="0">
                  <a:cs typeface="Arial"/>
                </a:rPr>
                <a:t>prosjektet, men </a:t>
              </a:r>
              <a:r>
                <a:rPr lang="nb-NO" sz="1400" b="0" dirty="0" smtClean="0">
                  <a:cs typeface="Arial"/>
                </a:rPr>
                <a:t>må </a:t>
              </a:r>
              <a:r>
                <a:rPr lang="nb-NO" sz="1400" b="0" dirty="0">
                  <a:cs typeface="Arial"/>
                </a:rPr>
                <a:t>vurderes på nytt grunnet begrenset volum.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Ansvaret </a:t>
              </a:r>
              <a:r>
                <a:rPr lang="nb-NO" sz="1400" b="0" dirty="0" smtClean="0"/>
                <a:t>for videre oppfølging av </a:t>
              </a:r>
              <a:r>
                <a:rPr lang="nb-NO" sz="1400" b="0" dirty="0" smtClean="0"/>
                <a:t>øvrige prosesser på studieområdet er flyttet </a:t>
              </a:r>
              <a:r>
                <a:rPr lang="nb-NO" sz="1400" b="0" dirty="0" smtClean="0"/>
                <a:t>til prosesseier.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Prosessen «mottak av nyansatte» er igangsatt av prosjektet etter initiativ fra programmet.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</a:t>
              </a:r>
              <a:r>
                <a:rPr lang="nb-NO" sz="1400" dirty="0" smtClean="0"/>
                <a:t>fremtid: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Revidere </a:t>
              </a:r>
              <a:r>
                <a:rPr lang="nb-NO" sz="1400" b="0" dirty="0">
                  <a:cs typeface="Arial"/>
                </a:rPr>
                <a:t>planverk og </a:t>
              </a:r>
              <a:r>
                <a:rPr lang="nb-NO" sz="1400" b="0" dirty="0" smtClean="0">
                  <a:cs typeface="Arial"/>
                </a:rPr>
                <a:t>mandat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Funksjonsanalyse </a:t>
              </a:r>
              <a:r>
                <a:rPr lang="nb-NO" sz="1400" b="0" dirty="0">
                  <a:cs typeface="Arial"/>
                </a:rPr>
                <a:t>og kartlegging </a:t>
              </a:r>
              <a:r>
                <a:rPr lang="nb-NO" sz="1400" b="0" dirty="0" smtClean="0">
                  <a:cs typeface="Arial"/>
                </a:rPr>
                <a:t>BOTT:SA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Bidra </a:t>
              </a:r>
              <a:r>
                <a:rPr lang="nb-NO" sz="1400" b="0" dirty="0">
                  <a:cs typeface="Arial"/>
                </a:rPr>
                <a:t>inn i </a:t>
              </a:r>
              <a:r>
                <a:rPr lang="nb-NO" sz="1400" b="0" dirty="0" smtClean="0">
                  <a:cs typeface="Arial"/>
                </a:rPr>
                <a:t>SRF og kartlegge </a:t>
              </a:r>
              <a:r>
                <a:rPr lang="nb-NO" sz="1400" b="0" dirty="0">
                  <a:cs typeface="Arial"/>
                </a:rPr>
                <a:t>potensielle prosesser </a:t>
              </a:r>
              <a:r>
                <a:rPr lang="nb-NO" sz="1400" b="0" dirty="0" smtClean="0">
                  <a:cs typeface="Arial"/>
                </a:rPr>
                <a:t>innen personal/HR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>
                  <a:cs typeface="Arial"/>
                </a:rPr>
                <a:t>Arbeid </a:t>
              </a:r>
              <a:r>
                <a:rPr lang="nb-NO" sz="1400" b="0" dirty="0" smtClean="0"/>
                <a:t>med gevinster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11860"/>
              <a:ext cx="6553475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Utlysning av anskaffelsen i BOTT SA er utsatt til januar 2020. </a:t>
              </a:r>
              <a:r>
                <a:rPr lang="nb-NO" sz="1400" b="0" dirty="0" err="1" smtClean="0"/>
                <a:t>Kontraktssignering</a:t>
              </a:r>
              <a:r>
                <a:rPr lang="nb-NO" sz="1400" b="0" dirty="0" smtClean="0"/>
                <a:t> er beregnet til desember 2020. Dette innebærer utsatt oppstart av delprosjekt 3.</a:t>
              </a: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Fremdrift </a:t>
              </a:r>
              <a:r>
                <a:rPr lang="nb-NO" sz="1400" b="0" dirty="0"/>
                <a:t>i delprosjekt 2 når det </a:t>
              </a:r>
              <a:r>
                <a:rPr lang="nb-NO" sz="1400" b="0" dirty="0" smtClean="0"/>
                <a:t>gjelder implementering </a:t>
              </a:r>
              <a:r>
                <a:rPr lang="nb-NO" sz="1400" b="0" dirty="0"/>
                <a:t>av nye standardiserte prosesser er avhengig av ressurser i </a:t>
              </a:r>
              <a:r>
                <a:rPr lang="nb-NO" sz="1400" b="0" dirty="0" smtClean="0"/>
                <a:t>linjen.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</a:t>
              </a:r>
              <a:r>
                <a:rPr lang="nb-NO" sz="1400" dirty="0" smtClean="0"/>
                <a:t>:</a:t>
              </a:r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Det må avklares om etablering av ny arkivorganisering skal ivaretas av linjen eller inngå som en utvidelse av delprosjekt 1.</a:t>
              </a:r>
              <a:endParaRPr lang="nb-NO" sz="1400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83016" y="137580"/>
            <a:ext cx="2366919" cy="95050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01.11.2019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176283"/>
              </p:ext>
            </p:extLst>
          </p:nvPr>
        </p:nvGraphicFramePr>
        <p:xfrm>
          <a:off x="6949935" y="137580"/>
          <a:ext cx="7557932" cy="95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386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86387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1767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23392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396732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53773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Camilla </a:t>
            </a:r>
            <a:r>
              <a:rPr lang="nb-NO" sz="1400" b="0" dirty="0"/>
              <a:t>Haugland </a:t>
            </a:r>
            <a:r>
              <a:rPr lang="nb-NO" sz="1400" b="0" dirty="0" smtClean="0"/>
              <a:t>er tatt av oppgaven grunnet tung belastning i drift.</a:t>
            </a:r>
          </a:p>
          <a:p>
            <a:endParaRPr lang="nb-NO" sz="1400" dirty="0"/>
          </a:p>
          <a:p>
            <a:r>
              <a:rPr lang="nb-NO" sz="1400" dirty="0" smtClean="0"/>
              <a:t>Tiltak: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Programmet koordinerer prosjektet frem til Gry Anita Hemsing er </a:t>
            </a:r>
            <a:r>
              <a:rPr lang="nb-NO" sz="1400" b="0" smtClean="0"/>
              <a:t>tilbake </a:t>
            </a:r>
            <a:r>
              <a:rPr lang="nb-NO" sz="1400" b="0"/>
              <a:t>som prosjektleder ca</a:t>
            </a:r>
            <a:r>
              <a:rPr lang="nb-NO" sz="1400" b="0" dirty="0"/>
              <a:t> </a:t>
            </a:r>
            <a:r>
              <a:rPr lang="nb-NO" sz="1400" b="0" dirty="0" smtClean="0"/>
              <a:t>februar 2019.</a:t>
            </a:r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230271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943742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8260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32839" y="4680429"/>
            <a:ext cx="7689137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 </a:t>
            </a:r>
          </a:p>
          <a:p>
            <a:r>
              <a:rPr lang="nb-NO" sz="1400" b="0" dirty="0" smtClean="0"/>
              <a:t>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440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RPA for Si-fra og Politiattest satt i produksjon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tilrettelegging til skoleeksamen og permisjon ferdigstilt og forslag til endringer i regelverk og arbeidsdeling overlevert til linjen for videre oppfølging.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</a:t>
              </a:r>
              <a:r>
                <a:rPr lang="nb-NO" sz="1400" b="0" dirty="0" smtClean="0">
                  <a:cs typeface="Arial"/>
                </a:rPr>
                <a:t>møter</a:t>
              </a:r>
              <a:endParaRPr lang="nb-NO" sz="1400" b="0" dirty="0">
                <a:cs typeface="Arial"/>
              </a:endParaRP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Kartlegge potensielle kandidater for RPA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Kartlegge potensielle prosesser for gjennomgang innen HR-feltet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2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Oppdatere planverk i henhold til forsinkelser i nasjonalt 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Arbeid med gevinster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02.10.2019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/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dirty="0" smtClean="0"/>
              <a:t>: </a:t>
            </a:r>
            <a:r>
              <a:rPr lang="nb-NO" sz="1400" b="0" dirty="0"/>
              <a:t>Camilla Haugland prosjektleder i 50% ut </a:t>
            </a:r>
            <a:r>
              <a:rPr lang="nb-NO" sz="1400" b="0" dirty="0" smtClean="0"/>
              <a:t>året (reduksjon fra 80% fra 1.9). </a:t>
            </a:r>
            <a:endParaRPr lang="nb-NO" sz="1400" b="0" dirty="0"/>
          </a:p>
          <a:p>
            <a:pPr lvl="0"/>
            <a:endParaRPr lang="nb-NO" sz="140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 </a:t>
            </a:r>
            <a:r>
              <a:rPr lang="nb-NO" sz="1400" b="0" dirty="0"/>
              <a:t>Silje Winther (50%) og Lars Ravn inn i </a:t>
            </a:r>
            <a:r>
              <a:rPr lang="nb-NO" sz="1400" b="0" dirty="0" smtClean="0"/>
              <a:t>prosjektgruppa </a:t>
            </a:r>
            <a:r>
              <a:rPr lang="nb-NO" sz="1400" b="0" dirty="0"/>
              <a:t>for å sikre kapasitet til videre arbeid. </a:t>
            </a:r>
          </a:p>
          <a:p>
            <a:pPr lvl="0"/>
            <a:endParaRPr lang="nb-NO" sz="1400" dirty="0"/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/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/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/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8965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3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177800" indent="-177800"/>
              <a:r>
                <a:rPr lang="nb-NO" sz="1400" b="0" dirty="0" smtClean="0"/>
                <a:t>Styringsgruppen har innstilt på en omorganisering av arkivtjenesten ved UiO. </a:t>
              </a:r>
            </a:p>
            <a:p>
              <a:pPr marL="177800" indent="-177800"/>
              <a:r>
                <a:rPr lang="nb-NO" sz="1400" b="0" dirty="0"/>
                <a:t>Diverse 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møter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Universitetsdirektøren tar den endelige beslutningen om omorganisering av arkivtjenesten før saken behandles i IDF-møte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workshops om tilrettelegging og permisjon, forslag til nye prosesser legges fram for styringsgruppen i juni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RPA for politiattester er under utvikling, </a:t>
              </a:r>
              <a:r>
                <a:rPr lang="nb-NO" sz="1400" b="0" dirty="0" smtClean="0"/>
                <a:t>forventet </a:t>
              </a:r>
              <a:r>
                <a:rPr lang="nb-NO" sz="1400" b="0" dirty="0"/>
                <a:t>klar til semesterstart.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13.05.2019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r>
              <a:rPr lang="nb-NO" sz="1400" dirty="0" smtClean="0"/>
              <a:t>Tiltak</a:t>
            </a:r>
            <a:r>
              <a:rPr lang="nb-NO" sz="1400" dirty="0"/>
              <a:t>:</a:t>
            </a:r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24624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10" ma:contentTypeDescription="Opprett et nytt dokument." ma:contentTypeScope="" ma:versionID="e7b8b594e5347896d1d2a3d4913852f1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7f29502d264abab9d0a58afc1b3693aa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5e8111a-8e69-412d-b5df-ff22329a10dc"/>
    <ds:schemaRef ds:uri="http://purl.org/dc/dcmitype/"/>
    <ds:schemaRef ds:uri="http://schemas.microsoft.com/office/infopath/2007/PartnerControls"/>
    <ds:schemaRef ds:uri="39ab58c8-a59c-464c-8003-29df23bf5fa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625C7B8-7F85-4A03-8831-3540CAF89E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503</TotalTime>
  <Words>694</Words>
  <Application>Microsoft Office PowerPoint</Application>
  <PresentationFormat>Egendefinert</PresentationFormat>
  <Paragraphs>209</Paragraphs>
  <Slides>3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PPTmal_Direktoratet_EhelseV1</vt:lpstr>
      <vt:lpstr>think-cell Slide</vt:lpstr>
      <vt:lpstr>PowerPoint-presentasjon</vt:lpstr>
      <vt:lpstr>PowerPoint-presentasjon</vt:lpstr>
      <vt:lpstr>PowerPoint-presentasjon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Lars Flønes Ravn</cp:lastModifiedBy>
  <cp:revision>33</cp:revision>
  <cp:lastPrinted>2018-08-09T13:14:38Z</cp:lastPrinted>
  <dcterms:created xsi:type="dcterms:W3CDTF">2016-01-25T08:26:51Z</dcterms:created>
  <dcterms:modified xsi:type="dcterms:W3CDTF">2019-10-31T14:17:05Z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