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7"/>
  </p:notesMasterIdLst>
  <p:sldIdLst>
    <p:sldId id="302" r:id="rId5"/>
    <p:sldId id="303" r:id="rId6"/>
  </p:sldIdLst>
  <p:sldSz cx="14630400" cy="8229600"/>
  <p:notesSz cx="6794500" cy="9931400"/>
  <p:custDataLst>
    <p:tags r:id="rId8"/>
  </p:custDataLst>
  <p:defaultTextStyle>
    <a:defPPr>
      <a:defRPr lang="nb-NO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9E8"/>
    <a:srgbClr val="E8DDDE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74BD-396D-4200-B4B7-7344F42040B5}" v="15" dt="2018-12-12T08:34:1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438" y="4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openxmlformats.org/officeDocument/2006/relationships/image" Target="../media/image20.png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nb-NO"/>
              <a:t>Overordnet prosjektrisiko
</a:t>
            </a:r>
          </a:p>
        </c:rich>
      </c:tx>
      <c:layout>
        <c:manualLayout>
          <c:xMode val="edge"/>
          <c:yMode val="edge"/>
          <c:x val="0.19684716224096993"/>
          <c:y val="2.97239371860919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72670807453417"/>
          <c:y val="0.16835716471733639"/>
          <c:w val="0.83229813664596275"/>
          <c:h val="0.66328666099480715"/>
        </c:manualLayout>
      </c:layout>
      <c:scatterChart>
        <c:scatterStyle val="lineMarker"/>
        <c:varyColors val="0"/>
        <c:ser>
          <c:idx val="0"/>
          <c:order val="0"/>
          <c:tx>
            <c:strRef>
              <c:f>'Risiko elementer'!$A$12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Risikomatrise'!$P$9:$P$10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Risikomatrise'!$Q$9:$Q$10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FFA-4B61-8B06-307CEDA07C61}"/>
            </c:ext>
          </c:extLst>
        </c:ser>
        <c:ser>
          <c:idx val="1"/>
          <c:order val="1"/>
          <c:tx>
            <c:strRef>
              <c:f>'Risiko elementer'!$A$13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Risikomatrise'!$P$11:$P$12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Risikomatrise'!$Q$11:$Q$12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FFA-4B61-8B06-307CEDA07C61}"/>
            </c:ext>
          </c:extLst>
        </c:ser>
        <c:ser>
          <c:idx val="2"/>
          <c:order val="2"/>
          <c:tx>
            <c:strRef>
              <c:f>'Risiko elementer'!$A$14</c:f>
              <c:strCache>
                <c:ptCount val="1"/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EFFA-4B61-8B06-307CEDA07C61}"/>
              </c:ext>
            </c:extLst>
          </c:dPt>
          <c:dPt>
            <c:idx val="1"/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Risikomatrise'!$P$13:$P$14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Risikomatrise'!$Q$13:$Q$14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FFA-4B61-8B06-307CEDA07C61}"/>
            </c:ext>
          </c:extLst>
        </c:ser>
        <c:ser>
          <c:idx val="3"/>
          <c:order val="3"/>
          <c:tx>
            <c:strRef>
              <c:f>'Risiko elementer'!$A$15</c:f>
              <c:strCache>
                <c:ptCount val="1"/>
              </c:strCache>
            </c:strRef>
          </c:tx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Risikomatrise'!$P$15:$P$16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Risikomatrise'!$Q$15:$Q$16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EFFA-4B61-8B06-307CEDA07C61}"/>
            </c:ext>
          </c:extLst>
        </c:ser>
        <c:ser>
          <c:idx val="4"/>
          <c:order val="4"/>
          <c:tx>
            <c:strRef>
              <c:f>'Risiko elementer'!$A$16</c:f>
              <c:strCache>
                <c:ptCount val="1"/>
              </c:strCache>
            </c:strRef>
          </c:tx>
          <c:spPr>
            <a:ln w="12700">
              <a:solidFill>
                <a:srgbClr val="80008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Risikomatrise'!$P$17:$P$18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Risikomatrise'!$Q$17:$Q$18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EFFA-4B61-8B06-307CEDA07C61}"/>
            </c:ext>
          </c:extLst>
        </c:ser>
        <c:ser>
          <c:idx val="5"/>
          <c:order val="5"/>
          <c:tx>
            <c:strRef>
              <c:f>'Risiko elementer'!$A$17</c:f>
              <c:strCache>
                <c:ptCount val="1"/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Risikomatrise'!$P$19:$P$20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Risikomatrise'!$Q$19:$Q$20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EFFA-4B61-8B06-307CEDA07C61}"/>
            </c:ext>
          </c:extLst>
        </c:ser>
        <c:ser>
          <c:idx val="6"/>
          <c:order val="6"/>
          <c:tx>
            <c:strRef>
              <c:f>'Risiko elementer'!$A$18</c:f>
              <c:strCache>
                <c:ptCount val="1"/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Risikomatrise'!$P$21:$P$22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Risikomatrise'!$Q$21:$Q$22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EFFA-4B61-8B06-307CEDA07C61}"/>
            </c:ext>
          </c:extLst>
        </c:ser>
        <c:ser>
          <c:idx val="7"/>
          <c:order val="7"/>
          <c:tx>
            <c:strRef>
              <c:f>'Risiko elementer'!$A$19</c:f>
              <c:strCache>
                <c:ptCount val="1"/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Risikomatrise'!$P$23:$P$24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Risikomatrise'!$Q$23:$Q$24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EFFA-4B61-8B06-307CEDA07C61}"/>
            </c:ext>
          </c:extLst>
        </c:ser>
        <c:ser>
          <c:idx val="8"/>
          <c:order val="8"/>
          <c:tx>
            <c:strRef>
              <c:f>'Risiko elementer'!$A$20</c:f>
              <c:strCache>
                <c:ptCount val="1"/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dash"/>
            <c:size val="5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C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Risikomatrise'!$P$25:$P$26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Risikomatrise'!$Q$25:$Q$26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EFFA-4B61-8B06-307CEDA07C61}"/>
            </c:ext>
          </c:extLst>
        </c:ser>
        <c:ser>
          <c:idx val="9"/>
          <c:order val="9"/>
          <c:tx>
            <c:strRef>
              <c:f>'Risiko elementer'!$A$21</c:f>
              <c:strCache>
                <c:ptCount val="1"/>
              </c:strCache>
            </c:strRef>
          </c:tx>
          <c:spPr>
            <a:ln w="12700">
              <a:solidFill>
                <a:srgbClr val="CCFF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1-EFFA-4B61-8B06-307CEDA07C61}"/>
              </c:ext>
            </c:extLst>
          </c:dPt>
          <c:dLbls>
            <c:dLbl>
              <c:idx val="1"/>
              <c:layout>
                <c:manualLayout>
                  <c:x val="-8.9988751406074249E-3"/>
                  <c:y val="-2.751031636863824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Risikomatrise'!$P$27:$P$28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Risikomatrise'!$Q$27:$Q$28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EFFA-4B61-8B06-307CEDA07C61}"/>
            </c:ext>
          </c:extLst>
        </c:ser>
        <c:ser>
          <c:idx val="10"/>
          <c:order val="10"/>
          <c:tx>
            <c:strRef>
              <c:f>'Risiko elementer'!$A$22</c:f>
              <c:strCache>
                <c:ptCount val="1"/>
              </c:strCache>
            </c:strRef>
          </c:tx>
          <c:spPr>
            <a:ln w="12700">
              <a:solidFill>
                <a:srgbClr val="CCFFCC"/>
              </a:solidFill>
              <a:prstDash val="solid"/>
            </a:ln>
          </c:spPr>
          <c:marker>
            <c:symbol val="none"/>
          </c:marker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Risikomatrise'!$P$29:$P$30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Risikomatrise'!$Q$29:$Q$30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EFFA-4B61-8B06-307CEDA07C61}"/>
            </c:ext>
          </c:extLst>
        </c:ser>
        <c:ser>
          <c:idx val="11"/>
          <c:order val="11"/>
          <c:tx>
            <c:strRef>
              <c:f>'Risiko elementer'!$A$23</c:f>
              <c:strCache>
                <c:ptCount val="1"/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5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7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Risikomatrise'!$P$31:$P$32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Risikomatrise'!$Q$31:$Q$32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EFFA-4B61-8B06-307CEDA07C61}"/>
            </c:ext>
          </c:extLst>
        </c:ser>
        <c:ser>
          <c:idx val="12"/>
          <c:order val="12"/>
          <c:tx>
            <c:strRef>
              <c:f>'Risiko elementer'!$A$24</c:f>
              <c:strCache>
                <c:ptCount val="1"/>
              </c:strCache>
            </c:strRef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29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2B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Risikomatrise'!$P$33:$P$34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Risikomatrise'!$Q$33:$Q$34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EFFA-4B61-8B06-307CEDA07C61}"/>
            </c:ext>
          </c:extLst>
        </c:ser>
        <c:ser>
          <c:idx val="16"/>
          <c:order val="13"/>
          <c:tx>
            <c:strRef>
              <c:f>'Risiko elementer'!$A$25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EFFA-4B61-8B06-307CEDA07C61}"/>
            </c:ext>
          </c:extLst>
        </c:ser>
        <c:ser>
          <c:idx val="17"/>
          <c:order val="14"/>
          <c:tx>
            <c:strRef>
              <c:f>'Risiko elementer'!$A$26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EFFA-4B61-8B06-307CEDA07C61}"/>
            </c:ext>
          </c:extLst>
        </c:ser>
        <c:ser>
          <c:idx val="13"/>
          <c:order val="15"/>
          <c:tx>
            <c:strRef>
              <c:f>'Risiko elementer'!$A$27</c:f>
              <c:strCache>
                <c:ptCount val="1"/>
              </c:strCache>
            </c:strRef>
          </c:tx>
          <c:spPr>
            <a:ln w="12700">
              <a:solidFill>
                <a:srgbClr val="FF99CC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0-EFFA-4B61-8B06-307CEDA07C61}"/>
              </c:ext>
            </c:extLst>
          </c:dPt>
          <c:dPt>
            <c:idx val="1"/>
            <c:marker>
              <c:symbol val="diamond"/>
              <c:size val="10"/>
              <c:spPr>
                <a:solidFill>
                  <a:srgbClr val="00008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32-EFFA-4B61-8B06-307CEDA07C61}"/>
              </c:ext>
            </c:extLst>
          </c:dPt>
          <c:dLbls>
            <c:dLbl>
              <c:idx val="1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nb-NO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'P1 Risikomatrise'!$P$35:$P$36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xVal>
          <c:yVal>
            <c:numRef>
              <c:f>'P1 Risikomatrise'!$Q$35:$Q$36</c:f>
              <c:numCache>
                <c:formatCode>General</c:formatCode>
                <c:ptCount val="2"/>
                <c:pt idx="0">
                  <c:v>-10</c:v>
                </c:pt>
                <c:pt idx="1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EFFA-4B61-8B06-307CEDA07C61}"/>
            </c:ext>
          </c:extLst>
        </c:ser>
        <c:ser>
          <c:idx val="18"/>
          <c:order val="16"/>
          <c:tx>
            <c:strRef>
              <c:f>'Risiko elementer'!$A$28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EFFA-4B61-8B06-307CEDA07C61}"/>
            </c:ext>
          </c:extLst>
        </c:ser>
        <c:ser>
          <c:idx val="15"/>
          <c:order val="17"/>
          <c:tx>
            <c:strRef>
              <c:f>'Risiko elementer'!$A$29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elementer'!$P$29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EFFA-4B61-8B06-307CEDA07C61}"/>
            </c:ext>
          </c:extLst>
        </c:ser>
        <c:ser>
          <c:idx val="19"/>
          <c:order val="18"/>
          <c:tx>
            <c:strRef>
              <c:f>'Risiko elementer'!$A$30</c:f>
              <c:strCache>
                <c:ptCount val="1"/>
              </c:strCache>
            </c:strRef>
          </c:tx>
          <c:dPt>
            <c:idx val="0"/>
            <c:marker>
              <c:symbol val="diamond"/>
              <c:size val="10"/>
              <c:spPr>
                <a:solidFill>
                  <a:srgbClr val="00008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EFFA-4B61-8B06-307CEDA07C61}"/>
              </c:ext>
            </c:extLst>
          </c:dPt>
          <c:dLbls>
            <c:dLbl>
              <c:idx val="0"/>
              <c:layout>
                <c:manualLayout>
                  <c:x val="-1.1248593925759279E-2"/>
                  <c:y val="0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FFA-4B61-8B06-307CEDA07C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EFFA-4B61-8B06-307CEDA07C61}"/>
            </c:ext>
          </c:extLst>
        </c:ser>
        <c:ser>
          <c:idx val="20"/>
          <c:order val="19"/>
          <c:tx>
            <c:strRef>
              <c:f>'Risiko elementer'!$A$31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EFFA-4B61-8B06-307CEDA07C61}"/>
            </c:ext>
          </c:extLst>
        </c:ser>
        <c:ser>
          <c:idx val="21"/>
          <c:order val="20"/>
          <c:tx>
            <c:strRef>
              <c:f>'Risiko elementer'!$A$32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EFFA-4B61-8B06-307CEDA07C61}"/>
            </c:ext>
          </c:extLst>
        </c:ser>
        <c:ser>
          <c:idx val="22"/>
          <c:order val="21"/>
          <c:tx>
            <c:strRef>
              <c:f>'Risiko elementer'!$A$33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EFFA-4B61-8B06-307CEDA07C61}"/>
            </c:ext>
          </c:extLst>
        </c:ser>
        <c:ser>
          <c:idx val="23"/>
          <c:order val="22"/>
          <c:tx>
            <c:strRef>
              <c:f>'Risiko elementer'!$A$34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EFFA-4B61-8B06-307CEDA07C61}"/>
            </c:ext>
          </c:extLst>
        </c:ser>
        <c:ser>
          <c:idx val="24"/>
          <c:order val="23"/>
          <c:tx>
            <c:strRef>
              <c:f>'Risiko elementer'!$A$35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EFFA-4B61-8B06-307CEDA07C61}"/>
            </c:ext>
          </c:extLst>
        </c:ser>
        <c:ser>
          <c:idx val="25"/>
          <c:order val="24"/>
          <c:tx>
            <c:strRef>
              <c:f>'Risiko elementer'!$A$36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EFFA-4B61-8B06-307CEDA07C61}"/>
            </c:ext>
          </c:extLst>
        </c:ser>
        <c:ser>
          <c:idx val="26"/>
          <c:order val="25"/>
          <c:tx>
            <c:strRef>
              <c:f>'Risiko elementer'!$A$37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EFFA-4B61-8B06-307CEDA07C61}"/>
            </c:ext>
          </c:extLst>
        </c:ser>
        <c:ser>
          <c:idx val="27"/>
          <c:order val="26"/>
          <c:tx>
            <c:strRef>
              <c:f>'Risiko elementer'!$A$38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EFFA-4B61-8B06-307CEDA07C61}"/>
            </c:ext>
          </c:extLst>
        </c:ser>
        <c:ser>
          <c:idx val="28"/>
          <c:order val="27"/>
          <c:tx>
            <c:strRef>
              <c:f>'Risiko elementer'!$A$39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elementer'!$P$39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EFFA-4B61-8B06-307CEDA07C61}"/>
            </c:ext>
          </c:extLst>
        </c:ser>
        <c:ser>
          <c:idx val="29"/>
          <c:order val="28"/>
          <c:tx>
            <c:strRef>
              <c:f>'Risiko elementer'!$A$40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EFFA-4B61-8B06-307CEDA07C61}"/>
            </c:ext>
          </c:extLst>
        </c:ser>
        <c:ser>
          <c:idx val="30"/>
          <c:order val="29"/>
          <c:tx>
            <c:strRef>
              <c:f>'Risiko elementer'!$A$41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EFFA-4B61-8B06-307CEDA07C61}"/>
            </c:ext>
          </c:extLst>
        </c:ser>
        <c:ser>
          <c:idx val="31"/>
          <c:order val="30"/>
          <c:tx>
            <c:strRef>
              <c:f>'Risiko elementer'!$A$42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EFFA-4B61-8B06-307CEDA07C61}"/>
            </c:ext>
          </c:extLst>
        </c:ser>
        <c:ser>
          <c:idx val="32"/>
          <c:order val="31"/>
          <c:tx>
            <c:strRef>
              <c:f>'Risiko elementer'!$A$43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elementer'!$P$43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EFFA-4B61-8B06-307CEDA07C61}"/>
            </c:ext>
          </c:extLst>
        </c:ser>
        <c:ser>
          <c:idx val="14"/>
          <c:order val="32"/>
          <c:tx>
            <c:strRef>
              <c:f>'Risiko elementer'!$A$44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EFFA-4B61-8B06-307CEDA07C61}"/>
            </c:ext>
          </c:extLst>
        </c:ser>
        <c:ser>
          <c:idx val="33"/>
          <c:order val="33"/>
          <c:tx>
            <c:strRef>
              <c:f>'Risiko elementer'!$A$45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EFFA-4B61-8B06-307CEDA07C61}"/>
            </c:ext>
          </c:extLst>
        </c:ser>
        <c:ser>
          <c:idx val="34"/>
          <c:order val="34"/>
          <c:tx>
            <c:strRef>
              <c:f>'Risiko elementer'!$A$46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EFFA-4B61-8B06-307CEDA07C61}"/>
            </c:ext>
          </c:extLst>
        </c:ser>
        <c:ser>
          <c:idx val="35"/>
          <c:order val="35"/>
          <c:tx>
            <c:strRef>
              <c:f>'Risiko elementer'!$A$47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EFFA-4B61-8B06-307CEDA07C61}"/>
            </c:ext>
          </c:extLst>
        </c:ser>
        <c:ser>
          <c:idx val="36"/>
          <c:order val="36"/>
          <c:tx>
            <c:strRef>
              <c:f>'Risiko elementer'!$A$48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EFFA-4B61-8B06-307CEDA07C61}"/>
            </c:ext>
          </c:extLst>
        </c:ser>
        <c:ser>
          <c:idx val="37"/>
          <c:order val="37"/>
          <c:tx>
            <c:strRef>
              <c:f>'Risiko elementer'!$A$49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elementer'!$P$49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EFFA-4B61-8B06-307CEDA07C61}"/>
            </c:ext>
          </c:extLst>
        </c:ser>
        <c:ser>
          <c:idx val="38"/>
          <c:order val="38"/>
          <c:tx>
            <c:strRef>
              <c:f>'Risiko elementer'!$A$50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yVal>
            <c:numRef>
              <c:f>'Risiko elementer'!$P$50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EFFA-4B61-8B06-307CEDA07C61}"/>
            </c:ext>
          </c:extLst>
        </c:ser>
        <c:ser>
          <c:idx val="39"/>
          <c:order val="39"/>
          <c:tx>
            <c:strRef>
              <c:f>'Risiko elementer'!$A$51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EFFA-4B61-8B06-307CEDA07C61}"/>
            </c:ext>
          </c:extLst>
        </c:ser>
        <c:ser>
          <c:idx val="40"/>
          <c:order val="40"/>
          <c:tx>
            <c:strRef>
              <c:f>'Risiko elementer'!$A$52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elementer'!$P$52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EFFA-4B61-8B06-307CEDA07C61}"/>
            </c:ext>
          </c:extLst>
        </c:ser>
        <c:ser>
          <c:idx val="41"/>
          <c:order val="41"/>
          <c:tx>
            <c:strRef>
              <c:f>'Risiko elementer'!$A$53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elementer'!$P$53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EFFA-4B61-8B06-307CEDA07C61}"/>
            </c:ext>
          </c:extLst>
        </c:ser>
        <c:ser>
          <c:idx val="42"/>
          <c:order val="42"/>
          <c:tx>
            <c:strRef>
              <c:f>'Risiko elementer'!$A$54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elementer'!$P$54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EFFA-4B61-8B06-307CEDA07C61}"/>
            </c:ext>
          </c:extLst>
        </c:ser>
        <c:ser>
          <c:idx val="43"/>
          <c:order val="43"/>
          <c:tx>
            <c:strRef>
              <c:f>'Risiko elementer'!$A$55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elementer'!$P$55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EFFA-4B61-8B06-307CEDA07C61}"/>
            </c:ext>
          </c:extLst>
        </c:ser>
        <c:ser>
          <c:idx val="44"/>
          <c:order val="44"/>
          <c:tx>
            <c:strRef>
              <c:f>'Risiko elementer'!$A$56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elementer'!$P$56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EFFA-4B61-8B06-307CEDA07C61}"/>
            </c:ext>
          </c:extLst>
        </c:ser>
        <c:ser>
          <c:idx val="45"/>
          <c:order val="45"/>
          <c:tx>
            <c:strRef>
              <c:f>'Risiko elementer'!$A$57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elementer'!$P$57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EFFA-4B61-8B06-307CEDA07C61}"/>
            </c:ext>
          </c:extLst>
        </c:ser>
        <c:ser>
          <c:idx val="46"/>
          <c:order val="46"/>
          <c:tx>
            <c:strRef>
              <c:f>'Risiko elementer'!$A$58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elementer'!$P$58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EFFA-4B61-8B06-307CEDA07C61}"/>
            </c:ext>
          </c:extLst>
        </c:ser>
        <c:ser>
          <c:idx val="47"/>
          <c:order val="47"/>
          <c:tx>
            <c:strRef>
              <c:f>'Risiko elementer'!$A$59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elementer'!$P$59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EFFA-4B61-8B06-307CEDA07C61}"/>
            </c:ext>
          </c:extLst>
        </c:ser>
        <c:ser>
          <c:idx val="48"/>
          <c:order val="48"/>
          <c:tx>
            <c:strRef>
              <c:f>'Risiko elementer'!$A$60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elementer'!$P$60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EFFA-4B61-8B06-307CEDA07C61}"/>
            </c:ext>
          </c:extLst>
        </c:ser>
        <c:ser>
          <c:idx val="49"/>
          <c:order val="49"/>
          <c:tx>
            <c:strRef>
              <c:f>'Risiko elementer'!$A$61</c:f>
              <c:strCache>
                <c:ptCount val="1"/>
              </c:strCache>
            </c:strRef>
          </c:tx>
          <c:marker>
            <c:symbol val="diamond"/>
            <c:size val="10"/>
            <c:spPr>
              <a:solidFill>
                <a:srgbClr val="00008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'Risiko elementer'!$O$61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xVal>
          <c:yVal>
            <c:numRef>
              <c:f>'Risiko elementer'!$P$61</c:f>
              <c:numCache>
                <c:formatCode>General</c:formatCode>
                <c:ptCount val="1"/>
                <c:pt idx="0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EFFA-4B61-8B06-307CEDA07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7840"/>
        <c:axId val="116318208"/>
      </c:scatterChart>
      <c:valAx>
        <c:axId val="116307840"/>
        <c:scaling>
          <c:orientation val="minMax"/>
          <c:max val="5"/>
          <c:min val="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Konsekvensvurdering</a:t>
                </a:r>
              </a:p>
            </c:rich>
          </c:tx>
          <c:layout>
            <c:manualLayout>
              <c:xMode val="edge"/>
              <c:yMode val="edge"/>
              <c:x val="0.35985785484679583"/>
              <c:y val="0.893844878701903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18208"/>
        <c:crosses val="autoZero"/>
        <c:crossBetween val="midCat"/>
        <c:majorUnit val="1"/>
        <c:minorUnit val="1"/>
      </c:valAx>
      <c:valAx>
        <c:axId val="116318208"/>
        <c:scaling>
          <c:orientation val="minMax"/>
          <c:max val="5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nb-NO" sz="12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Sannsynlighet</a:t>
                </a:r>
              </a:p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nb-NO" sz="1100" b="1" i="0" u="none" strike="noStrike" baseline="0">
                  <a:solidFill>
                    <a:srgbClr val="000000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2389659121542773E-2"/>
              <c:y val="0.3416046819943718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nb-NO"/>
          </a:p>
        </c:txPr>
        <c:crossAx val="116307840"/>
        <c:crossesAt val="0"/>
        <c:crossBetween val="midCat"/>
        <c:majorUnit val="1"/>
        <c:minorUnit val="1"/>
      </c:valAx>
      <c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>
          <a:solidFill>
            <a:srgbClr val="808080"/>
          </a:solidFill>
          <a:prstDash val="solid"/>
        </a:ln>
      </c:spPr>
    </c:plotArea>
    <c:plotVisOnly val="0"/>
    <c:dispBlanksAs val="gap"/>
    <c:showDLblsOverMax val="0"/>
  </c:chart>
  <c:spPr>
    <a:solidFill>
      <a:srgbClr val="FFFFFF"/>
    </a:solidFill>
    <a:ln w="3175">
      <a:solidFill>
        <a:sysClr val="window" lastClr="FFFFFF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nb-NO"/>
    </a:p>
  </c:txPr>
  <c:externalData r:id="rId3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4" cy="49829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C0C05338-D6E6-4CE9-9682-B4D4ECBC4CCD}" type="datetimeFigureOut">
              <a:rPr lang="nb-NO" smtClean="0"/>
              <a:t>26.09.2019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1" y="4779487"/>
            <a:ext cx="5435600" cy="3910489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B7691EBB-80F8-43BC-BCC6-078EA46124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75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081"/>
            <a:ext cx="1530099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0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648479"/>
            <a:ext cx="1530099" cy="10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828800" y="3278693"/>
            <a:ext cx="11377423" cy="927843"/>
          </a:xfrm>
        </p:spPr>
        <p:txBody>
          <a:bodyPr anchor="ctr" anchorCtr="0">
            <a:normAutofit/>
          </a:bodyPr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6619741"/>
            <a:ext cx="11377423" cy="95920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1" y="648081"/>
            <a:ext cx="1523717" cy="1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2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200" b="1">
                <a:solidFill>
                  <a:schemeClr val="accent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1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#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7"/>
            <a:ext cx="6696837" cy="1512189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077581" y="630079"/>
            <a:ext cx="6552819" cy="6516815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3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halvsirk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6095" y="612076"/>
            <a:ext cx="6696837" cy="1512937"/>
          </a:xfrm>
        </p:spPr>
        <p:txBody>
          <a:bodyPr anchor="t" anchorCtr="0">
            <a:normAutofit/>
          </a:bodyPr>
          <a:lstStyle>
            <a:lvl1pPr>
              <a:defRPr sz="35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56095" y="2376297"/>
            <a:ext cx="6696837" cy="3600450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11317986" y="630079"/>
            <a:ext cx="3312414" cy="6480810"/>
          </a:xfrm>
          <a:custGeom>
            <a:avLst/>
            <a:gdLst>
              <a:gd name="connsiteX0" fmla="*/ 3240000 w 3312414"/>
              <a:gd name="connsiteY0" fmla="*/ 0 h 6480810"/>
              <a:gd name="connsiteX1" fmla="*/ 3312414 w 3312414"/>
              <a:gd name="connsiteY1" fmla="*/ 1831 h 6480810"/>
              <a:gd name="connsiteX2" fmla="*/ 3312414 w 3312414"/>
              <a:gd name="connsiteY2" fmla="*/ 6478979 h 6480810"/>
              <a:gd name="connsiteX3" fmla="*/ 3240000 w 3312414"/>
              <a:gd name="connsiteY3" fmla="*/ 6480810 h 6480810"/>
              <a:gd name="connsiteX4" fmla="*/ 0 w 3312414"/>
              <a:gd name="connsiteY4" fmla="*/ 3240405 h 6480810"/>
              <a:gd name="connsiteX5" fmla="*/ 3240000 w 3312414"/>
              <a:gd name="connsiteY5" fmla="*/ 0 h 648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2414" h="6480810">
                <a:moveTo>
                  <a:pt x="3240000" y="0"/>
                </a:moveTo>
                <a:lnTo>
                  <a:pt x="3312414" y="1831"/>
                </a:lnTo>
                <a:lnTo>
                  <a:pt x="3312414" y="6478979"/>
                </a:lnTo>
                <a:lnTo>
                  <a:pt x="3240000" y="6480810"/>
                </a:lnTo>
                <a:cubicBezTo>
                  <a:pt x="1450597" y="6480810"/>
                  <a:pt x="0" y="5030031"/>
                  <a:pt x="0" y="3240405"/>
                </a:cubicBezTo>
                <a:cubicBezTo>
                  <a:pt x="0" y="1450779"/>
                  <a:pt x="1450597" y="0"/>
                  <a:pt x="3240000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1800000" anchor="t" anchorCtr="1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/>
              <a:t>Klikk ikonet for å legge til et bilde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2" y="6920064"/>
            <a:ext cx="3297943" cy="2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9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219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85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41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4630400" cy="8229600"/>
          </a:xfrm>
          <a:blipFill>
            <a:blip r:embed="rId2"/>
            <a:stretch>
              <a:fillRect/>
            </a:stretch>
          </a:blipFill>
        </p:spPr>
        <p:txBody>
          <a:bodyPr tIns="1800000" anchor="t" anchorCtr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720090" y="648081"/>
            <a:ext cx="1530099" cy="1048514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7431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902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60000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1845-2A85-4438-AC6C-9384C559E66B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1955044"/>
            <a:ext cx="10585323" cy="4968621"/>
          </a:xfrm>
          <a:solidFill>
            <a:srgbClr val="0069E8"/>
          </a:solidFill>
        </p:spPr>
        <p:txBody>
          <a:bodyPr lIns="432000" tIns="432000" rIns="432000" bIns="43200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77908-EC85-4632-9C4B-83E40FF1249F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24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stor /m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91399" y="2603125"/>
            <a:ext cx="11233404" cy="45365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3435A-BE20-4F09-82D2-3003BB17C80A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591399" y="1955044"/>
            <a:ext cx="11233404" cy="64808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59139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0672-1BB0-44D0-A7F1-A0555A9945F3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3"/>
          </p:nvPr>
        </p:nvSpPr>
        <p:spPr>
          <a:xfrm>
            <a:off x="1591399" y="1955044"/>
            <a:ext cx="13039001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260000" rIns="0" bIns="0" anchor="t" anchorCtr="1"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9723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32873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EDC0-8B0B-4FEB-80AB-549D533678FA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8160-CBC6-44F3-A419-4691577D08E2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34096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  <a:solidFill>
            <a:srgbClr val="EFEFEF"/>
          </a:solidFill>
        </p:spPr>
        <p:txBody>
          <a:bodyPr lIns="216000" tIns="216000" rIns="216000" b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429C-8168-4B91-890F-C5E9E88B04CF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754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400675" cy="51846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68BDD-28BA-45B6-B0A4-1E0CB3996F2B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7632874" y="1955044"/>
            <a:ext cx="6997526" cy="518464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1440000" rIns="0" bIns="0" anchor="t" anchorCtr="1"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74208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84198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4424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56F-37E5-47E1-A1C8-CC0C8A64CE51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noFill/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84198" y="4752594"/>
            <a:ext cx="5184648" cy="2376297"/>
          </a:xfrm>
          <a:noFill/>
        </p:spPr>
        <p:txBody>
          <a:bodyPr lIns="0" tIns="0" rIns="0" bIns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60071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&amp; 4x innhold far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59139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110889" y="195504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BC1B-76D5-428F-B4F8-9DFEF45A20DE}" type="datetime1">
              <a:rPr lang="nb-NO" smtClean="0"/>
              <a:t>26.09.2019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/>
          </p:nvPr>
        </p:nvSpPr>
        <p:spPr>
          <a:xfrm>
            <a:off x="711088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half" idx="14"/>
          </p:nvPr>
        </p:nvSpPr>
        <p:spPr>
          <a:xfrm>
            <a:off x="1591399" y="4752594"/>
            <a:ext cx="5184648" cy="2376297"/>
          </a:xfrm>
          <a:solidFill>
            <a:srgbClr val="EFEFEF"/>
          </a:solidFill>
        </p:spPr>
        <p:txBody>
          <a:bodyPr lIns="216000" tIns="360000" rIns="216000" bIns="36000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42714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591399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7632954" y="1955044"/>
            <a:ext cx="5400675" cy="64808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7632954" y="2603125"/>
            <a:ext cx="5400675" cy="453656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D226F-10C9-4506-BB87-948311CE756B}" type="datetime1">
              <a:rPr lang="nb-NO" smtClean="0"/>
              <a:t>26.09.2019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374-CE3F-4BEF-A161-272C71B0C02B}" type="datetime1">
              <a:rPr lang="nb-NO" smtClean="0"/>
              <a:t>26.09.2019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8836E-C4EC-4E3C-9EA0-07C47D63B35B}" type="datetime1">
              <a:rPr lang="nb-NO" smtClean="0"/>
              <a:t>26.09.2019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960175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think-cell Slide" r:id="rId29" imgW="270" imgH="270" progId="TCLayout.ActiveDocument.1">
                  <p:embed/>
                </p:oleObj>
              </mc:Choice>
              <mc:Fallback>
                <p:oleObj name="think-cell Slide" r:id="rId29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7291" y="658882"/>
            <a:ext cx="9937242" cy="8641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591399" y="1955044"/>
            <a:ext cx="10585323" cy="51846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648175" y="7632954"/>
            <a:ext cx="1015465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b="1">
                <a:solidFill>
                  <a:schemeClr val="tx2"/>
                </a:solidFill>
              </a:defRPr>
            </a:lvl1pPr>
          </a:lstStyle>
          <a:p>
            <a:fld id="{22FCF156-2266-4DDD-A756-6601C920D2AC}" type="datetime1">
              <a:rPr lang="nb-NO" smtClean="0"/>
              <a:t>26.09.2019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408801" y="7632954"/>
            <a:ext cx="5760720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3653557" y="7632954"/>
            <a:ext cx="370573" cy="22159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2201"/>
            <a:ext cx="3903014" cy="7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Pct val="65000"/>
        <a:buFont typeface="Arial" panose="020B0604020202020204" pitchFamily="34" charset="0"/>
        <a:buChar char="■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216000" algn="l" defTabSz="109728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648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864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080000" indent="-216000" algn="l" defTabSz="1097280" rtl="0" eaLnBrk="1" latinLnBrk="0" hangingPunct="1">
        <a:lnSpc>
          <a:spcPct val="90000"/>
        </a:lnSpc>
        <a:spcBef>
          <a:spcPts val="400"/>
        </a:spcBef>
        <a:spcAft>
          <a:spcPts val="0"/>
        </a:spcAft>
        <a:buClrTx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1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RPA for Si-fra og Politiattest satt i produksjon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Gjennomgang av tilrettelegging til skoleeksamen og permisjon ferdigstilt og forslag til endringer i regelverk og arbeidsdeling overlevert til linjen for videre oppfølging. </a:t>
              </a: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Diverse </a:t>
              </a:r>
              <a:r>
                <a:rPr lang="nb-NO" sz="1400" b="0" dirty="0"/>
                <a:t>forankrings- og kommunikasjonsaktiviteter gjennomført i </a:t>
              </a:r>
              <a:r>
                <a:rPr lang="nb-NO" sz="1400" b="0" dirty="0" smtClean="0"/>
                <a:t>nettverk</a:t>
              </a:r>
              <a:r>
                <a:rPr lang="nb-NO" sz="1400" b="0" dirty="0" smtClean="0">
                  <a:cs typeface="Arial"/>
                </a:rPr>
                <a:t> </a:t>
              </a:r>
              <a:r>
                <a:rPr lang="nb-NO" sz="1400" b="0" dirty="0">
                  <a:cs typeface="Arial"/>
                </a:rPr>
                <a:t>og </a:t>
              </a:r>
              <a:r>
                <a:rPr lang="nb-NO" sz="1400" b="0" dirty="0" smtClean="0">
                  <a:cs typeface="Arial"/>
                </a:rPr>
                <a:t>møter</a:t>
              </a:r>
              <a:endParaRPr lang="nb-NO" sz="1400" b="0" dirty="0">
                <a:cs typeface="Arial"/>
              </a:endParaRP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Kartlegge potensielle kandidater for RPA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Kartlegge potensielle prosesser for gjennomgang innen HR-feltet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2 for </a:t>
              </a:r>
              <a:r>
                <a:rPr lang="nb-NO" sz="1400" b="0" dirty="0" smtClean="0"/>
                <a:t>prosessen «innlevering av 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-avhandling</a:t>
              </a:r>
              <a:r>
                <a:rPr lang="nb-NO" sz="1400" b="0" dirty="0" smtClean="0"/>
                <a:t>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Oppdatere planverk i henhold til forsinkelser i nasjonalt prosjekt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Arbeid med gevinster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Forankrings-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kommunikasjonsaktiviteter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i linja. </a:t>
              </a:r>
              <a:r>
                <a:rPr lang="nb-NO" sz="1400" b="0" dirty="0" smtClean="0"/>
                <a:t>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02</a:t>
            </a:r>
            <a:r>
              <a:rPr lang="nb-NO" sz="2000" b="1" dirty="0" smtClean="0">
                <a:solidFill>
                  <a:schemeClr val="tx1"/>
                </a:solidFill>
              </a:rPr>
              <a:t>.10.2019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r>
              <a:rPr lang="nb-NO" sz="1400" dirty="0"/>
              <a:t>Status</a:t>
            </a:r>
            <a:r>
              <a:rPr lang="nb-NO" sz="1400" dirty="0" smtClean="0"/>
              <a:t>: </a:t>
            </a:r>
            <a:r>
              <a:rPr lang="nb-NO" sz="1400" b="0" dirty="0"/>
              <a:t>Camilla Haugland prosjektleder i 50% ut </a:t>
            </a:r>
            <a:r>
              <a:rPr lang="nb-NO" sz="1400" b="0" dirty="0" smtClean="0"/>
              <a:t>året (reduksjon fra 80% fra 1.9). </a:t>
            </a:r>
            <a:endParaRPr lang="nb-NO" sz="1400" b="0" dirty="0"/>
          </a:p>
          <a:p>
            <a:pPr lvl="0"/>
            <a:endParaRPr lang="nb-NO" sz="1400" dirty="0"/>
          </a:p>
          <a:p>
            <a:r>
              <a:rPr lang="nb-NO" sz="1400" dirty="0"/>
              <a:t>Tiltak</a:t>
            </a:r>
            <a:r>
              <a:rPr lang="nb-NO" sz="1400" dirty="0" smtClean="0"/>
              <a:t>: </a:t>
            </a:r>
            <a:r>
              <a:rPr lang="nb-NO" sz="1400" b="0" dirty="0"/>
              <a:t>Silje Winther (50%) og Lars Ravn inn i </a:t>
            </a:r>
            <a:r>
              <a:rPr lang="nb-NO" sz="1400" b="0" dirty="0" smtClean="0"/>
              <a:t>prosjektgruppa </a:t>
            </a:r>
            <a:r>
              <a:rPr lang="nb-NO" sz="1400" b="0" dirty="0"/>
              <a:t>for å sikre kapasitet til videre arbeid. </a:t>
            </a:r>
          </a:p>
          <a:p>
            <a:pPr lvl="0"/>
            <a:endParaRPr lang="nb-NO" sz="1400" dirty="0"/>
          </a:p>
          <a:p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BOTT:SA, </a:t>
            </a:r>
          </a:p>
          <a:p>
            <a:r>
              <a:rPr lang="nb-NO" sz="1400" b="0" dirty="0"/>
              <a:t>s</a:t>
            </a:r>
            <a:r>
              <a:rPr lang="nb-NO" sz="1400" b="0" dirty="0" smtClean="0"/>
              <a:t>å 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988447"/>
              </p:ext>
            </p:extLst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3440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691897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9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srgbClr val="2C4457"/>
                </a:solidFill>
              </a:rPr>
              <a:pPr/>
              <a:t>2</a:t>
            </a:fld>
            <a:endParaRPr lang="nb-NO">
              <a:solidFill>
                <a:srgbClr val="2C4457"/>
              </a:solidFill>
            </a:endParaRPr>
          </a:p>
        </p:txBody>
      </p:sp>
      <p:sp>
        <p:nvSpPr>
          <p:cNvPr id="7" name="TekstSylinder 10"/>
          <p:cNvSpPr txBox="1"/>
          <p:nvPr/>
        </p:nvSpPr>
        <p:spPr>
          <a:xfrm>
            <a:off x="132839" y="138791"/>
            <a:ext cx="4349277" cy="12878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 anchor="t">
            <a:spAutoFit/>
          </a:bodyPr>
          <a:lstStyle/>
          <a:p>
            <a:r>
              <a:rPr lang="nb-NO" sz="2000" b="1" dirty="0">
                <a:solidFill>
                  <a:prstClr val="black"/>
                </a:solidFill>
              </a:rPr>
              <a:t>STATUSRAPPORT</a:t>
            </a:r>
            <a:r>
              <a:rPr lang="nb-NO" sz="2000" b="1" dirty="0">
                <a:solidFill>
                  <a:prstClr val="black"/>
                </a:solidFill>
                <a:cs typeface="Arial"/>
              </a:rPr>
              <a:t/>
            </a:r>
            <a:br>
              <a:rPr lang="nb-NO" sz="2000" b="1" dirty="0">
                <a:solidFill>
                  <a:prstClr val="black"/>
                </a:solidFill>
                <a:cs typeface="Arial"/>
              </a:rPr>
            </a:br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UiO Saksbehandling og arkiv</a:t>
            </a:r>
          </a:p>
          <a:p>
            <a:r>
              <a:rPr lang="nb-NO" sz="2000" b="1" dirty="0" smtClean="0">
                <a:solidFill>
                  <a:prstClr val="black"/>
                </a:solidFill>
                <a:cs typeface="Arial"/>
              </a:rPr>
              <a:t>Delprosjekt 1 &amp; 2</a:t>
            </a:r>
            <a:endParaRPr lang="nb-NO" sz="2000" b="1" dirty="0">
              <a:solidFill>
                <a:prstClr val="black"/>
              </a:solidFill>
            </a:endParaRPr>
          </a:p>
          <a:p>
            <a:endParaRPr lang="nb-NO" sz="1100" b="1" dirty="0">
              <a:solidFill>
                <a:prstClr val="black"/>
              </a:solidFill>
            </a:endParaRPr>
          </a:p>
          <a:p>
            <a:endParaRPr lang="nb-NO" sz="1100" dirty="0">
              <a:solidFill>
                <a:prstClr val="black"/>
              </a:solidFill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142483" y="1211859"/>
            <a:ext cx="14365383" cy="3428091"/>
            <a:chOff x="142483" y="1211859"/>
            <a:chExt cx="14365383" cy="3428091"/>
          </a:xfrm>
        </p:grpSpPr>
        <p:sp>
          <p:nvSpPr>
            <p:cNvPr id="30" name="TekstSylinder 26"/>
            <p:cNvSpPr txBox="1"/>
            <p:nvPr/>
          </p:nvSpPr>
          <p:spPr>
            <a:xfrm>
              <a:off x="142483" y="1211859"/>
              <a:ext cx="7625477" cy="337978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177800" indent="-177800"/>
              <a:r>
                <a:rPr lang="nb-NO" sz="1400" dirty="0" smtClean="0"/>
                <a:t>FREMDRIFT</a:t>
              </a:r>
            </a:p>
            <a:p>
              <a:pPr marL="177800" indent="-177800"/>
              <a:endParaRPr lang="nb-NO" sz="1400" dirty="0" smtClean="0"/>
            </a:p>
            <a:p>
              <a:pPr marL="177800" indent="-177800"/>
              <a:r>
                <a:rPr lang="nb-NO" sz="1400" dirty="0" smtClean="0"/>
                <a:t>Status:</a:t>
              </a:r>
            </a:p>
            <a:p>
              <a:pPr marL="177800" indent="-177800"/>
              <a:r>
                <a:rPr lang="nb-NO" sz="1400" b="0" dirty="0" smtClean="0"/>
                <a:t>Styringsgruppen har innstilt på en omorganisering av arkivtjenesten ved UiO. </a:t>
              </a:r>
            </a:p>
            <a:p>
              <a:pPr marL="177800" indent="-177800"/>
              <a:r>
                <a:rPr lang="nb-NO" sz="1400" b="0" dirty="0"/>
                <a:t>Diverse forankrings- og kommunikasjonsaktiviteter gjennomført i </a:t>
              </a:r>
              <a:r>
                <a:rPr lang="nb-NO" sz="1400" b="0" dirty="0" smtClean="0"/>
                <a:t>nettverk</a:t>
              </a:r>
              <a:r>
                <a:rPr lang="nb-NO" sz="1400" b="0" dirty="0" smtClean="0">
                  <a:cs typeface="Arial"/>
                </a:rPr>
                <a:t> </a:t>
              </a:r>
              <a:r>
                <a:rPr lang="nb-NO" sz="1400" b="0" dirty="0">
                  <a:cs typeface="Arial"/>
                </a:rPr>
                <a:t>og møter</a:t>
              </a:r>
            </a:p>
            <a:p>
              <a:endParaRPr lang="nb-NO" sz="1400" dirty="0" smtClean="0"/>
            </a:p>
            <a:p>
              <a:r>
                <a:rPr lang="nb-NO" sz="1400" dirty="0" smtClean="0"/>
                <a:t>Aktiviteter </a:t>
              </a:r>
              <a:r>
                <a:rPr lang="nb-NO" sz="1400" dirty="0"/>
                <a:t>i nærmeste fremtid</a:t>
              </a:r>
              <a:r>
                <a:rPr lang="nb-NO" sz="1400" dirty="0" smtClean="0"/>
                <a:t>: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Universitetsdirektøren tar den endelige beslutningen om omorganisering av arkivtjenesten før saken behandles i IDF-møte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Oppfølging av workshops om tilrettelegging og permisjon, forslag til nye prosesser legges fram for styringsgruppen i juni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/>
                <a:t>RPA for politiattester er under utvikling, </a:t>
              </a:r>
              <a:r>
                <a:rPr lang="nb-NO" sz="1400" b="0" dirty="0" smtClean="0"/>
                <a:t>forventet </a:t>
              </a:r>
              <a:r>
                <a:rPr lang="nb-NO" sz="1400" b="0" dirty="0"/>
                <a:t>klar til semesterstart. </a:t>
              </a: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Workshop for prosessen «innlevering av </a:t>
              </a:r>
              <a:r>
                <a:rPr lang="nb-NO" sz="1400" b="0" dirty="0" err="1" smtClean="0"/>
                <a:t>phd</a:t>
              </a:r>
              <a:r>
                <a:rPr lang="nb-NO" sz="1400" b="0" dirty="0" smtClean="0"/>
                <a:t>-avhandling»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Forankrings- </a:t>
              </a:r>
              <a:r>
                <a:rPr lang="nb-NO" sz="1400" b="0" dirty="0"/>
                <a:t>og </a:t>
              </a:r>
              <a:r>
                <a:rPr lang="nb-NO" sz="1400" b="0" dirty="0" smtClean="0"/>
                <a:t>kommunikasjonsaktiviteter</a:t>
              </a:r>
              <a:endParaRPr lang="nb-NO" sz="1400" b="0" dirty="0"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nb-NO" sz="1400" b="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b="0" dirty="0"/>
            </a:p>
            <a:p>
              <a:endParaRPr lang="nb-NO" b="0" dirty="0"/>
            </a:p>
            <a:p>
              <a:endParaRPr lang="nb-NO" b="0" dirty="0"/>
            </a:p>
          </p:txBody>
        </p:sp>
        <p:sp>
          <p:nvSpPr>
            <p:cNvPr id="31" name="TekstSylinder 26"/>
            <p:cNvSpPr txBox="1"/>
            <p:nvPr/>
          </p:nvSpPr>
          <p:spPr>
            <a:xfrm>
              <a:off x="7954391" y="1255950"/>
              <a:ext cx="6553475" cy="338400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77139" tIns="25713" rIns="51426" bIns="0" rtlCol="0">
              <a:noAutofit/>
            </a:bodyPr>
            <a:lstStyle>
              <a:defPPr>
                <a:defRPr lang="nb-NO"/>
              </a:defPPr>
              <a:lvl1pPr>
                <a:defRPr sz="1200" b="1">
                  <a:solidFill>
                    <a:prstClr val="black"/>
                  </a:solidFill>
                </a:defRPr>
              </a:lvl1pPr>
            </a:lstStyle>
            <a:p>
              <a:r>
                <a:rPr lang="nb-NO" sz="1400" dirty="0" smtClean="0"/>
                <a:t>AVHENGIGHETER</a:t>
              </a:r>
              <a:endParaRPr lang="nb-NO" sz="1400" dirty="0"/>
            </a:p>
            <a:p>
              <a:endParaRPr lang="nb-NO" sz="1100" dirty="0"/>
            </a:p>
            <a:p>
              <a:r>
                <a:rPr lang="nb-NO" sz="1400" dirty="0"/>
                <a:t>Status</a:t>
              </a:r>
              <a:r>
                <a:rPr lang="nb-NO" sz="1400" b="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 smtClean="0"/>
                <a:t>Anskaffelsen fra BOTT SA utsettes stadig. Det betyr at oppstart av delprosjekt 3 i </a:t>
              </a:r>
              <a:r>
                <a:rPr lang="nb-NO" sz="1400" b="0" dirty="0" err="1" smtClean="0"/>
                <a:t>UiO:SA</a:t>
              </a:r>
              <a:r>
                <a:rPr lang="nb-NO" sz="1400" b="0" dirty="0" smtClean="0"/>
                <a:t> også må utsettes.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400" b="0" dirty="0"/>
                <a:t>Fremdrift i delprosjekt 2 når det kommer til implementering av nye standardiserte prosesser er avhengig av ressurser i linja. </a:t>
              </a:r>
              <a:r>
                <a:rPr lang="nb-NO" sz="1400" b="0" dirty="0" smtClean="0"/>
                <a:t>  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nb-NO" sz="1400" b="0" dirty="0"/>
            </a:p>
            <a:p>
              <a:r>
                <a:rPr lang="nb-NO" sz="1400" dirty="0"/>
                <a:t>Behov for avklaringer:</a:t>
              </a:r>
              <a:endParaRPr lang="nb-NO" sz="1400" b="0" dirty="0"/>
            </a:p>
            <a:p>
              <a:endParaRPr lang="nb-NO" b="0" dirty="0"/>
            </a:p>
          </p:txBody>
        </p:sp>
      </p:grpSp>
      <p:sp>
        <p:nvSpPr>
          <p:cNvPr id="52" name="TekstSylinder 19"/>
          <p:cNvSpPr txBox="1"/>
          <p:nvPr/>
        </p:nvSpPr>
        <p:spPr>
          <a:xfrm>
            <a:off x="4530300" y="137580"/>
            <a:ext cx="2366918" cy="9895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130622" bIns="0" rtlCol="0" anchor="t">
            <a:noAutofit/>
          </a:bodyPr>
          <a:lstStyle/>
          <a:p>
            <a:r>
              <a:rPr lang="nb-NO" sz="1500" b="1" dirty="0">
                <a:solidFill>
                  <a:schemeClr val="tx1"/>
                </a:solidFill>
              </a:rPr>
              <a:t>Dato</a:t>
            </a:r>
            <a:r>
              <a:rPr lang="nb-NO" sz="15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nb-NO" sz="2000" b="1" dirty="0" smtClean="0">
                <a:solidFill>
                  <a:schemeClr val="tx1"/>
                </a:solidFill>
              </a:rPr>
              <a:t>13.05.2019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026244"/>
              </p:ext>
            </p:extLst>
          </p:nvPr>
        </p:nvGraphicFramePr>
        <p:xfrm>
          <a:off x="6897218" y="137580"/>
          <a:ext cx="7610649" cy="980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174">
                  <a:extLst>
                    <a:ext uri="{9D8B030D-6E8A-4147-A177-3AD203B41FA5}">
                      <a16:colId xmlns:a16="http://schemas.microsoft.com/office/drawing/2014/main" val="113514102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139775714"/>
                    </a:ext>
                  </a:extLst>
                </a:gridCol>
                <a:gridCol w="767080">
                  <a:extLst>
                    <a:ext uri="{9D8B030D-6E8A-4147-A177-3AD203B41FA5}">
                      <a16:colId xmlns:a16="http://schemas.microsoft.com/office/drawing/2014/main" val="1919443761"/>
                    </a:ext>
                  </a:extLst>
                </a:gridCol>
                <a:gridCol w="5461220">
                  <a:extLst>
                    <a:ext uri="{9D8B030D-6E8A-4147-A177-3AD203B41FA5}">
                      <a16:colId xmlns:a16="http://schemas.microsoft.com/office/drawing/2014/main" val="3246959147"/>
                    </a:ext>
                  </a:extLst>
                </a:gridCol>
              </a:tblGrid>
              <a:tr h="409073">
                <a:tc gridSpan="3">
                  <a:txBody>
                    <a:bodyPr/>
                    <a:lstStyle/>
                    <a:p>
                      <a:pPr marL="0" algn="l" defTabSz="1097280" rtl="0" eaLnBrk="1" latinLnBrk="0" hangingPunct="1"/>
                      <a:r>
                        <a:rPr lang="nb-NO" sz="1700" b="1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Overordnet status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baseline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35213"/>
                  </a:ext>
                </a:extLst>
              </a:tr>
              <a:tr h="570998"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F</a:t>
                      </a:r>
                    </a:p>
                    <a:p>
                      <a:pPr algn="ctr"/>
                      <a:r>
                        <a:rPr lang="nb-NO" sz="1050" b="1"/>
                        <a:t>Forrige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/>
                        <a:t>N</a:t>
                      </a:r>
                      <a:endParaRPr lang="nb-NO" sz="3600" b="1"/>
                    </a:p>
                    <a:p>
                      <a:pPr algn="ctr"/>
                      <a:r>
                        <a:rPr lang="nb-NO" sz="1050" b="1"/>
                        <a:t>Nå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800" b="1" dirty="0"/>
                        <a:t>T</a:t>
                      </a:r>
                      <a:endParaRPr lang="nb-NO" sz="3600" b="1" dirty="0"/>
                    </a:p>
                    <a:p>
                      <a:pPr marL="0" indent="0" algn="ctr"/>
                      <a:r>
                        <a:rPr lang="nb-NO" sz="1050" b="1" dirty="0"/>
                        <a:t>Tendens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6844"/>
                  </a:ext>
                </a:extLst>
              </a:tr>
            </a:tbl>
          </a:graphicData>
        </a:graphic>
      </p:graphicFrame>
      <p:sp>
        <p:nvSpPr>
          <p:cNvPr id="60" name="TekstSylinder 59"/>
          <p:cNvSpPr txBox="1"/>
          <p:nvPr/>
        </p:nvSpPr>
        <p:spPr>
          <a:xfrm>
            <a:off x="7954392" y="4683084"/>
            <a:ext cx="6553474" cy="3379075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RESSURSER OG ØKONOMI</a:t>
            </a:r>
            <a:endParaRPr lang="nb-NO" sz="1400" dirty="0"/>
          </a:p>
          <a:p>
            <a:endParaRPr lang="nb-NO" sz="1100" b="0" dirty="0"/>
          </a:p>
          <a:p>
            <a:pPr lvl="0"/>
            <a:r>
              <a:rPr lang="nb-NO" sz="1400" dirty="0"/>
              <a:t>Status</a:t>
            </a:r>
            <a:r>
              <a:rPr lang="nb-NO" sz="1400" dirty="0" smtClean="0"/>
              <a:t>:</a:t>
            </a:r>
          </a:p>
          <a:p>
            <a:pPr lvl="0"/>
            <a:r>
              <a:rPr lang="nb-NO" sz="1400" dirty="0" smtClean="0"/>
              <a:t>Tiltak</a:t>
            </a:r>
            <a:r>
              <a:rPr lang="nb-NO" sz="1400" dirty="0"/>
              <a:t>:</a:t>
            </a:r>
          </a:p>
          <a:p>
            <a:endParaRPr lang="nb-NO" sz="240" b="0" dirty="0"/>
          </a:p>
        </p:txBody>
      </p:sp>
      <p:graphicFrame>
        <p:nvGraphicFramePr>
          <p:cNvPr id="61" name="Tabel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61607"/>
              </p:ext>
            </p:extLst>
          </p:nvPr>
        </p:nvGraphicFramePr>
        <p:xfrm>
          <a:off x="637193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graphicFrame>
        <p:nvGraphicFramePr>
          <p:cNvPr id="70" name="Tabell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6235"/>
              </p:ext>
            </p:extLst>
          </p:nvPr>
        </p:nvGraphicFramePr>
        <p:xfrm>
          <a:off x="13325796" y="1255950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55" name="Oval 7"/>
          <p:cNvSpPr/>
          <p:nvPr/>
        </p:nvSpPr>
        <p:spPr>
          <a:xfrm>
            <a:off x="5982689" y="6125452"/>
            <a:ext cx="354844" cy="30033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4DA5A2FB-796A-4A50-B270-C1DEC4A625C6}"/>
              </a:ext>
            </a:extLst>
          </p:cNvPr>
          <p:cNvSpPr/>
          <p:nvPr/>
        </p:nvSpPr>
        <p:spPr>
          <a:xfrm>
            <a:off x="6508538" y="4782500"/>
            <a:ext cx="340498" cy="36099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graphicFrame>
        <p:nvGraphicFramePr>
          <p:cNvPr id="63" name="Tabell 23">
            <a:extLst>
              <a:ext uri="{FF2B5EF4-FFF2-40B4-BE49-F238E27FC236}">
                <a16:creationId xmlns:a16="http://schemas.microsoft.com/office/drawing/2014/main" id="{287F3142-C375-4A5E-918E-D2BF2D007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0682"/>
              </p:ext>
            </p:extLst>
          </p:nvPr>
        </p:nvGraphicFramePr>
        <p:xfrm>
          <a:off x="13464274" y="4731553"/>
          <a:ext cx="90474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82">
                  <a:extLst>
                    <a:ext uri="{9D8B030D-6E8A-4147-A177-3AD203B41FA5}">
                      <a16:colId xmlns:a16="http://schemas.microsoft.com/office/drawing/2014/main" val="901766422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3965436463"/>
                    </a:ext>
                  </a:extLst>
                </a:gridCol>
                <a:gridCol w="301582">
                  <a:extLst>
                    <a:ext uri="{9D8B030D-6E8A-4147-A177-3AD203B41FA5}">
                      <a16:colId xmlns:a16="http://schemas.microsoft.com/office/drawing/2014/main" val="2503248998"/>
                    </a:ext>
                  </a:extLst>
                </a:gridCol>
              </a:tblGrid>
              <a:tr h="209622"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9164"/>
                  </a:ext>
                </a:extLst>
              </a:tr>
            </a:tbl>
          </a:graphicData>
        </a:graphic>
      </p:graphicFrame>
      <p:sp>
        <p:nvSpPr>
          <p:cNvPr id="33" name="TekstSylinder 26"/>
          <p:cNvSpPr txBox="1"/>
          <p:nvPr/>
        </p:nvSpPr>
        <p:spPr>
          <a:xfrm>
            <a:off x="142484" y="4680429"/>
            <a:ext cx="7625476" cy="33918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7139" tIns="25713" rIns="51426" bIns="0" rtlCol="0">
            <a:noAutofit/>
          </a:bodyPr>
          <a:lstStyle>
            <a:defPPr>
              <a:defRPr lang="nb-NO"/>
            </a:defPPr>
            <a:lvl1pPr>
              <a:defRPr sz="1200" b="1">
                <a:solidFill>
                  <a:prstClr val="black"/>
                </a:solidFill>
              </a:defRPr>
            </a:lvl1pPr>
          </a:lstStyle>
          <a:p>
            <a:r>
              <a:rPr lang="nb-NO" sz="1400" dirty="0" smtClean="0"/>
              <a:t>RISIKO</a:t>
            </a:r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Risiko for ikke å nå milepælene:</a:t>
            </a:r>
          </a:p>
          <a:p>
            <a:r>
              <a:rPr lang="nb-NO" sz="1400" b="0" dirty="0"/>
              <a:t>R</a:t>
            </a:r>
            <a:r>
              <a:rPr lang="nb-NO" sz="1400" b="0" dirty="0" smtClean="0"/>
              <a:t>ef. de gjentatte forsinkelsene fra BOTT:SA, </a:t>
            </a:r>
          </a:p>
          <a:p>
            <a:r>
              <a:rPr lang="nb-NO" sz="1400" b="0" dirty="0"/>
              <a:t>s</a:t>
            </a:r>
            <a:r>
              <a:rPr lang="nb-NO" sz="1400" b="0" dirty="0" smtClean="0"/>
              <a:t>å er det en risiko at UiO-prosjektet og ansatte</a:t>
            </a:r>
            <a:br>
              <a:rPr lang="nb-NO" sz="1400" b="0" dirty="0" smtClean="0"/>
            </a:br>
            <a:r>
              <a:rPr lang="nb-NO" sz="1400" b="0" dirty="0" smtClean="0"/>
              <a:t>mister motivasjonen fordi dette tar altfor lang tid. </a:t>
            </a:r>
            <a:endParaRPr lang="nb-NO" sz="1400" dirty="0" smtClean="0"/>
          </a:p>
          <a:p>
            <a:endParaRPr lang="nb-NO" sz="1400" dirty="0"/>
          </a:p>
          <a:p>
            <a:r>
              <a:rPr lang="nb-NO" sz="1400" dirty="0"/>
              <a:t>Risikoreduserende tiltak:</a:t>
            </a:r>
            <a:endParaRPr lang="nb-NO" sz="1400" b="0" dirty="0"/>
          </a:p>
          <a:p>
            <a:r>
              <a:rPr lang="nb-NO" sz="1400" b="0" dirty="0" smtClean="0"/>
              <a:t>Kommunikasjonsaktiviteter </a:t>
            </a:r>
            <a:r>
              <a:rPr lang="nb-NO" sz="1400" b="0" dirty="0"/>
              <a:t>om nye løsninger må </a:t>
            </a:r>
            <a:endParaRPr lang="nb-NO" sz="1400" b="0" dirty="0" smtClean="0"/>
          </a:p>
          <a:p>
            <a:r>
              <a:rPr lang="nb-NO" sz="1400" b="0" dirty="0"/>
              <a:t>t</a:t>
            </a:r>
            <a:r>
              <a:rPr lang="nb-NO" sz="1400" b="0" dirty="0" smtClean="0"/>
              <a:t>ilpasses forsinkelsene </a:t>
            </a:r>
            <a:r>
              <a:rPr lang="nb-NO" sz="1400" b="0" dirty="0"/>
              <a:t>fra BOTT:SA</a:t>
            </a:r>
            <a:r>
              <a:rPr lang="nb-NO" sz="1400" b="0" dirty="0" smtClean="0"/>
              <a:t>. </a:t>
            </a:r>
            <a:endParaRPr lang="nb-NO" sz="1400" b="0" dirty="0"/>
          </a:p>
          <a:p>
            <a:endParaRPr lang="nb-NO" b="0" dirty="0"/>
          </a:p>
          <a:p>
            <a:endParaRPr lang="nb-NO" b="0" dirty="0"/>
          </a:p>
          <a:p>
            <a:endParaRPr lang="nb-NO" b="0" dirty="0"/>
          </a:p>
        </p:txBody>
      </p:sp>
      <p:graphicFrame>
        <p:nvGraphicFramePr>
          <p:cNvPr id="41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988447"/>
              </p:ext>
            </p:extLst>
          </p:nvPr>
        </p:nvGraphicFramePr>
        <p:xfrm>
          <a:off x="4245359" y="4773742"/>
          <a:ext cx="3316314" cy="3204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246244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mal_Direktoratet_EhelseV1">
  <a:themeElements>
    <a:clrScheme name="Dir e-helse">
      <a:dk1>
        <a:sysClr val="windowText" lastClr="000000"/>
      </a:dk1>
      <a:lt1>
        <a:sysClr val="window" lastClr="FFFFFF"/>
      </a:lt1>
      <a:dk2>
        <a:srgbClr val="2C4457"/>
      </a:dk2>
      <a:lt2>
        <a:srgbClr val="F0F0F0"/>
      </a:lt2>
      <a:accent1>
        <a:srgbClr val="0069E8"/>
      </a:accent1>
      <a:accent2>
        <a:srgbClr val="281C2C"/>
      </a:accent2>
      <a:accent3>
        <a:srgbClr val="037A94"/>
      </a:accent3>
      <a:accent4>
        <a:srgbClr val="00BCD5"/>
      </a:accent4>
      <a:accent5>
        <a:srgbClr val="FF676A"/>
      </a:accent5>
      <a:accent6>
        <a:srgbClr val="EADFDF"/>
      </a:accent6>
      <a:hlink>
        <a:srgbClr val="00A8D7"/>
      </a:hlink>
      <a:folHlink>
        <a:srgbClr val="39FF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Direktoratet_EhelseV1.potx" id="{C35A806E-BACF-4289-BD8B-D06AF648F8A9}" vid="{D773CEB8-4479-4353-A549-F0C97AE54C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243B0A18C9A40AFF90D9A548E696F" ma:contentTypeVersion="10" ma:contentTypeDescription="Opprett et nytt dokument." ma:contentTypeScope="" ma:versionID="e7b8b594e5347896d1d2a3d4913852f1">
  <xsd:schema xmlns:xsd="http://www.w3.org/2001/XMLSchema" xmlns:xs="http://www.w3.org/2001/XMLSchema" xmlns:p="http://schemas.microsoft.com/office/2006/metadata/properties" xmlns:ns2="15e8111a-8e69-412d-b5df-ff22329a10dc" xmlns:ns3="39ab58c8-a59c-464c-8003-29df23bf5fa6" targetNamespace="http://schemas.microsoft.com/office/2006/metadata/properties" ma:root="true" ma:fieldsID="7f29502d264abab9d0a58afc1b3693aa" ns2:_="" ns3:_="">
    <xsd:import namespace="15e8111a-8e69-412d-b5df-ff22329a10dc"/>
    <xsd:import namespace="39ab58c8-a59c-464c-8003-29df23bf5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8111a-8e69-412d-b5df-ff22329a10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58c8-a59c-464c-8003-29df23bf5f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25C7B8-7F85-4A03-8831-3540CAF89E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8111a-8e69-412d-b5df-ff22329a10dc"/>
    <ds:schemaRef ds:uri="39ab58c8-a59c-464c-8003-29df23bf5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717AFB-C79C-4154-B506-96BE486B078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5e8111a-8e69-412d-b5df-ff22329a10dc"/>
    <ds:schemaRef ds:uri="http://purl.org/dc/dcmitype/"/>
    <ds:schemaRef ds:uri="http://schemas.microsoft.com/office/infopath/2007/PartnerControls"/>
    <ds:schemaRef ds:uri="39ab58c8-a59c-464c-8003-29df23bf5fa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C92ABA8-D8E6-4D6E-B6CC-0CDF97D8C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PPTmal_Direktoratet_EhelseV1</Template>
  <TotalTime>448</TotalTime>
  <Words>442</Words>
  <Application>Microsoft Office PowerPoint</Application>
  <PresentationFormat>Custom</PresentationFormat>
  <Paragraphs>157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PPTmal_Direktoratet_EhelseV1</vt:lpstr>
      <vt:lpstr>think-cell Slide</vt:lpstr>
      <vt:lpstr>PowerPoint Presentation</vt:lpstr>
      <vt:lpstr>PowerPoint Presentation</vt:lpstr>
    </vt:vector>
  </TitlesOfParts>
  <Company>Helsedirektoratet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Statusrapport for &lt;prosjekt&gt;</dc:title>
  <dc:creator>Bent Are Melsom</dc:creator>
  <dc:description>template by officeconsult.no</dc:description>
  <cp:lastModifiedBy>Camilla Haugland</cp:lastModifiedBy>
  <cp:revision>25</cp:revision>
  <cp:lastPrinted>2018-08-09T13:14:38Z</cp:lastPrinted>
  <dcterms:created xsi:type="dcterms:W3CDTF">2016-01-25T08:26:51Z</dcterms:created>
  <dcterms:modified xsi:type="dcterms:W3CDTF">2019-09-26T12:58:26Z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0x01010078F243B0A18C9A40AFF90D9A548E696F</vt:lpwstr>
  </property>
</Properties>
</file>