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ags/tag6.xml" ContentType="application/vnd.openxmlformats-officedocument.presentationml.tag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tags/tag7.xml" ContentType="application/vnd.openxmlformats-officedocument.presentationml.tag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tags/tag8.xml" ContentType="application/vnd.openxmlformats-officedocument.presentationml.tags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10"/>
  </p:notesMasterIdLst>
  <p:sldIdLst>
    <p:sldId id="302" r:id="rId5"/>
    <p:sldId id="304" r:id="rId6"/>
    <p:sldId id="303" r:id="rId7"/>
    <p:sldId id="301" r:id="rId8"/>
    <p:sldId id="300" r:id="rId9"/>
  </p:sldIdLst>
  <p:sldSz cx="14630400" cy="8229600"/>
  <p:notesSz cx="6794500" cy="9931400"/>
  <p:custDataLst>
    <p:tags r:id="rId11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2" y="16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1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2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3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4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89C0-419F-86C8-E7D7C148E63D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89C0-419F-86C8-E7D7C148E63D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89C0-419F-86C8-E7D7C148E63D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89C0-419F-86C8-E7D7C148E63D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89C0-419F-86C8-E7D7C148E63D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89C0-419F-86C8-E7D7C148E63D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89C0-419F-86C8-E7D7C148E63D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89C0-419F-86C8-E7D7C148E63D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89C0-419F-86C8-E7D7C148E63D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89C0-419F-86C8-E7D7C148E63D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89C0-419F-86C8-E7D7C148E63D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89C0-419F-86C8-E7D7C148E63D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89C0-419F-86C8-E7D7C148E63D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89C0-419F-86C8-E7D7C148E63D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89C0-419F-86C8-E7D7C148E63D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89C0-419F-86C8-E7D7C148E63D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89C0-419F-86C8-E7D7C148E63D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89C0-419F-86C8-E7D7C148E63D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89C0-419F-86C8-E7D7C148E63D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89C0-419F-86C8-E7D7C148E63D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89C0-419F-86C8-E7D7C148E63D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89C0-419F-86C8-E7D7C148E63D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89C0-419F-86C8-E7D7C148E63D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89C0-419F-86C8-E7D7C148E63D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89C0-419F-86C8-E7D7C148E63D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89C0-419F-86C8-E7D7C148E63D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89C0-419F-86C8-E7D7C148E63D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89C0-419F-86C8-E7D7C148E63D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89C0-419F-86C8-E7D7C148E63D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89C0-419F-86C8-E7D7C148E63D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89C0-419F-86C8-E7D7C148E63D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89C0-419F-86C8-E7D7C148E63D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89C0-419F-86C8-E7D7C148E63D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89C0-419F-86C8-E7D7C148E63D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89C0-419F-86C8-E7D7C148E63D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89C0-419F-86C8-E7D7C148E63D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89C0-419F-86C8-E7D7C148E63D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89C0-419F-86C8-E7D7C148E63D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89C0-419F-86C8-E7D7C148E63D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89C0-419F-86C8-E7D7C148E63D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89C0-419F-86C8-E7D7C148E63D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89C0-419F-86C8-E7D7C148E63D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89C0-419F-86C8-E7D7C148E63D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89C0-419F-86C8-E7D7C148E63D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89C0-419F-86C8-E7D7C148E63D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89C0-419F-86C8-E7D7C148E63D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89C0-419F-86C8-E7D7C148E63D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89C0-419F-86C8-E7D7C148E63D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89C0-419F-86C8-E7D7C148E63D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89C0-419F-86C8-E7D7C148E63D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89C0-419F-86C8-E7D7C148E63D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89C0-419F-86C8-E7D7C148E63D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89C0-419F-86C8-E7D7C148E63D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89C0-419F-86C8-E7D7C148E6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18.06.2019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18.06.2019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18.06.2019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18.06.2019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18.06.2019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18.06.2019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18.06.2019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18.06.2019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18.06.2019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18.06.2019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18.06.2019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18.06.2019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18.06.2019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18.06.2019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18.06.2019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chart" Target="../charts/chart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chart" Target="../charts/chart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chart" Target="../charts/chart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chart" Target="../charts/chart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Prosjektene er i rute stort </a:t>
              </a:r>
              <a:r>
                <a:rPr lang="nb-NO" sz="1100" b="0" dirty="0" smtClean="0"/>
                <a:t>sett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Nettsidene er </a:t>
              </a:r>
              <a:r>
                <a:rPr lang="nb-NO" sz="1100" b="0" dirty="0" smtClean="0"/>
                <a:t>oppdatert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1200" dirty="0"/>
                <a:t>Med </a:t>
              </a:r>
              <a:r>
                <a:rPr lang="nb-NO" sz="1200" dirty="0" err="1"/>
                <a:t>aktueltsaker</a:t>
              </a:r>
              <a:r>
                <a:rPr lang="nb-NO" sz="1200" dirty="0"/>
                <a:t> fra </a:t>
              </a:r>
              <a:r>
                <a:rPr lang="nb-NO" sz="1200" dirty="0"/>
                <a:t>prosjektene og programmet</a:t>
              </a:r>
              <a:endParaRPr lang="nb-NO" sz="120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Budsjett 2020 – hovedtallene </a:t>
              </a:r>
              <a:r>
                <a:rPr lang="nb-NO" sz="1100" b="0" dirty="0" smtClean="0"/>
                <a:t>klare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1200" dirty="0"/>
                <a:t>Styrebehandles på styremøtet 19.06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Strategi for gevinstrealisering utarbeidet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Strategi for usikkerhetsstyring utarbeidet</a:t>
              </a:r>
              <a:endParaRPr lang="nb-NO" sz="900" dirty="0" smtClean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00" dirty="0" smtClean="0"/>
                <a:t>Netts</a:t>
              </a:r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r>
                <a:rPr lang="nb-NO" sz="1100" dirty="0" smtClean="0"/>
                <a:t>Tiltak</a:t>
              </a:r>
              <a:r>
                <a:rPr lang="nb-NO" sz="1100" b="0" dirty="0"/>
                <a:t>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Kompetanse – må </a:t>
              </a:r>
              <a:r>
                <a:rPr lang="nb-NO" b="0" dirty="0" smtClean="0"/>
                <a:t>operasjonaliseres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SRF-konseptet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Utvidelse av verktøykassen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Retningslinjer for når man benytter hvilket verktøy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Strategi for </a:t>
              </a:r>
              <a:r>
                <a:rPr lang="nb-NO" b="0" dirty="0" smtClean="0"/>
                <a:t>gevinstrealisering operasjonaliseres etter vedtak i programstyret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Strategi for </a:t>
              </a:r>
              <a:r>
                <a:rPr lang="nb-NO" b="0" smtClean="0"/>
                <a:t>usikkerhetsstyring operasjonaliseres </a:t>
              </a:r>
              <a:r>
                <a:rPr lang="nb-NO" b="0"/>
                <a:t>etter vedtak i programstyret</a:t>
              </a:r>
              <a:endParaRPr lang="nb-NO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Kommunikasjonsstrategi er utarbeidet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Kommunikasjonsplan for programmet under utarbeidelse</a:t>
              </a:r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800" dirty="0"/>
                <a:t>Avhengigheter: </a:t>
              </a:r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UiOs ambisjonsnivå på </a:t>
              </a:r>
              <a:r>
                <a:rPr lang="nb-NO" sz="1400" b="0" dirty="0" smtClean="0"/>
                <a:t>gevinstrealiseringsarbeidet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b="0" dirty="0" smtClean="0"/>
                <a:t>Fordelingsmodeller må utarbeides</a:t>
              </a:r>
              <a:endParaRPr lang="nb-NO" sz="12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Rollefordeling på kompetanseutvikling, hvem har ansvar for hva</a:t>
              </a:r>
              <a:r>
                <a:rPr lang="nb-NO" sz="1400" b="0" dirty="0" smtClean="0"/>
                <a:t>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Budsjett 2020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midler til omstilling og kompetanse, sentralt eller i hvert enkelt </a:t>
              </a:r>
              <a:r>
                <a:rPr lang="nb-NO" sz="1200" dirty="0" smtClean="0"/>
                <a:t>prosjekt?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Robotisering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Kostnadsfordelingsmodeller må utarbeides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24.06.2019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403479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Kommunikasjonsressurs </a:t>
            </a:r>
            <a:r>
              <a:rPr lang="nb-NO" sz="1400" b="0" dirty="0" smtClean="0"/>
              <a:t>er </a:t>
            </a:r>
            <a:r>
              <a:rPr lang="nb-NO" sz="1400" b="0" dirty="0"/>
              <a:t>på </a:t>
            </a:r>
            <a:r>
              <a:rPr lang="nb-NO" sz="1400" b="0" dirty="0" smtClean="0"/>
              <a:t>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HR – ennå litt uavklart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2020 – </a:t>
            </a:r>
            <a:r>
              <a:rPr lang="nb-NO" sz="1400" b="0" dirty="0" smtClean="0"/>
              <a:t>ferdig</a:t>
            </a:r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</a:t>
            </a:r>
            <a:r>
              <a:rPr lang="nb-NO" sz="1400" b="0" dirty="0"/>
              <a:t>med HR om hvordan ressursene skal komme på plass. Inkludert behov for </a:t>
            </a:r>
            <a:r>
              <a:rPr lang="nb-NO" sz="1400" b="0" dirty="0" smtClean="0"/>
              <a:t>finansiering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Lite pådrag så langt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05053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16416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183207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1 – Fokus på ressurser,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4910407" y="7079477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5475333" y="6939888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</p:spTree>
    <p:extLst>
      <p:ext uri="{BB962C8B-B14F-4D97-AF65-F5344CB8AC3E}">
        <p14:creationId xmlns:p14="http://schemas.microsoft.com/office/powerpoint/2010/main" val="231372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Prosjektene er i rute stort </a:t>
              </a:r>
              <a:r>
                <a:rPr lang="nb-NO" sz="1100" b="0" dirty="0" smtClean="0"/>
                <a:t>sett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Nettsidene er oppdatert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Budsjett 2020 – hovedtallene klare</a:t>
              </a:r>
              <a:endParaRPr lang="nb-NO" sz="1100" b="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err="1" smtClean="0"/>
                <a:t>Kommunikasjonsturnè</a:t>
              </a:r>
              <a:r>
                <a:rPr lang="nb-NO" sz="1100" b="0" dirty="0" smtClean="0"/>
                <a:t> </a:t>
              </a:r>
              <a:r>
                <a:rPr lang="nb-NO" sz="1100" b="0" dirty="0"/>
                <a:t>med </a:t>
              </a:r>
              <a:r>
                <a:rPr lang="nb-NO" sz="1100" b="0" dirty="0" err="1" smtClean="0"/>
                <a:t>fak</a:t>
              </a:r>
              <a:r>
                <a:rPr lang="nb-NO" sz="1100" b="0" dirty="0" smtClean="0"/>
                <a:t>/enheter gjennomført</a:t>
              </a:r>
              <a:endParaRPr lang="nb-NO" sz="1100" b="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SRF-konseptet </a:t>
              </a:r>
              <a:r>
                <a:rPr lang="nb-NO" sz="1100" b="0" dirty="0"/>
                <a:t>med verktøykasse er </a:t>
              </a:r>
              <a:r>
                <a:rPr lang="nb-NO" sz="1100" b="0" dirty="0" smtClean="0"/>
                <a:t>etablert</a:t>
              </a:r>
              <a:endParaRPr lang="nb-NO" sz="1100" b="0" dirty="0"/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/>
                <a:t>De </a:t>
              </a:r>
              <a:r>
                <a:rPr lang="nb-NO" sz="900" dirty="0" smtClean="0"/>
                <a:t>fem </a:t>
              </a:r>
              <a:r>
                <a:rPr lang="nb-NO" sz="900" dirty="0"/>
                <a:t>første </a:t>
              </a:r>
              <a:r>
                <a:rPr lang="nb-NO" sz="900" dirty="0" err="1"/>
                <a:t>roboter</a:t>
              </a:r>
              <a:r>
                <a:rPr lang="nb-NO" sz="900" dirty="0"/>
                <a:t> er </a:t>
              </a:r>
              <a:r>
                <a:rPr lang="nb-NO" sz="900" dirty="0" err="1" smtClean="0"/>
                <a:t>produksjonssatt</a:t>
              </a:r>
              <a:endParaRPr lang="nb-NO" sz="900" dirty="0" smtClean="0"/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Flere nye på vei inn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Utvikling av nettskjemaer for sikker lagring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err="1" smtClean="0"/>
                <a:t>Chatbot</a:t>
              </a:r>
              <a:r>
                <a:rPr lang="nb-NO" sz="900" dirty="0" smtClean="0"/>
                <a:t> i </a:t>
              </a:r>
              <a:r>
                <a:rPr lang="nb-NO" sz="900" dirty="0" err="1" smtClean="0"/>
                <a:t>initiell</a:t>
              </a:r>
              <a:r>
                <a:rPr lang="nb-NO" sz="900" dirty="0" smtClean="0"/>
                <a:t> fase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00" dirty="0" smtClean="0"/>
                <a:t>Netts</a:t>
              </a:r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r>
                <a:rPr lang="nb-NO" sz="1100" dirty="0" smtClean="0"/>
                <a:t>Tiltak</a:t>
              </a:r>
              <a:r>
                <a:rPr lang="nb-NO" sz="1100" b="0" dirty="0"/>
                <a:t>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Kompetanse – må operasjonaliseres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Strategi for </a:t>
              </a:r>
              <a:r>
                <a:rPr lang="nb-NO" b="0" dirty="0" smtClean="0"/>
                <a:t>gevinstrealisering/risikostyring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Strategi må vedtas</a:t>
              </a:r>
              <a:endParaRPr lang="nb-NO" sz="900" dirty="0"/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Pilot på prosjektet IT-drift</a:t>
              </a:r>
              <a:endParaRPr lang="nb-NO" sz="90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800" dirty="0"/>
                <a:t>Avhengigheter: </a:t>
              </a:r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UiOs ambisjonsnivå på </a:t>
              </a:r>
              <a:r>
                <a:rPr lang="nb-NO" sz="1400" b="0" dirty="0" smtClean="0"/>
                <a:t>gevinstrealiseringsarbeidet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b="0" dirty="0" smtClean="0"/>
                <a:t>Fordelingsmodeller må utarbeides</a:t>
              </a:r>
              <a:endParaRPr lang="nb-NO" sz="12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Rollefordeling på kompetanseutvikling, hvem har ansvar for hva</a:t>
              </a:r>
              <a:r>
                <a:rPr lang="nb-NO" sz="1400" b="0" dirty="0" smtClean="0"/>
                <a:t>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Budsjett 2020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midler til omstilling og kompetanse, sentralt eller i hvert enkelt </a:t>
              </a:r>
              <a:r>
                <a:rPr lang="nb-NO" sz="1200" dirty="0" smtClean="0"/>
                <a:t>prosjekt?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Robotisering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Kostnadsfordelingsmodeller må utarbeides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08.05.2019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403479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Kommunikasjonsressurs </a:t>
            </a:r>
            <a:r>
              <a:rPr lang="nb-NO" sz="1400" b="0" dirty="0" smtClean="0"/>
              <a:t>er </a:t>
            </a:r>
            <a:r>
              <a:rPr lang="nb-NO" sz="1400" b="0" dirty="0"/>
              <a:t>på </a:t>
            </a:r>
            <a:r>
              <a:rPr lang="nb-NO" sz="1400" b="0" dirty="0" smtClean="0"/>
              <a:t>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HR – ennå litt uavklart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2020 – ferdig estimert</a:t>
            </a: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</a:t>
            </a:r>
            <a:r>
              <a:rPr lang="nb-NO" sz="1400" b="0" dirty="0"/>
              <a:t>med HR om hvordan ressursene skal komme på plass. Inkludert behov for </a:t>
            </a:r>
            <a:r>
              <a:rPr lang="nb-NO" sz="1400" b="0" dirty="0" smtClean="0"/>
              <a:t>finansiering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2020 – skal fremmes for styret 7.mai og på fordelingsmøtet i juni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Lite pådrag så langt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05053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16416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183207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1 – Fokus på ressurser,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4910407" y="7079477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5475333" y="6939888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5118470" y="6320961"/>
            <a:ext cx="534285" cy="6189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288901" y="6790508"/>
            <a:ext cx="0" cy="301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068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3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Prosjektene er i rute stort </a:t>
              </a:r>
              <a:r>
                <a:rPr lang="nb-NO" sz="1100" b="0" dirty="0" smtClean="0"/>
                <a:t>sett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Nettsidene er under revidering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Budsjett 2020 – hovedtallene er under bearbeiding</a:t>
              </a:r>
              <a:endParaRPr lang="nb-NO" sz="1100" b="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err="1" smtClean="0"/>
                <a:t>Kommunikasjonsturnè</a:t>
              </a:r>
              <a:r>
                <a:rPr lang="nb-NO" sz="1100" b="0" dirty="0" smtClean="0"/>
                <a:t> </a:t>
              </a:r>
              <a:r>
                <a:rPr lang="nb-NO" sz="1100" b="0" dirty="0"/>
                <a:t>med </a:t>
              </a:r>
              <a:r>
                <a:rPr lang="nb-NO" sz="1100" b="0" dirty="0" err="1"/>
                <a:t>fak</a:t>
              </a:r>
              <a:r>
                <a:rPr lang="nb-NO" sz="1100" b="0" dirty="0"/>
                <a:t>/enheter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OD </a:t>
              </a:r>
              <a:r>
                <a:rPr lang="nb-NO" sz="900" dirty="0"/>
                <a:t>gjenstår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SRF-konseptet med verktøykasse er under organisering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/>
                <a:t>De </a:t>
              </a:r>
              <a:r>
                <a:rPr lang="nb-NO" sz="900" dirty="0" smtClean="0"/>
                <a:t>fem </a:t>
              </a:r>
              <a:r>
                <a:rPr lang="nb-NO" sz="900" dirty="0"/>
                <a:t>første </a:t>
              </a:r>
              <a:r>
                <a:rPr lang="nb-NO" sz="900" dirty="0" err="1"/>
                <a:t>roboter</a:t>
              </a:r>
              <a:r>
                <a:rPr lang="nb-NO" sz="900" dirty="0"/>
                <a:t> er </a:t>
              </a:r>
              <a:r>
                <a:rPr lang="nb-NO" sz="900" dirty="0" err="1" smtClean="0"/>
                <a:t>produksjonssatt</a:t>
              </a:r>
              <a:endParaRPr lang="nb-NO" sz="900" dirty="0" smtClean="0"/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Flere nye på vei inn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Utvikling av nettskjemaer for </a:t>
              </a:r>
              <a:r>
                <a:rPr lang="nb-NO" sz="900" smtClean="0"/>
                <a:t>sikker lagring</a:t>
              </a:r>
              <a:endParaRPr lang="nb-NO" sz="900" dirty="0" smtClean="0"/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err="1" smtClean="0"/>
                <a:t>Chatbot</a:t>
              </a:r>
              <a:r>
                <a:rPr lang="nb-NO" sz="900" dirty="0" smtClean="0"/>
                <a:t> i </a:t>
              </a:r>
              <a:r>
                <a:rPr lang="nb-NO" sz="900" dirty="0" err="1" smtClean="0"/>
                <a:t>initiell</a:t>
              </a:r>
              <a:r>
                <a:rPr lang="nb-NO" sz="900" dirty="0" smtClean="0"/>
                <a:t> fase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00" dirty="0" smtClean="0"/>
                <a:t>Netts</a:t>
              </a:r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r>
                <a:rPr lang="nb-NO" sz="1100" dirty="0" smtClean="0"/>
                <a:t>Tiltak</a:t>
              </a:r>
              <a:r>
                <a:rPr lang="nb-NO" sz="1100" b="0" dirty="0"/>
                <a:t>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Kompetanse – må operasjonaliseres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Strategi for </a:t>
              </a:r>
              <a:r>
                <a:rPr lang="nb-NO" b="0" dirty="0" smtClean="0"/>
                <a:t>gevinstrealisering/risikostyring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Strategi må vedtas</a:t>
              </a:r>
              <a:endParaRPr lang="nb-NO" sz="900" dirty="0"/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Pilot på prosjektet IT-drift</a:t>
              </a:r>
              <a:endParaRPr lang="nb-NO" sz="90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800" dirty="0"/>
                <a:t>Avhengigheter: </a:t>
              </a:r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UiOs ambisjonsnivå på </a:t>
              </a:r>
              <a:r>
                <a:rPr lang="nb-NO" sz="1400" b="0" dirty="0" smtClean="0"/>
                <a:t>gevinstrealiseringsarbeidet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b="0" dirty="0" smtClean="0"/>
                <a:t>Fordelingsmodeller må utarbeides</a:t>
              </a:r>
              <a:endParaRPr lang="nb-NO" sz="12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Rollefordeling på kompetanseutvikling, hvem har ansvar for hva</a:t>
              </a:r>
              <a:r>
                <a:rPr lang="nb-NO" sz="1400" b="0" dirty="0" smtClean="0"/>
                <a:t>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Budsjett 2020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midler til omstilling og kompetanse, sentralt eller i hvert enkelt </a:t>
              </a:r>
              <a:r>
                <a:rPr lang="nb-NO" sz="1200" dirty="0" smtClean="0"/>
                <a:t>prosjekt?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Robotisering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Kostnadsfordelingsmodeller må utarbeides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10.04.2019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403479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Kommunikasjonsressurs må på 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Dialog med </a:t>
            </a:r>
            <a:r>
              <a:rPr lang="nb-NO" sz="1400" b="0" dirty="0" err="1"/>
              <a:t>Komm.avd</a:t>
            </a:r>
            <a:r>
              <a:rPr lang="nb-NO" sz="1400" b="0" dirty="0"/>
              <a:t> for å få på plass ressurs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Dialog med HR om hvordan ressursene skal komme på plass. Inkludert behov for </a:t>
            </a:r>
            <a:r>
              <a:rPr lang="nb-NO" sz="1400" b="0" dirty="0" smtClean="0"/>
              <a:t>finansiering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2020 – skal fremmes på styreseminaret i mai og på fordelingsmøtet i juni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Lite pådrag så langt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05053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16416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02656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1 – Fokus på ressurser, spesielt i mottaksprosjektene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4941048" y="6636575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4941048" y="5822139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  <p:cxnSp>
        <p:nvCxnSpPr>
          <p:cNvPr id="56" name="Straight Arrow Connector 55"/>
          <p:cNvCxnSpPr/>
          <p:nvPr/>
        </p:nvCxnSpPr>
        <p:spPr>
          <a:xfrm flipV="1">
            <a:off x="4873665" y="5896852"/>
            <a:ext cx="0" cy="404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186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4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Prosjektene er i rute stort sett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Direktørnettverkssamlingene brukes til programmets aktiviteter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Utkast til gevinstrealiseringsstrategi og usikkerhetsstyring er utarbeidet og gjennomgås før presentasjon for programstyret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IDF-plan utarbeidet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Styresak til møtet 12.03.2019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err="1"/>
                <a:t>Kommunikasjonsturnè</a:t>
              </a:r>
              <a:r>
                <a:rPr lang="nb-NO" sz="1100" b="0" dirty="0"/>
                <a:t> med </a:t>
              </a:r>
              <a:r>
                <a:rPr lang="nb-NO" sz="1100" b="0" dirty="0" err="1"/>
                <a:t>fak</a:t>
              </a:r>
              <a:r>
                <a:rPr lang="nb-NO" sz="1100" b="0" dirty="0"/>
                <a:t>/enheter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/>
                <a:t>Fem gjenstår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SRF-konseptet med verktøykasse er under organisering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/>
                <a:t>De tre første </a:t>
              </a:r>
              <a:r>
                <a:rPr lang="nb-NO" sz="900" dirty="0" err="1"/>
                <a:t>roboter</a:t>
              </a:r>
              <a:r>
                <a:rPr lang="nb-NO" sz="900" dirty="0"/>
                <a:t> er </a:t>
              </a:r>
              <a:r>
                <a:rPr lang="nb-NO" sz="900" dirty="0" err="1"/>
                <a:t>produksjonssatt</a:t>
              </a:r>
              <a:endParaRPr lang="nb-NO" sz="900" dirty="0"/>
            </a:p>
            <a:p>
              <a:pPr lvl="1"/>
              <a:endParaRPr lang="nb-NO" sz="1000" dirty="0"/>
            </a:p>
            <a:p>
              <a:r>
                <a:rPr lang="nb-NO" sz="1100" dirty="0"/>
                <a:t>Tiltak</a:t>
              </a:r>
              <a:r>
                <a:rPr lang="nb-NO" sz="1100" b="0" dirty="0"/>
                <a:t>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Kompetanse – må operasjonaliseres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Strategi for gevinstrealisering/risikostyring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Budsjett 2020 må på plass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100" b="0" dirty="0"/>
                <a:t>Etablere «</a:t>
              </a:r>
              <a:r>
                <a:rPr lang="nb-NO" sz="1100" b="0" dirty="0" err="1"/>
                <a:t>Task</a:t>
              </a:r>
              <a:r>
                <a:rPr lang="nb-NO" sz="1100" b="0" dirty="0"/>
                <a:t>-force» for robotisering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100" b="0" dirty="0"/>
                <a:t>Nettsidene skal revideres</a:t>
              </a:r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800" dirty="0"/>
                <a:t>Avhengigheter: </a:t>
              </a:r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å få startet budsjettarbeidet 2020 tidlig, bør være på plass i løpet av mars 2020.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UiOs ambisjonsnivå på gevinstrealiseringsarbeidet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Rollefordeling på kompetanseutvikling, hvem har ansvar for hva?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07.03.2019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403479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Kommunikasjonsressurs må på 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Dialog med </a:t>
            </a:r>
            <a:r>
              <a:rPr lang="nb-NO" sz="1400" b="0" dirty="0" err="1"/>
              <a:t>Komm.avd</a:t>
            </a:r>
            <a:r>
              <a:rPr lang="nb-NO" sz="1400" b="0" dirty="0"/>
              <a:t> for å få på plass ressurs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Dialog med HR om hvordan ressursene skal komme på plass. Inkludert behov for </a:t>
            </a:r>
            <a:r>
              <a:rPr lang="nb-NO" sz="1400" b="0" dirty="0" smtClean="0"/>
              <a:t>finansiering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Lite pådrag så langt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05053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16416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977107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1 – Fokus på ressurser, spesielt i mottaksprosjektene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4941048" y="6636575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4941048" y="5822139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  <p:cxnSp>
        <p:nvCxnSpPr>
          <p:cNvPr id="56" name="Straight Arrow Connector 55"/>
          <p:cNvCxnSpPr/>
          <p:nvPr/>
        </p:nvCxnSpPr>
        <p:spPr>
          <a:xfrm flipV="1">
            <a:off x="4873665" y="5896852"/>
            <a:ext cx="0" cy="404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02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5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Kvalitet: </a:t>
            </a:r>
          </a:p>
          <a:p>
            <a:r>
              <a:rPr lang="nb-NO" sz="11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>
                <a:solidFill>
                  <a:schemeClr val="tx1"/>
                </a:solidFill>
              </a:rPr>
              <a:t>God kommunikasjon med prosjektlederne</a:t>
            </a:r>
            <a:endParaRPr lang="nb-NO" sz="1100" b="0" dirty="0"/>
          </a:p>
          <a:p>
            <a:endParaRPr lang="nb-NO" sz="1100" b="0" dirty="0"/>
          </a:p>
          <a:p>
            <a:r>
              <a:rPr lang="nb-NO" sz="1100" dirty="0"/>
              <a:t>Tiltak</a:t>
            </a:r>
            <a:r>
              <a:rPr lang="nb-NO" sz="1100" dirty="0" smtClean="0"/>
              <a:t>: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Koordineringsmøter med Ellen Gravklev, UiOs BOTT-representant i økonomi og lønn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Programmet inne på Direktørnettverksseminarene utover våren, for forankring og kunnskapsoverføring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Kommunikasjonssturnè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</p:txBody>
      </p:sp>
      <p:sp>
        <p:nvSpPr>
          <p:cNvPr id="34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Februar 2019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35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Ressurser:</a:t>
            </a:r>
          </a:p>
          <a:p>
            <a:r>
              <a:rPr lang="nb-NO" sz="1100" dirty="0" smtClean="0"/>
              <a:t>Status</a:t>
            </a:r>
            <a:r>
              <a:rPr lang="nb-NO" sz="11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OK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endParaRPr lang="nb-NO" sz="1100" b="0" dirty="0"/>
          </a:p>
          <a:p>
            <a:r>
              <a:rPr lang="nb-NO" sz="11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Dialog med HR om hvordan ressursene skal komme på plass. Inkludert behov for finansiering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6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Fremdrift: </a:t>
            </a:r>
          </a:p>
          <a:p>
            <a:pPr marL="177800" indent="-177800"/>
            <a:r>
              <a:rPr lang="nb-NO" sz="1100" dirty="0" smtClean="0"/>
              <a:t>Status:</a:t>
            </a:r>
            <a:endParaRPr lang="nb-NO" sz="11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Prosjektene er i rute stort sett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Direktørnettverkssamlingene brukes til programmets aktiviteter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Nettsidene under revidering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Utkast til gevinstrealiseringsstrategi og usikkerhetsstyring er utarbeidet og gjennomgås før presentasjon for programstyret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SRF-konseptet med verktøykasse er under organisering</a:t>
            </a:r>
          </a:p>
          <a:p>
            <a:pPr marL="726440" lvl="1" indent="-177800">
              <a:buFont typeface="Arial" panose="020B0604020202020204" pitchFamily="34" charset="0"/>
              <a:buChar char="•"/>
            </a:pPr>
            <a:r>
              <a:rPr lang="nb-NO" sz="900" dirty="0"/>
              <a:t>De to første </a:t>
            </a:r>
            <a:r>
              <a:rPr lang="nb-NO" sz="900" dirty="0" err="1"/>
              <a:t>roboter</a:t>
            </a:r>
            <a:r>
              <a:rPr lang="nb-NO" sz="900" dirty="0"/>
              <a:t> er </a:t>
            </a:r>
            <a:r>
              <a:rPr lang="nb-NO" sz="900" dirty="0" err="1" smtClean="0"/>
              <a:t>produksjonssatt</a:t>
            </a:r>
            <a:endParaRPr lang="nb-NO" sz="900" b="0" dirty="0" smtClean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Styresak om status til UiO-styret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Planlegging av </a:t>
            </a:r>
            <a:r>
              <a:rPr lang="nb-NO" sz="1100" b="0" dirty="0" err="1" smtClean="0"/>
              <a:t>kommunikasjonsturnè</a:t>
            </a:r>
            <a:r>
              <a:rPr lang="nb-NO" sz="1100" b="0" dirty="0" smtClean="0"/>
              <a:t>, innhold og logistikk</a:t>
            </a:r>
            <a:endParaRPr lang="nb-NO" sz="1100" b="0" dirty="0"/>
          </a:p>
          <a:p>
            <a:pPr lvl="1"/>
            <a:endParaRPr lang="nb-NO" sz="1000" b="0" dirty="0" smtClean="0"/>
          </a:p>
          <a:p>
            <a:r>
              <a:rPr lang="nb-NO" sz="1100" dirty="0" smtClean="0"/>
              <a:t>Tiltak</a:t>
            </a:r>
            <a:r>
              <a:rPr lang="nb-NO" sz="1100" b="0" dirty="0" smtClean="0"/>
              <a:t>: </a:t>
            </a:r>
          </a:p>
          <a:p>
            <a:r>
              <a:rPr lang="nb-NO" sz="1100" dirty="0" smtClean="0"/>
              <a:t>Aktiviteter i nærmeste fremtid:</a:t>
            </a: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Strategi for gevinstrealisering/risikostyring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Budsjett 2020 må på 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Etablere «</a:t>
            </a:r>
            <a:r>
              <a:rPr lang="nb-NO" sz="1100" b="0" dirty="0" err="1" smtClean="0"/>
              <a:t>Task</a:t>
            </a:r>
            <a:r>
              <a:rPr lang="nb-NO" sz="1100" b="0" dirty="0" smtClean="0"/>
              <a:t>-force» for robotisering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37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Avhengigheter: </a:t>
            </a:r>
          </a:p>
          <a:p>
            <a:r>
              <a:rPr lang="nb-NO" sz="1100" dirty="0" smtClean="0"/>
              <a:t>Status</a:t>
            </a:r>
            <a:r>
              <a:rPr lang="nb-NO" sz="1100" b="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godt samarbeid med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leveranser fra BOTT til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å få startet budsjettarbeidet 2020 tidlig, bør være på plass i løpet av mars 2020.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r>
              <a:rPr lang="nb-NO" sz="11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UiOs ambisjonsnivå på gevinstrealiseringsarbeidet</a:t>
            </a:r>
            <a:endParaRPr lang="nb-NO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endParaRPr lang="nb-NO" b="0" dirty="0" smtClean="0"/>
          </a:p>
          <a:p>
            <a:endParaRPr lang="nb-NO" b="0" dirty="0"/>
          </a:p>
        </p:txBody>
      </p:sp>
      <p:sp>
        <p:nvSpPr>
          <p:cNvPr id="38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Samhandling med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Gevinstrealiseringsstrategi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Usikkerhetsstyringsstrategi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Kommunikasjonsturen</a:t>
            </a:r>
          </a:p>
        </p:txBody>
      </p:sp>
      <p:graphicFrame>
        <p:nvGraphicFramePr>
          <p:cNvPr id="39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061460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Prosjektene rapporterer fremdrift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Prosjektene og program møtes ukentlig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Månedlige møter mellom programkontor og prosjektstøttekontoret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err="1" smtClean="0">
                          <a:solidFill>
                            <a:prstClr val="black"/>
                          </a:solidFill>
                        </a:rPr>
                        <a:t>Kommunikasjonsturnè</a:t>
                      </a: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 avtalt med alle 11 enheter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4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Budsjett,OK</a:t>
            </a:r>
            <a:r>
              <a:rPr lang="nb-NO" sz="1100" b="0" dirty="0" smtClean="0"/>
              <a:t>, lite ressurspådrag så langt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2" name="Tabel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44004"/>
              </p:ext>
            </p:extLst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3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369305"/>
              </p:ext>
            </p:extLst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4" name="Tabell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400012"/>
              </p:ext>
            </p:extLst>
          </p:nvPr>
        </p:nvGraphicFramePr>
        <p:xfrm>
          <a:off x="13325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78362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6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48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935581"/>
              </p:ext>
            </p:extLst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9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50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1362236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TekstSylinder 13"/>
          <p:cNvSpPr txBox="1"/>
          <p:nvPr/>
        </p:nvSpPr>
        <p:spPr>
          <a:xfrm>
            <a:off x="217420" y="5089855"/>
            <a:ext cx="28037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1 – Fokus på ressurser, spesielt i mottaksprosjektene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graphicFrame>
        <p:nvGraphicFramePr>
          <p:cNvPr id="54" name="Tabell 23">
            <a:extLst>
              <a:ext uri="{FF2B5EF4-FFF2-40B4-BE49-F238E27FC236}">
                <a16:creationId xmlns:a16="http://schemas.microsoft.com/office/drawing/2014/main" id="{CB431701-2EAD-43F7-974A-C88FF4434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298726"/>
              </p:ext>
            </p:extLst>
          </p:nvPr>
        </p:nvGraphicFramePr>
        <p:xfrm>
          <a:off x="2728660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6" name="Ellipse 12"/>
          <p:cNvSpPr/>
          <p:nvPr/>
        </p:nvSpPr>
        <p:spPr>
          <a:xfrm>
            <a:off x="4941048" y="6636575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7" name="Ellipse 12"/>
          <p:cNvSpPr/>
          <p:nvPr/>
        </p:nvSpPr>
        <p:spPr>
          <a:xfrm>
            <a:off x="4941048" y="622077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632DD3F613576419F301F6FDDD2F18E" ma:contentTypeVersion="0" ma:contentTypeDescription="Opprett et nytt dokument." ma:contentTypeScope="" ma:versionID="f09120ebbe237cc7c22f7505ff7dca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e2500873ed525c1cf306a41cba81e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DAEFB3-B01A-4BD0-AED0-08B2C48FD2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3717AFB-C79C-4154-B506-96BE486B078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24941</TotalTime>
  <Words>1417</Words>
  <Application>Microsoft Office PowerPoint</Application>
  <PresentationFormat>Custom</PresentationFormat>
  <Paragraphs>510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PPTmal_Direktoratet_EhelseV1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Jan Thorsen</cp:lastModifiedBy>
  <cp:revision>289</cp:revision>
  <cp:lastPrinted>2018-08-07T07:00:45Z</cp:lastPrinted>
  <dcterms:created xsi:type="dcterms:W3CDTF">2016-01-25T08:26:51Z</dcterms:created>
  <dcterms:modified xsi:type="dcterms:W3CDTF">2019-06-18T10:36:39Z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0x010100F632DD3F613576419F301F6FDDD2F18E</vt:lpwstr>
  </property>
</Properties>
</file>