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  <p:sldMasterId id="2147483761" r:id="rId2"/>
    <p:sldMasterId id="2147483774" r:id="rId3"/>
    <p:sldMasterId id="2147483738" r:id="rId4"/>
  </p:sldMasterIdLst>
  <p:notesMasterIdLst>
    <p:notesMasterId r:id="rId10"/>
  </p:notesMasterIdLst>
  <p:handoutMasterIdLst>
    <p:handoutMasterId r:id="rId11"/>
  </p:handoutMasterIdLst>
  <p:sldIdLst>
    <p:sldId id="300" r:id="rId5"/>
    <p:sldId id="301" r:id="rId6"/>
    <p:sldId id="302" r:id="rId7"/>
    <p:sldId id="304" r:id="rId8"/>
    <p:sldId id="305" r:id="rId9"/>
  </p:sldIdLst>
  <p:sldSz cx="9144000" cy="6858000" type="screen4x3"/>
  <p:notesSz cx="6797675" cy="99282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ene Renneflott" initials="LR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E7F8"/>
    <a:srgbClr val="43A3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88901" autoAdjust="0"/>
  </p:normalViewPr>
  <p:slideViewPr>
    <p:cSldViewPr>
      <p:cViewPr varScale="1">
        <p:scale>
          <a:sx n="102" d="100"/>
          <a:sy n="102" d="100"/>
        </p:scale>
        <p:origin x="2598" y="11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A90F70F-F073-5E45-93D9-D311F88BF605}" type="datetime1">
              <a:rPr lang="nb-NO"/>
              <a:pPr>
                <a:defRPr/>
              </a:pPr>
              <a:t>22.06.2019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C069810-1276-FE4C-9C13-496BA63787E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7733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907"/>
            <a:ext cx="4984962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814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1814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FCB4F33-0A36-4A46-968A-02FC27E432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573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958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 smtClean="0"/>
              <a:t>3.9.2015</a:t>
            </a: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Mal for </a:t>
            </a:r>
            <a:r>
              <a:rPr lang="en-US" dirty="0" err="1" smtClean="0"/>
              <a:t>styringsdokument</a:t>
            </a:r>
            <a:r>
              <a:rPr lang="en-US" dirty="0" smtClean="0"/>
              <a:t>  </a:t>
            </a:r>
            <a:r>
              <a:rPr lang="en-US" dirty="0" err="1" smtClean="0"/>
              <a:t>september</a:t>
            </a:r>
            <a:r>
              <a:rPr lang="en-US" dirty="0" smtClean="0"/>
              <a:t> 2015</a:t>
            </a: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2E124-581F-5C46-A44F-4620125B4F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Mal for </a:t>
            </a:r>
            <a:r>
              <a:rPr lang="en-US" dirty="0" err="1" smtClean="0"/>
              <a:t>styringsdokument</a:t>
            </a:r>
            <a:r>
              <a:rPr lang="en-US" dirty="0" smtClean="0"/>
              <a:t>  </a:t>
            </a:r>
            <a:r>
              <a:rPr lang="en-US" dirty="0" err="1" smtClean="0"/>
              <a:t>september</a:t>
            </a:r>
            <a:r>
              <a:rPr lang="en-US" dirty="0" smtClean="0"/>
              <a:t> 2015</a:t>
            </a: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A39E4-BABD-9A42-969D-B4518A7A39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Mal for </a:t>
            </a:r>
            <a:r>
              <a:rPr lang="en-US" dirty="0" err="1" smtClean="0"/>
              <a:t>styringsdokument</a:t>
            </a:r>
            <a:r>
              <a:rPr lang="en-US" dirty="0" smtClean="0"/>
              <a:t> </a:t>
            </a:r>
            <a:r>
              <a:rPr lang="en-US" dirty="0" err="1" smtClean="0"/>
              <a:t>sep</a:t>
            </a:r>
            <a:r>
              <a:rPr lang="en-US" dirty="0" smtClean="0"/>
              <a:t> 2015</a:t>
            </a:r>
            <a:endParaRPr lang="en-US" dirty="0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A7560-D567-954F-82D9-BB1E4970C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EC2BD-4BA6-B24A-A2C4-893A6966CF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975BE-194E-0D4B-8A8D-7A3924C9CA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95648-21E9-4045-A53E-31B6D20C9C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72F49-CC1A-6D40-AD19-21EFC6D2BB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3D237-50B1-A542-816F-BE831EA1DF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2DFC7-E4AE-DA4A-A28F-D90A23F0E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F2305-88D2-2F4A-9F64-C9284E824C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22.06.2019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92348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22.06.2019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976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22.06.2019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32935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22.06.2019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6540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22.06.2019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0953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22.06.2019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7792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22.06.2019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59426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22.06.2019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65072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22.06.2019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83541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22.06.2019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06889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22.06.2019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81360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22.06.2019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9181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22.06.2019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08716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22.06.2019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99113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22.06.2019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76647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22.06.2019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1553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22.06.2019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51849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22.06.2019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24154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22.06.2019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03916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22.06.2019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27798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22.06.2019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14792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22.06.2019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74060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22.06.2019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38066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-14288"/>
            <a:ext cx="9144000" cy="68722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96" tIns="51198" rIns="102396" bIns="51198"/>
          <a:lstStyle/>
          <a:p>
            <a:pPr algn="ctr" eaLnBrk="1" hangingPunct="1">
              <a:defRPr/>
            </a:pPr>
            <a:endParaRPr lang="en-GB" sz="1800" dirty="0" err="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713" y="130175"/>
            <a:ext cx="7223125" cy="653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30030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12"/>
          <p:cNvCxnSpPr/>
          <p:nvPr userDrawn="1"/>
        </p:nvCxnSpPr>
        <p:spPr>
          <a:xfrm>
            <a:off x="395288" y="3252788"/>
            <a:ext cx="6337300" cy="0"/>
          </a:xfrm>
          <a:prstGeom prst="line">
            <a:avLst/>
          </a:prstGeom>
          <a:ln w="31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395288" y="3392489"/>
            <a:ext cx="6264276" cy="307777"/>
          </a:xfr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defRPr>
            </a:lvl1pPr>
            <a:lvl2pPr marL="457119" indent="0">
              <a:buNone/>
              <a:defRPr sz="1800"/>
            </a:lvl2pPr>
            <a:lvl3pPr marL="914239" indent="0">
              <a:buNone/>
              <a:defRPr sz="1600"/>
            </a:lvl3pPr>
            <a:lvl4pPr marL="1371358" indent="0">
              <a:buNone/>
              <a:defRPr sz="1400"/>
            </a:lvl4pPr>
            <a:lvl5pPr marL="1828477" indent="0">
              <a:buNone/>
              <a:defRPr sz="1400"/>
            </a:lvl5pPr>
            <a:lvl6pPr marL="2285596" indent="0">
              <a:buNone/>
              <a:defRPr sz="1400"/>
            </a:lvl6pPr>
            <a:lvl7pPr marL="2742716" indent="0">
              <a:buNone/>
              <a:defRPr sz="1400"/>
            </a:lvl7pPr>
            <a:lvl8pPr marL="3199835" indent="0">
              <a:buNone/>
              <a:defRPr sz="1400"/>
            </a:lvl8pPr>
            <a:lvl9pPr marL="3656954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5288" y="1557338"/>
            <a:ext cx="6337300" cy="1455103"/>
          </a:xfrm>
        </p:spPr>
        <p:txBody>
          <a:bodyPr anchor="b">
            <a:normAutofit/>
          </a:bodyPr>
          <a:lstStyle>
            <a:lvl1pPr>
              <a:defRPr sz="4800" b="1" i="1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6847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476250"/>
            <a:ext cx="8353425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chemeClr val="accent3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395288" y="1844675"/>
            <a:ext cx="8353425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17473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2 colum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9" y="476251"/>
            <a:ext cx="8353424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chemeClr val="accent3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641"/>
            <a:ext cx="8353425" cy="28761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95288" y="1844675"/>
            <a:ext cx="4032250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716463" y="1844675"/>
            <a:ext cx="4032250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814769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o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288" y="475200"/>
            <a:ext cx="8353425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rgbClr val="080808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072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hv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12"/>
          <p:cNvCxnSpPr/>
          <p:nvPr userDrawn="1"/>
        </p:nvCxnSpPr>
        <p:spPr>
          <a:xfrm>
            <a:off x="395288" y="2924175"/>
            <a:ext cx="6408737" cy="0"/>
          </a:xfrm>
          <a:prstGeom prst="line">
            <a:avLst/>
          </a:prstGeom>
          <a:ln w="31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395287" y="1557338"/>
            <a:ext cx="6408737" cy="1211977"/>
          </a:xfrm>
        </p:spPr>
        <p:txBody>
          <a:bodyPr anchor="b">
            <a:normAutofit/>
          </a:bodyPr>
          <a:lstStyle>
            <a:lvl1pPr>
              <a:defRPr sz="4000" b="1" i="1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395288" y="3068638"/>
            <a:ext cx="6264276" cy="307777"/>
          </a:xfr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chemeClr val="accent3"/>
                </a:solidFill>
                <a:latin typeface="+mn-lt"/>
              </a:defRPr>
            </a:lvl1pPr>
            <a:lvl2pPr marL="457119" indent="0">
              <a:buNone/>
              <a:defRPr sz="1800"/>
            </a:lvl2pPr>
            <a:lvl3pPr marL="914239" indent="0">
              <a:buNone/>
              <a:defRPr sz="1600"/>
            </a:lvl3pPr>
            <a:lvl4pPr marL="1371358" indent="0">
              <a:buNone/>
              <a:defRPr sz="1400"/>
            </a:lvl4pPr>
            <a:lvl5pPr marL="1828477" indent="0">
              <a:buNone/>
              <a:defRPr sz="1400"/>
            </a:lvl5pPr>
            <a:lvl6pPr marL="2285596" indent="0">
              <a:buNone/>
              <a:defRPr sz="1400"/>
            </a:lvl6pPr>
            <a:lvl7pPr marL="2742716" indent="0">
              <a:buNone/>
              <a:defRPr sz="1400"/>
            </a:lvl7pPr>
            <a:lvl8pPr marL="3199835" indent="0">
              <a:buNone/>
              <a:defRPr sz="1400"/>
            </a:lvl8pPr>
            <a:lvl9pPr marL="3656954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21201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12"/>
          <p:cNvCxnSpPr/>
          <p:nvPr userDrawn="1"/>
        </p:nvCxnSpPr>
        <p:spPr>
          <a:xfrm>
            <a:off x="395288" y="2924175"/>
            <a:ext cx="6408737" cy="0"/>
          </a:xfrm>
          <a:prstGeom prst="line">
            <a:avLst/>
          </a:prstGeom>
          <a:ln w="31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395287" y="1557339"/>
            <a:ext cx="6408737" cy="1223962"/>
          </a:xfrm>
        </p:spPr>
        <p:txBody>
          <a:bodyPr anchor="b">
            <a:normAutofit/>
          </a:bodyPr>
          <a:lstStyle>
            <a:lvl1pPr>
              <a:defRPr sz="4000" b="1" i="1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"/>
          </p:nvPr>
        </p:nvSpPr>
        <p:spPr>
          <a:xfrm>
            <a:off x="395288" y="3068638"/>
            <a:ext cx="6264276" cy="307777"/>
          </a:xfr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defRPr>
            </a:lvl1pPr>
            <a:lvl2pPr marL="457119" indent="0">
              <a:buNone/>
              <a:defRPr sz="1800"/>
            </a:lvl2pPr>
            <a:lvl3pPr marL="914239" indent="0">
              <a:buNone/>
              <a:defRPr sz="1600"/>
            </a:lvl3pPr>
            <a:lvl4pPr marL="1371358" indent="0">
              <a:buNone/>
              <a:defRPr sz="1400"/>
            </a:lvl4pPr>
            <a:lvl5pPr marL="1828477" indent="0">
              <a:buNone/>
              <a:defRPr sz="1400"/>
            </a:lvl5pPr>
            <a:lvl6pPr marL="2285596" indent="0">
              <a:buNone/>
              <a:defRPr sz="1400"/>
            </a:lvl6pPr>
            <a:lvl7pPr marL="2742716" indent="0">
              <a:buNone/>
              <a:defRPr sz="1400"/>
            </a:lvl7pPr>
            <a:lvl8pPr marL="3199835" indent="0">
              <a:buNone/>
              <a:defRPr sz="1400"/>
            </a:lvl8pPr>
            <a:lvl9pPr marL="3656954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74230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llustration (grey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95288" y="475200"/>
            <a:ext cx="8353425" cy="648000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3910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llustration (sand)">
    <p:bg>
      <p:bgPr>
        <a:solidFill>
          <a:srgbClr val="F6EC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638" y="6227763"/>
            <a:ext cx="485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95288" y="475200"/>
            <a:ext cx="8353425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rgbClr val="080808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0905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llustration (light green)">
    <p:bg>
      <p:bgPr>
        <a:solidFill>
          <a:srgbClr val="DBF1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638" y="6227763"/>
            <a:ext cx="485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95288" y="475200"/>
            <a:ext cx="8353425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rgbClr val="080808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7417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62" t="2754" r="1962" b="2754"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84212" y="476250"/>
            <a:ext cx="7775575" cy="5329237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4255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Quote (blac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62" t="2754" r="1962" b="2754"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84212" y="476250"/>
            <a:ext cx="7775575" cy="5329237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25571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71550" y="3213100"/>
            <a:ext cx="7272338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971549" y="476251"/>
            <a:ext cx="7272339" cy="2305050"/>
          </a:xfr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5458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(bordeaux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71550" y="3213100"/>
            <a:ext cx="7272338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71549" y="476251"/>
            <a:ext cx="7272339" cy="2305050"/>
          </a:xfr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8053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(green)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71550" y="3213100"/>
            <a:ext cx="7272338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71549" y="476251"/>
            <a:ext cx="7272339" cy="2305050"/>
          </a:xfr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1510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(black patter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7813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0400" y="6223000"/>
            <a:ext cx="485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71549" y="476251"/>
            <a:ext cx="7272339" cy="2305050"/>
          </a:xfr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71550" y="3213100"/>
            <a:ext cx="7272338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963318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 (black)">
    <p:bg>
      <p:bgPr>
        <a:solidFill>
          <a:schemeClr val="accent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73343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14815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_pr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endParaRPr lang="nb-NO" sz="1800" dirty="0" err="1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5" name="Rett linje 10"/>
          <p:cNvCxnSpPr/>
          <p:nvPr userDrawn="1"/>
        </p:nvCxnSpPr>
        <p:spPr>
          <a:xfrm rot="5400000" flipH="1" flipV="1">
            <a:off x="-366712" y="4090987"/>
            <a:ext cx="3124200" cy="1311275"/>
          </a:xfrm>
          <a:prstGeom prst="line">
            <a:avLst/>
          </a:prstGeom>
          <a:ln w="63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3863" y="6100763"/>
            <a:ext cx="55721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549275"/>
            <a:ext cx="7524750" cy="4751933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7200" b="0" cap="none" baseline="0">
                <a:solidFill>
                  <a:schemeClr val="tx2">
                    <a:lumMod val="50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14"/>
          <p:cNvSpPr>
            <a:spLocks noGrp="1"/>
          </p:cNvSpPr>
          <p:nvPr>
            <p:ph sz="quarter" idx="11"/>
          </p:nvPr>
        </p:nvSpPr>
        <p:spPr>
          <a:xfrm>
            <a:off x="719138" y="6111065"/>
            <a:ext cx="7201234" cy="287338"/>
          </a:xfrm>
        </p:spPr>
        <p:txBody>
          <a:bodyPr>
            <a:noAutofit/>
          </a:bodyPr>
          <a:lstStyle>
            <a:lvl1pPr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buNone/>
              <a:defRPr sz="1600" b="1">
                <a:solidFill>
                  <a:schemeClr val="accent3"/>
                </a:solidFill>
                <a:latin typeface="+mn-lt"/>
              </a:defRPr>
            </a:lvl2pPr>
            <a:lvl3pPr>
              <a:buNone/>
              <a:defRPr sz="1600" b="1">
                <a:solidFill>
                  <a:schemeClr val="accent3"/>
                </a:solidFill>
                <a:latin typeface="+mn-lt"/>
              </a:defRPr>
            </a:lvl3pPr>
            <a:lvl4pPr>
              <a:buNone/>
              <a:defRPr sz="1600" b="1">
                <a:solidFill>
                  <a:schemeClr val="accent3"/>
                </a:solidFill>
                <a:latin typeface="+mn-lt"/>
              </a:defRPr>
            </a:lvl4pPr>
            <a:lvl5pPr>
              <a:buNone/>
              <a:defRPr sz="1600" b="1">
                <a:solidFill>
                  <a:schemeClr val="accent3"/>
                </a:solidFill>
                <a:latin typeface="+mn-lt"/>
              </a:defRPr>
            </a:lvl5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73237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1" y="0"/>
            <a:ext cx="9143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t"/>
          <a:lstStyle/>
          <a:p>
            <a:pPr algn="ctr" eaLnBrk="1" hangingPunct="1"/>
            <a:endParaRPr lang="nb-NO" sz="2400" dirty="0" err="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2833" y="6109832"/>
            <a:ext cx="645392" cy="63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8322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with logo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t"/>
          <a:lstStyle/>
          <a:p>
            <a:pPr algn="ctr" eaLnBrk="1" hangingPunct="1"/>
            <a:endParaRPr lang="en-GB" sz="2400" dirty="0" err="1" smtClean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8467" y="6219566"/>
            <a:ext cx="516952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56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659" y="-27384"/>
            <a:ext cx="9223127" cy="69847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8467" y="6219566"/>
            <a:ext cx="516952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2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3.png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45701889-BFCA-DD44-9982-59E386C3FC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C6341-7E07-4D25-823D-56B55E4595E5}" type="datetimeFigureOut">
              <a:rPr lang="nb-NO" smtClean="0"/>
              <a:t>22.06.2019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27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6FB00-ABE1-4363-AF93-9FDD6D80F486}" type="datetimeFigureOut">
              <a:rPr lang="nb-NO" smtClean="0"/>
              <a:t>22.06.2019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4549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474663"/>
            <a:ext cx="8351837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843088"/>
            <a:ext cx="8351837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028" name="Picture 4"/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638" y="6227763"/>
            <a:ext cx="485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5709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  <p:sldLayoutId id="2147483757" r:id="rId19"/>
    <p:sldLayoutId id="2147483758" r:id="rId20"/>
    <p:sldLayoutId id="2147483759" r:id="rId21"/>
    <p:sldLayoutId id="2147483760" r:id="rId22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+mj-lt"/>
          <a:ea typeface="ＭＳ Ｐゴシック" charset="0"/>
          <a:cs typeface="Times New Roman" pitchFamily="18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Georgia" charset="0"/>
          <a:ea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Georgia" charset="0"/>
          <a:ea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Georgia" charset="0"/>
          <a:ea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Georgia" charset="0"/>
          <a:ea typeface="ＭＳ Ｐゴシック" charset="0"/>
        </a:defRPr>
      </a:lvl5pPr>
      <a:lvl6pPr marL="51198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6pPr>
      <a:lvl7pPr marL="102396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7pPr>
      <a:lvl8pPr marL="153594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8pPr>
      <a:lvl9pPr marL="204792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9pPr>
    </p:titleStyle>
    <p:bodyStyle>
      <a:lvl1pPr marL="266700" indent="-266700" algn="l" rtl="0" eaLnBrk="1" fontAlgn="base" hangingPunct="1">
        <a:spcBef>
          <a:spcPts val="338"/>
        </a:spcBef>
        <a:spcAft>
          <a:spcPts val="338"/>
        </a:spcAft>
        <a:buFont typeface="Arial" charset="0"/>
        <a:buChar char="•"/>
        <a:defRPr sz="20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1pPr>
      <a:lvl2pPr marL="542925" indent="-276225" algn="l" rtl="0" eaLnBrk="1" fontAlgn="base" hangingPunct="1">
        <a:spcBef>
          <a:spcPts val="450"/>
        </a:spcBef>
        <a:spcAft>
          <a:spcPts val="450"/>
        </a:spcAft>
        <a:buChar char="–"/>
        <a:defRPr sz="20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2pPr>
      <a:lvl3pPr marL="903288" indent="-296863" algn="l" rtl="0" eaLnBrk="1" fontAlgn="base" hangingPunct="1">
        <a:spcBef>
          <a:spcPts val="450"/>
        </a:spcBef>
        <a:spcAft>
          <a:spcPts val="450"/>
        </a:spcAft>
        <a:buChar char="•"/>
        <a:defRPr sz="27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3pPr>
      <a:lvl4pPr marL="1309688" indent="-307975" algn="l" rtl="0" eaLnBrk="1" fontAlgn="base" hangingPunct="1">
        <a:spcBef>
          <a:spcPts val="450"/>
        </a:spcBef>
        <a:spcAft>
          <a:spcPts val="450"/>
        </a:spcAft>
        <a:buChar char="–"/>
        <a:defRPr sz="27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4pPr>
      <a:lvl5pPr marL="1701800" indent="-298450" algn="l" rtl="0" eaLnBrk="1" fontAlgn="base" hangingPunct="1">
        <a:spcBef>
          <a:spcPts val="450"/>
        </a:spcBef>
        <a:spcAft>
          <a:spcPts val="450"/>
        </a:spcAft>
        <a:buChar char="»"/>
        <a:defRPr sz="27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5pPr>
      <a:lvl6pPr marL="2815890" indent="-255990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6pPr>
      <a:lvl7pPr marL="3327871" indent="-255990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7pPr>
      <a:lvl8pPr marL="3839850" indent="-255990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8pPr>
      <a:lvl9pPr marL="4351830" indent="-255990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198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396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3594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4792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9901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7188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8386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95841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45232" y="620688"/>
            <a:ext cx="8075240" cy="646584"/>
          </a:xfrm>
        </p:spPr>
        <p:txBody>
          <a:bodyPr/>
          <a:lstStyle/>
          <a:p>
            <a:r>
              <a:rPr lang="nb-NO" sz="2400" dirty="0" smtClean="0"/>
              <a:t>                     Administrative fellesløsninger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560" y="1772816"/>
            <a:ext cx="8075240" cy="475252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nb-NO" sz="2000" u="sng" dirty="0"/>
              <a:t>Fase 1:</a:t>
            </a:r>
            <a:r>
              <a:rPr lang="nb-NO" sz="2000" dirty="0"/>
              <a:t> Definisjon, prinsipper og kriterier for </a:t>
            </a:r>
            <a:r>
              <a:rPr lang="nb-NO" sz="2000" dirty="0" smtClean="0"/>
              <a:t>fellesløsninger</a:t>
            </a:r>
          </a:p>
          <a:p>
            <a:pPr marL="0" indent="0">
              <a:spcBef>
                <a:spcPts val="0"/>
              </a:spcBef>
              <a:buNone/>
            </a:pPr>
            <a:endParaRPr lang="nb-NO" sz="2000" dirty="0"/>
          </a:p>
          <a:p>
            <a:pPr marL="0" indent="0">
              <a:spcBef>
                <a:spcPts val="0"/>
              </a:spcBef>
              <a:buNone/>
            </a:pPr>
            <a:endParaRPr lang="nb-NO" sz="2000" dirty="0"/>
          </a:p>
          <a:p>
            <a:pPr>
              <a:spcBef>
                <a:spcPts val="0"/>
              </a:spcBef>
            </a:pPr>
            <a:r>
              <a:rPr lang="nb-NO" sz="2000" u="sng" dirty="0"/>
              <a:t>Fase 2:</a:t>
            </a:r>
            <a:r>
              <a:rPr lang="nb-NO" sz="2000" dirty="0"/>
              <a:t> Prioritert liste over hensiktsmessige fellesløsningsprosjekter</a:t>
            </a:r>
            <a:br>
              <a:rPr lang="nb-NO" sz="2000" dirty="0"/>
            </a:br>
            <a:r>
              <a:rPr lang="nb-NO" sz="2000" dirty="0"/>
              <a:t>Kvantitative/kvalitative </a:t>
            </a:r>
            <a:r>
              <a:rPr lang="nb-NO" sz="2000" dirty="0" smtClean="0"/>
              <a:t>gevinster</a:t>
            </a:r>
          </a:p>
          <a:p>
            <a:pPr marL="0" indent="0">
              <a:spcBef>
                <a:spcPts val="0"/>
              </a:spcBef>
              <a:buNone/>
            </a:pPr>
            <a:endParaRPr lang="nb-NO" sz="2000" dirty="0"/>
          </a:p>
          <a:p>
            <a:pPr marL="0" indent="0">
              <a:spcBef>
                <a:spcPts val="0"/>
              </a:spcBef>
              <a:buNone/>
            </a:pPr>
            <a:endParaRPr lang="nb-NO" sz="2000" dirty="0"/>
          </a:p>
          <a:p>
            <a:pPr>
              <a:spcBef>
                <a:spcPts val="0"/>
              </a:spcBef>
            </a:pPr>
            <a:r>
              <a:rPr lang="nb-NO" sz="2000" u="sng" dirty="0"/>
              <a:t>Fase 3:</a:t>
            </a:r>
            <a:r>
              <a:rPr lang="nb-NO" sz="2000" dirty="0"/>
              <a:t> Beslutte det mest relevante fellesløsningsprosjektet med tidsplan og gevinst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971600" y="4221088"/>
            <a:ext cx="7560840" cy="64807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755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95648-21E9-4045-A53E-31B6D20C9C3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67744" y="908720"/>
            <a:ext cx="4918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/>
              <a:t>Styringsgruppens prioriteringer </a:t>
            </a:r>
            <a:endParaRPr lang="nb-NO" sz="2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1607" y="2691204"/>
            <a:ext cx="658425" cy="18899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37377" y="2276872"/>
            <a:ext cx="201048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nb-NO" dirty="0" smtClean="0"/>
              <a:t>HR/personal</a:t>
            </a:r>
          </a:p>
          <a:p>
            <a:pPr>
              <a:lnSpc>
                <a:spcPct val="200000"/>
              </a:lnSpc>
            </a:pPr>
            <a:r>
              <a:rPr lang="nb-NO" dirty="0" smtClean="0"/>
              <a:t>Kommunikasjon</a:t>
            </a:r>
          </a:p>
          <a:p>
            <a:pPr>
              <a:lnSpc>
                <a:spcPct val="200000"/>
              </a:lnSpc>
            </a:pPr>
            <a:r>
              <a:rPr lang="nb-NO" dirty="0" smtClean="0"/>
              <a:t>Innkjøp</a:t>
            </a:r>
          </a:p>
          <a:p>
            <a:pPr>
              <a:lnSpc>
                <a:spcPct val="200000"/>
              </a:lnSpc>
            </a:pPr>
            <a:r>
              <a:rPr lang="nb-NO" b="1" u="sng" dirty="0" smtClean="0"/>
              <a:t>Forskerstøtte</a:t>
            </a:r>
            <a:endParaRPr lang="nb-NO" b="1" u="sng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3242" y="3429000"/>
            <a:ext cx="432854" cy="38408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36096" y="3388930"/>
            <a:ext cx="13099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50 forslag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0060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95648-21E9-4045-A53E-31B6D20C9C3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699792" y="620688"/>
            <a:ext cx="3020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/>
              <a:t>Forslag til konsept</a:t>
            </a:r>
            <a:endParaRPr lang="nb-NO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491880" y="1412776"/>
            <a:ext cx="1327608" cy="58477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nb-NO" sz="1600" dirty="0" smtClean="0"/>
              <a:t>Felles </a:t>
            </a:r>
          </a:p>
          <a:p>
            <a:pPr algn="ctr"/>
            <a:r>
              <a:rPr lang="nb-NO" sz="1600" dirty="0" smtClean="0"/>
              <a:t>forskerstøtte</a:t>
            </a:r>
            <a:endParaRPr lang="nb-NO" sz="1600" dirty="0"/>
          </a:p>
        </p:txBody>
      </p:sp>
      <p:cxnSp>
        <p:nvCxnSpPr>
          <p:cNvPr id="16" name="Elbow Connector 15"/>
          <p:cNvCxnSpPr/>
          <p:nvPr/>
        </p:nvCxnSpPr>
        <p:spPr bwMode="auto">
          <a:xfrm rot="10800000" flipV="1">
            <a:off x="2555776" y="1680358"/>
            <a:ext cx="936104" cy="1651828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Elbow Connector 18"/>
          <p:cNvCxnSpPr>
            <a:stCxn id="6" idx="3"/>
          </p:cNvCxnSpPr>
          <p:nvPr/>
        </p:nvCxnSpPr>
        <p:spPr bwMode="auto">
          <a:xfrm>
            <a:off x="4819488" y="1705164"/>
            <a:ext cx="832632" cy="1651829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763688" y="3356992"/>
            <a:ext cx="1587294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sz="1600" dirty="0" smtClean="0"/>
              <a:t>Ekspertgrupper</a:t>
            </a:r>
            <a:endParaRPr lang="nb-NO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4283968" y="3356992"/>
            <a:ext cx="3024336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 smtClean="0"/>
              <a:t>Forsterket samarbeid på tvers</a:t>
            </a:r>
            <a:endParaRPr lang="nb-NO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395536" y="4386590"/>
            <a:ext cx="624814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 smtClean="0"/>
              <a:t>ERC</a:t>
            </a:r>
            <a:endParaRPr lang="nb-NO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115616" y="4386590"/>
            <a:ext cx="776175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sz="1600" dirty="0" smtClean="0"/>
              <a:t>MSCA</a:t>
            </a:r>
            <a:endParaRPr lang="nb-NO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1959597" y="4386590"/>
            <a:ext cx="1244251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sz="1600" dirty="0" smtClean="0"/>
              <a:t>Koordinator</a:t>
            </a:r>
            <a:endParaRPr lang="nb-NO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275856" y="4386590"/>
            <a:ext cx="648073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 smtClean="0"/>
              <a:t>NFR</a:t>
            </a:r>
            <a:endParaRPr lang="nb-NO" sz="1600" dirty="0"/>
          </a:p>
        </p:txBody>
      </p:sp>
      <p:cxnSp>
        <p:nvCxnSpPr>
          <p:cNvPr id="13" name="Straight Connector 12"/>
          <p:cNvCxnSpPr>
            <a:stCxn id="20" idx="2"/>
          </p:cNvCxnSpPr>
          <p:nvPr/>
        </p:nvCxnSpPr>
        <p:spPr bwMode="auto">
          <a:xfrm flipH="1">
            <a:off x="2555775" y="3695546"/>
            <a:ext cx="1560" cy="30951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>
            <a:off x="899592" y="4005064"/>
            <a:ext cx="259228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899592" y="4005064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1503703" y="4005064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1" name="Straight Arrow Connector 30"/>
          <p:cNvCxnSpPr/>
          <p:nvPr/>
        </p:nvCxnSpPr>
        <p:spPr bwMode="auto">
          <a:xfrm>
            <a:off x="2555775" y="4005064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3" name="Straight Arrow Connector 32"/>
          <p:cNvCxnSpPr/>
          <p:nvPr/>
        </p:nvCxnSpPr>
        <p:spPr bwMode="auto">
          <a:xfrm>
            <a:off x="3491880" y="4005064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4499992" y="4149080"/>
            <a:ext cx="3400290" cy="58477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sz="1600" dirty="0" smtClean="0"/>
              <a:t>Hovedsamarbeidsformer/</a:t>
            </a:r>
            <a:r>
              <a:rPr lang="nb-NO" sz="1600" dirty="0"/>
              <a:t/>
            </a:r>
            <a:br>
              <a:rPr lang="nb-NO" sz="1600" dirty="0"/>
            </a:br>
            <a:r>
              <a:rPr lang="nb-NO" sz="1600" dirty="0" smtClean="0"/>
              <a:t>fleksibelt </a:t>
            </a:r>
            <a:r>
              <a:rPr lang="nb-NO" sz="1600" dirty="0"/>
              <a:t>behovsbasert samarbeid</a:t>
            </a:r>
          </a:p>
        </p:txBody>
      </p:sp>
      <p:cxnSp>
        <p:nvCxnSpPr>
          <p:cNvPr id="38" name="Straight Arrow Connector 37"/>
          <p:cNvCxnSpPr/>
          <p:nvPr/>
        </p:nvCxnSpPr>
        <p:spPr bwMode="auto">
          <a:xfrm flipH="1">
            <a:off x="5652120" y="3695546"/>
            <a:ext cx="3957" cy="3095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23426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95648-21E9-4045-A53E-31B6D20C9C3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17798" y="548680"/>
            <a:ext cx="5894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/>
              <a:t>Eksempler på nødvendige avklaringer  </a:t>
            </a:r>
            <a:endParaRPr lang="nb-NO" sz="2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67544" y="1340768"/>
            <a:ext cx="5059398" cy="240065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b-NO" dirty="0" smtClean="0"/>
              <a:t>Ekspertgruppene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 smtClean="0"/>
              <a:t>konkretisere leveransene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 smtClean="0"/>
              <a:t>formalisere arbeidsform og møteplasser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 smtClean="0"/>
              <a:t>hvordan synliggjøres ekspertisen?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 smtClean="0"/>
              <a:t>Gevinster og suksesskriterier</a:t>
            </a:r>
            <a:endParaRPr lang="nb-NO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835696" y="4149080"/>
            <a:ext cx="7167347" cy="193899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b-NO" dirty="0" smtClean="0"/>
              <a:t>Samarbeid på tvers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 smtClean="0"/>
              <a:t>Forskerstøtte ulikt organisert -sentrale/desentrale modeller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 smtClean="0"/>
              <a:t>Enhetenes bidrag tilpasses ressurssituasjonen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 smtClean="0"/>
              <a:t>Modell for finansering &amp; </a:t>
            </a:r>
            <a:r>
              <a:rPr lang="nb-NO" dirty="0" smtClean="0"/>
              <a:t>forventninger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19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95648-21E9-4045-A53E-31B6D20C9C3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843808" y="260648"/>
            <a:ext cx="3922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/>
              <a:t>Involvering og beslutning</a:t>
            </a:r>
            <a:endParaRPr lang="nb-NO" sz="24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187788"/>
              </p:ext>
            </p:extLst>
          </p:nvPr>
        </p:nvGraphicFramePr>
        <p:xfrm>
          <a:off x="251520" y="1052736"/>
          <a:ext cx="8712968" cy="52237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3997888980"/>
                    </a:ext>
                  </a:extLst>
                </a:gridCol>
                <a:gridCol w="7200800">
                  <a:extLst>
                    <a:ext uri="{9D8B030D-6E8A-4147-A177-3AD203B41FA5}">
                      <a16:colId xmlns:a16="http://schemas.microsoft.com/office/drawing/2014/main" val="2729278845"/>
                    </a:ext>
                  </a:extLst>
                </a:gridCol>
              </a:tblGrid>
              <a:tr h="896930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29.mars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Styringsgruppen anbefaler opprettelse av prosjekt felles </a:t>
                      </a:r>
                      <a:r>
                        <a:rPr lang="nb-NO" sz="2000" dirty="0" smtClean="0"/>
                        <a:t>forskerstøtte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449781"/>
                  </a:ext>
                </a:extLst>
              </a:tr>
              <a:tr h="896930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1-30.april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Prosjektleder besøker dekanatene</a:t>
                      </a:r>
                      <a:r>
                        <a:rPr lang="nb-NO" sz="2000" baseline="0" dirty="0" smtClean="0"/>
                        <a:t> på enheten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802926"/>
                  </a:ext>
                </a:extLst>
              </a:tr>
              <a:tr h="506961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6.mai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Forum for forskningsdekaner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899988"/>
                  </a:ext>
                </a:extLst>
              </a:tr>
              <a:tr h="506961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11.juni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Informasjon-drøfting og forhandlingsmøte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911692"/>
                  </a:ext>
                </a:extLst>
              </a:tr>
              <a:tr h="506961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13.juni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Rektoratets</a:t>
                      </a:r>
                      <a:r>
                        <a:rPr lang="nb-NO" sz="2000" baseline="0" dirty="0" smtClean="0"/>
                        <a:t> strategimøte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141521"/>
                  </a:ext>
                </a:extLst>
              </a:tr>
              <a:tr h="506961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24.juni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Programstyret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723912"/>
                  </a:ext>
                </a:extLst>
              </a:tr>
              <a:tr h="506961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August/</a:t>
                      </a:r>
                    </a:p>
                    <a:p>
                      <a:r>
                        <a:rPr lang="nb-NO" sz="2000" dirty="0" smtClean="0"/>
                        <a:t>september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Dekanmøtet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236438"/>
                  </a:ext>
                </a:extLst>
              </a:tr>
              <a:tr h="506961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August/</a:t>
                      </a:r>
                    </a:p>
                    <a:p>
                      <a:r>
                        <a:rPr lang="nb-NO" sz="2000" dirty="0" smtClean="0"/>
                        <a:t>september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Vedtak universitetsdirektøren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6959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867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sepresentasjon_Introduksjonsprogram_UiO2014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tyrkebasert_Exp.LeadsFINAL">
  <a:themeElements>
    <a:clrScheme name="Making Waves colour theme">
      <a:dk1>
        <a:srgbClr val="000000"/>
      </a:dk1>
      <a:lt1>
        <a:srgbClr val="FFFFFF"/>
      </a:lt1>
      <a:dk2>
        <a:srgbClr val="7F7F7F"/>
      </a:dk2>
      <a:lt2>
        <a:srgbClr val="FFFFFF"/>
      </a:lt2>
      <a:accent1>
        <a:srgbClr val="000000"/>
      </a:accent1>
      <a:accent2>
        <a:srgbClr val="7F7F7F"/>
      </a:accent2>
      <a:accent3>
        <a:srgbClr val="5D0749"/>
      </a:accent3>
      <a:accent4>
        <a:srgbClr val="2A6C62"/>
      </a:accent4>
      <a:accent5>
        <a:srgbClr val="636F03"/>
      </a:accent5>
      <a:accent6>
        <a:srgbClr val="E83278"/>
      </a:accent6>
      <a:hlink>
        <a:srgbClr val="000000"/>
      </a:hlink>
      <a:folHlink>
        <a:srgbClr val="000000"/>
      </a:folHlink>
    </a:clrScheme>
    <a:fontScheme name="Making Waves font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t"/>
      <a:lstStyle>
        <a:defPPr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49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72000" tIns="72000" rIns="72000" bIns="72000" rtlCol="0">
        <a:noAutofit/>
      </a:bodyPr>
      <a:lstStyle>
        <a:defPPr marL="0" indent="0">
          <a:spcBef>
            <a:spcPct val="20000"/>
          </a:spcBef>
          <a:defRPr sz="1800" dirty="0" err="1" smtClean="0">
            <a:solidFill>
              <a:srgbClr val="000000"/>
            </a:solidFill>
            <a:cs typeface="Arial" pitchFamily="34" charset="0"/>
          </a:defRPr>
        </a:defPPr>
      </a:lstStyle>
    </a:txDef>
  </a:objectDefaults>
  <a:extraClrSchemeLst>
    <a:extraClrScheme>
      <a:clrScheme name="5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Making Waves colour theme">
    <a:dk1>
      <a:srgbClr val="000000"/>
    </a:dk1>
    <a:lt1>
      <a:srgbClr val="FFFFFF"/>
    </a:lt1>
    <a:dk2>
      <a:srgbClr val="7F7F7F"/>
    </a:dk2>
    <a:lt2>
      <a:srgbClr val="FFFFFF"/>
    </a:lt2>
    <a:accent1>
      <a:srgbClr val="000000"/>
    </a:accent1>
    <a:accent2>
      <a:srgbClr val="7F7F7F"/>
    </a:accent2>
    <a:accent3>
      <a:srgbClr val="5D0749"/>
    </a:accent3>
    <a:accent4>
      <a:srgbClr val="2A6C62"/>
    </a:accent4>
    <a:accent5>
      <a:srgbClr val="636F03"/>
    </a:accent5>
    <a:accent6>
      <a:srgbClr val="E83278"/>
    </a:accent6>
    <a:hlink>
      <a:srgbClr val="000000"/>
    </a:hlink>
    <a:folHlink>
      <a:srgbClr val="000000"/>
    </a:folHlink>
  </a:clrScheme>
</a:themeOverride>
</file>

<file path=ppt/theme/themeOverride2.xml><?xml version="1.0" encoding="utf-8"?>
<a:themeOverride xmlns:a="http://schemas.openxmlformats.org/drawingml/2006/main">
  <a:clrScheme name="Making Waves colour theme">
    <a:dk1>
      <a:srgbClr val="000000"/>
    </a:dk1>
    <a:lt1>
      <a:srgbClr val="FFFFFF"/>
    </a:lt1>
    <a:dk2>
      <a:srgbClr val="7F7F7F"/>
    </a:dk2>
    <a:lt2>
      <a:srgbClr val="FFFFFF"/>
    </a:lt2>
    <a:accent1>
      <a:srgbClr val="000000"/>
    </a:accent1>
    <a:accent2>
      <a:srgbClr val="7F7F7F"/>
    </a:accent2>
    <a:accent3>
      <a:srgbClr val="5D0749"/>
    </a:accent3>
    <a:accent4>
      <a:srgbClr val="2A6C62"/>
    </a:accent4>
    <a:accent5>
      <a:srgbClr val="636F03"/>
    </a:accent5>
    <a:accent6>
      <a:srgbClr val="E83278"/>
    </a:accent6>
    <a:hlink>
      <a:srgbClr val="000000"/>
    </a:hlink>
    <a:folHlink>
      <a:srgbClr val="000000"/>
    </a:folHlink>
  </a:clrScheme>
</a:themeOverride>
</file>

<file path=ppt/theme/themeOverride3.xml><?xml version="1.0" encoding="utf-8"?>
<a:themeOverride xmlns:a="http://schemas.openxmlformats.org/drawingml/2006/main">
  <a:clrScheme name="Making Waves colour theme">
    <a:dk1>
      <a:srgbClr val="000000"/>
    </a:dk1>
    <a:lt1>
      <a:srgbClr val="FFFFFF"/>
    </a:lt1>
    <a:dk2>
      <a:srgbClr val="7F7F7F"/>
    </a:dk2>
    <a:lt2>
      <a:srgbClr val="FFFFFF"/>
    </a:lt2>
    <a:accent1>
      <a:srgbClr val="000000"/>
    </a:accent1>
    <a:accent2>
      <a:srgbClr val="7F7F7F"/>
    </a:accent2>
    <a:accent3>
      <a:srgbClr val="5D0749"/>
    </a:accent3>
    <a:accent4>
      <a:srgbClr val="2A6C62"/>
    </a:accent4>
    <a:accent5>
      <a:srgbClr val="636F03"/>
    </a:accent5>
    <a:accent6>
      <a:srgbClr val="E83278"/>
    </a:accent6>
    <a:hlink>
      <a:srgbClr val="000000"/>
    </a:hlink>
    <a:folHlink>
      <a:srgbClr val="000000"/>
    </a:folHlink>
  </a:clrScheme>
</a:themeOverride>
</file>

<file path=ppt/theme/themeOverride4.xml><?xml version="1.0" encoding="utf-8"?>
<a:themeOverride xmlns:a="http://schemas.openxmlformats.org/drawingml/2006/main">
  <a:clrScheme name="Making Waves colour theme">
    <a:dk1>
      <a:srgbClr val="000000"/>
    </a:dk1>
    <a:lt1>
      <a:srgbClr val="FFFFFF"/>
    </a:lt1>
    <a:dk2>
      <a:srgbClr val="7F7F7F"/>
    </a:dk2>
    <a:lt2>
      <a:srgbClr val="FFFFFF"/>
    </a:lt2>
    <a:accent1>
      <a:srgbClr val="000000"/>
    </a:accent1>
    <a:accent2>
      <a:srgbClr val="7F7F7F"/>
    </a:accent2>
    <a:accent3>
      <a:srgbClr val="5D0749"/>
    </a:accent3>
    <a:accent4>
      <a:srgbClr val="2A6C62"/>
    </a:accent4>
    <a:accent5>
      <a:srgbClr val="636F03"/>
    </a:accent5>
    <a:accent6>
      <a:srgbClr val="E83278"/>
    </a:accent6>
    <a:hlink>
      <a:srgbClr val="000000"/>
    </a:hlink>
    <a:folHlink>
      <a:srgbClr val="00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Casepresentasjon_Introduksjonsprogram_UiO2014</Template>
  <TotalTime>7616</TotalTime>
  <Words>126</Words>
  <Application>Microsoft Office PowerPoint</Application>
  <PresentationFormat>On-screen Show (4:3)</PresentationFormat>
  <Paragraphs>59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</vt:i4>
      </vt:variant>
    </vt:vector>
  </HeadingPairs>
  <TitlesOfParts>
    <vt:vector size="16" baseType="lpstr">
      <vt:lpstr>ＭＳ Ｐゴシック</vt:lpstr>
      <vt:lpstr>Arial</vt:lpstr>
      <vt:lpstr>Calibri</vt:lpstr>
      <vt:lpstr>Georgia</vt:lpstr>
      <vt:lpstr>Helvetica 65 Medium</vt:lpstr>
      <vt:lpstr>Times New Roman</vt:lpstr>
      <vt:lpstr>ヒラギノ角ゴ Pro W3</vt:lpstr>
      <vt:lpstr>Casepresentasjon_Introduksjonsprogram_UiO2014</vt:lpstr>
      <vt:lpstr>Custom Design</vt:lpstr>
      <vt:lpstr>1_Custom Design</vt:lpstr>
      <vt:lpstr>styrkebasert_Exp.LeadsFINAL</vt:lpstr>
      <vt:lpstr>                     Administrative fellesløsninger</vt:lpstr>
      <vt:lpstr>PowerPoint Presentation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Introduksjonsprogram for nytilsatte</dc:title>
  <dc:creator>Lene Renneflott</dc:creator>
  <cp:lastModifiedBy>Unn-Hilde Grasmo-Wendler</cp:lastModifiedBy>
  <cp:revision>247</cp:revision>
  <cp:lastPrinted>2018-10-02T10:55:09Z</cp:lastPrinted>
  <dcterms:created xsi:type="dcterms:W3CDTF">2015-03-10T11:19:21Z</dcterms:created>
  <dcterms:modified xsi:type="dcterms:W3CDTF">2019-06-22T15:00:51Z</dcterms:modified>
</cp:coreProperties>
</file>