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76" r:id="rId5"/>
    <p:sldId id="285" r:id="rId6"/>
    <p:sldId id="286" r:id="rId7"/>
    <p:sldId id="283" r:id="rId8"/>
    <p:sldId id="284" r:id="rId9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534" y="1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14.06.2019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14.06.2019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51520" y="481236"/>
            <a:ext cx="8640960" cy="2016224"/>
          </a:xfrm>
        </p:spPr>
        <p:txBody>
          <a:bodyPr>
            <a:normAutofit/>
          </a:bodyPr>
          <a:lstStyle/>
          <a:p>
            <a:r>
              <a:rPr lang="nb-NO"/>
              <a:t>Program for </a:t>
            </a:r>
            <a:br>
              <a:rPr lang="nb-NO"/>
            </a:br>
            <a:r>
              <a:rPr lang="nb-NO"/>
              <a:t>administrativ forbedring </a:t>
            </a:r>
            <a:br>
              <a:rPr lang="nb-NO"/>
            </a:br>
            <a:r>
              <a:rPr lang="nb-NO"/>
              <a:t>og digitalisering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64794" y="4578439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Programstyret 24.06.2019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99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Programstyremøtet 8. november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Morten Skodbo, Rambøll Management </a:t>
            </a:r>
            <a:r>
              <a:rPr lang="nb-NO" dirty="0" err="1" smtClean="0"/>
              <a:t>Consulting</a:t>
            </a:r>
            <a:r>
              <a:rPr lang="nb-NO" dirty="0" smtClean="0"/>
              <a:t> presenterte:</a:t>
            </a:r>
          </a:p>
          <a:p>
            <a:pPr lvl="1"/>
            <a:r>
              <a:rPr lang="nb-NO" dirty="0" smtClean="0"/>
              <a:t>Usikkerhet</a:t>
            </a:r>
          </a:p>
          <a:p>
            <a:pPr lvl="2"/>
            <a:r>
              <a:rPr lang="nb-NO" dirty="0"/>
              <a:t>En hendelse kan være en </a:t>
            </a:r>
            <a:r>
              <a:rPr lang="nb-NO" b="1" dirty="0"/>
              <a:t>trussel</a:t>
            </a:r>
            <a:r>
              <a:rPr lang="nb-NO" dirty="0"/>
              <a:t>, som kan ha en negativ innvirkning på programmets eller på prosjektets mål, eller en </a:t>
            </a:r>
            <a:r>
              <a:rPr lang="nb-NO" b="1" dirty="0"/>
              <a:t>mulighet</a:t>
            </a:r>
            <a:r>
              <a:rPr lang="nb-NO" dirty="0"/>
              <a:t>, som har en gunstig innvirkning på programmets eller prosjektets </a:t>
            </a:r>
            <a:r>
              <a:rPr lang="nb-NO" dirty="0" smtClean="0"/>
              <a:t>mål </a:t>
            </a:r>
            <a:r>
              <a:rPr lang="nb-NO" dirty="0"/>
              <a:t>	</a:t>
            </a:r>
            <a:endParaRPr lang="nb-NO" dirty="0" smtClean="0"/>
          </a:p>
          <a:p>
            <a:pPr lvl="1"/>
            <a:r>
              <a:rPr lang="nb-NO" dirty="0" smtClean="0"/>
              <a:t>Usikkerhetsstyring</a:t>
            </a:r>
          </a:p>
          <a:p>
            <a:pPr lvl="2"/>
            <a:r>
              <a:rPr lang="nb-NO" dirty="0"/>
              <a:t>Systematisk anvendelse av prinsipper, metoder, prosesser og teknikker for å identifisere og estimere usikkerhet, for deretter å planlegge, iverksette og følge opp </a:t>
            </a:r>
            <a:r>
              <a:rPr lang="nb-NO" dirty="0" smtClean="0"/>
              <a:t>tiltak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994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Ulike strategier for å håndtere usikkerhet</a:t>
            </a:r>
            <a:endParaRPr lang="nb-NO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121570"/>
              </p:ext>
            </p:extLst>
          </p:nvPr>
        </p:nvGraphicFramePr>
        <p:xfrm>
          <a:off x="457200" y="1633538"/>
          <a:ext cx="8229600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4180">
                  <a:extLst>
                    <a:ext uri="{9D8B030D-6E8A-4147-A177-3AD203B41FA5}">
                      <a16:colId xmlns:a16="http://schemas.microsoft.com/office/drawing/2014/main" val="2081838772"/>
                    </a:ext>
                  </a:extLst>
                </a:gridCol>
                <a:gridCol w="6175420">
                  <a:extLst>
                    <a:ext uri="{9D8B030D-6E8A-4147-A177-3AD203B41FA5}">
                      <a16:colId xmlns:a16="http://schemas.microsoft.com/office/drawing/2014/main" val="330664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Strategi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Bruk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5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Unngå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Unngå trusler, utnytt muligheter. Denne strategien handler om å gjøre en usikker situasjon sikker ved å eliminere usikkerheten. Tiltakene som iverksetter er da rettet mot å fjerne det som er årsaken til usikkerheten. Vanlig at dette innebærer ekstra kostnader for prosjektet/programmet hvilket så må tas hensyn til når overordnet Kost/nytte vurderes</a:t>
                      </a:r>
                      <a:endParaRPr lang="nb-NO" sz="16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73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Redusere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Iverksette handlinger som reduserer sannsynlighet og/eller konsekvensen for at en usikkerhet inntreffer.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2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Overføre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Overføre usikkerheten til en tredjepart. Vanligvis er det knyttet en form for kostnad ved denne strategien. Forsikring er et eksempel.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8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Dele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identifisert usikkerhet deles mellom involverte aktører i endringen. Dette innebærer at usikkerheten fremdeles eksisterer men konsekvensen for prosjektet/programmet blir redusert ettersom som flere deler byrden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9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Akseptere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Virksomheten aksepterer usikkerheten uten å gjøre noen ekstra tiltak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9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Forberede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Akseptere risikoen men lage planer som iverksettes hvis usikkerheten inntreffer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03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667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nb-NO" sz="2800" dirty="0"/>
              <a:t>Hvordan håndtere usikkerhet i programmet og de fire prosjektene</a:t>
            </a:r>
            <a:r>
              <a:rPr lang="nb-NO" sz="2800" dirty="0" smtClean="0"/>
              <a:t>?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nb-NO" dirty="0" smtClean="0"/>
              <a:t>4 nivåer programmet må forholde seg til</a:t>
            </a:r>
          </a:p>
          <a:p>
            <a:pPr lvl="2"/>
            <a:r>
              <a:rPr lang="nb-NO" dirty="0" smtClean="0"/>
              <a:t>Strategisk nivå (BOTT, UNIT mm)</a:t>
            </a:r>
          </a:p>
          <a:p>
            <a:pPr lvl="2"/>
            <a:r>
              <a:rPr lang="nb-NO" dirty="0" smtClean="0"/>
              <a:t>Programnivå </a:t>
            </a:r>
          </a:p>
          <a:p>
            <a:pPr lvl="2"/>
            <a:r>
              <a:rPr lang="nb-NO" dirty="0" smtClean="0"/>
              <a:t>Prosjektnivå</a:t>
            </a:r>
          </a:p>
          <a:p>
            <a:pPr lvl="2"/>
            <a:r>
              <a:rPr lang="nb-NO" dirty="0" smtClean="0"/>
              <a:t>Enhetsnivå</a:t>
            </a:r>
          </a:p>
          <a:p>
            <a:pPr lvl="1"/>
            <a:r>
              <a:rPr lang="nb-NO" dirty="0" smtClean="0"/>
              <a:t>Prosess for usikkerhetsstyring</a:t>
            </a:r>
          </a:p>
          <a:p>
            <a:pPr lvl="2"/>
            <a:r>
              <a:rPr lang="nb-NO" dirty="0" smtClean="0"/>
              <a:t>Identifisere usikkerheter</a:t>
            </a:r>
          </a:p>
          <a:p>
            <a:pPr lvl="2"/>
            <a:r>
              <a:rPr lang="nb-NO" dirty="0" smtClean="0"/>
              <a:t>Vurdere konsekvenser og sannsynlighet</a:t>
            </a:r>
          </a:p>
          <a:p>
            <a:pPr lvl="2"/>
            <a:r>
              <a:rPr lang="nb-NO" dirty="0" smtClean="0"/>
              <a:t>Planlegge risikoreduserende tiltak</a:t>
            </a:r>
          </a:p>
          <a:p>
            <a:pPr lvl="2"/>
            <a:r>
              <a:rPr lang="nb-NO" dirty="0"/>
              <a:t>Iverksette risikoreduserende </a:t>
            </a:r>
            <a:r>
              <a:rPr lang="nb-NO" dirty="0" smtClean="0"/>
              <a:t>tiltak</a:t>
            </a:r>
          </a:p>
          <a:p>
            <a:pPr lvl="2"/>
            <a:r>
              <a:rPr lang="nb-NO" dirty="0" smtClean="0"/>
              <a:t>Kommunisere rundt identifiserte risiko og iverksatte tiltak</a:t>
            </a:r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96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Hvordan angripe problemstillingen?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Definere roller og ansvar</a:t>
            </a:r>
          </a:p>
          <a:p>
            <a:pPr lvl="1"/>
            <a:r>
              <a:rPr lang="nb-NO" dirty="0" smtClean="0"/>
              <a:t>Noen har vi, noen må på plass som </a:t>
            </a:r>
            <a:r>
              <a:rPr lang="nb-NO" dirty="0" err="1" smtClean="0"/>
              <a:t>f.eks</a:t>
            </a:r>
            <a:r>
              <a:rPr lang="nb-NO" dirty="0" smtClean="0"/>
              <a:t>:</a:t>
            </a:r>
          </a:p>
          <a:p>
            <a:pPr lvl="2"/>
            <a:r>
              <a:rPr lang="nb-NO" dirty="0" smtClean="0"/>
              <a:t>Risikoeier, Risikoansvarlig, Gevinstansvarlig, Gevinsteier</a:t>
            </a:r>
          </a:p>
          <a:p>
            <a:r>
              <a:rPr lang="nb-NO" dirty="0" smtClean="0"/>
              <a:t>Gjennomføre workshop</a:t>
            </a:r>
          </a:p>
          <a:p>
            <a:pPr lvl="1"/>
            <a:r>
              <a:rPr lang="nb-NO" dirty="0" smtClean="0"/>
              <a:t>I hvert prosjekt – prosjektleders ansvar</a:t>
            </a:r>
          </a:p>
          <a:p>
            <a:pPr lvl="1"/>
            <a:r>
              <a:rPr lang="nb-NO" dirty="0" smtClean="0"/>
              <a:t>I program – programleders ansvar</a:t>
            </a:r>
          </a:p>
          <a:p>
            <a:pPr lvl="2"/>
            <a:r>
              <a:rPr lang="nb-NO" dirty="0" smtClean="0"/>
              <a:t>Med prosjektlederne og prosjekteierne/styringsgruppelederne</a:t>
            </a:r>
          </a:p>
          <a:p>
            <a:r>
              <a:rPr lang="nb-NO" dirty="0" smtClean="0"/>
              <a:t>Månedlig rapportering</a:t>
            </a:r>
          </a:p>
          <a:p>
            <a:pPr lvl="1"/>
            <a:r>
              <a:rPr lang="nb-NO" dirty="0" smtClean="0"/>
              <a:t>I dag skal prosjektene rapportere på de tre viktigste</a:t>
            </a:r>
          </a:p>
          <a:p>
            <a:pPr lvl="1"/>
            <a:r>
              <a:rPr lang="nb-NO" dirty="0" smtClean="0"/>
              <a:t>Bør utvides til fem</a:t>
            </a:r>
          </a:p>
          <a:p>
            <a:pPr lvl="2"/>
            <a:r>
              <a:rPr lang="nb-NO" dirty="0" smtClean="0"/>
              <a:t>Og følges opp nøye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3698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B867F7-0025-4D01-B085-AC7B6283D133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purl.org/dc/terms/"/>
    <ds:schemaRef ds:uri="9e53b3df-7f6b-4bd7-ac4c-bde73eb5098f"/>
    <ds:schemaRef ds:uri="http://schemas.microsoft.com/office/infopath/2007/PartnerControls"/>
    <ds:schemaRef ds:uri="ba7dc617-a4f4-4409-9cad-af25c0d7619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5173</TotalTime>
  <Words>315</Words>
  <Application>Microsoft Office PowerPoint</Application>
  <PresentationFormat>On-screen Show (16:10)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Program for  administrativ forbedring  og digitalisering</vt:lpstr>
      <vt:lpstr>Programstyremøtet 8. november 2018</vt:lpstr>
      <vt:lpstr>Ulike strategier for å håndtere usikkerhet</vt:lpstr>
      <vt:lpstr>Hvordan håndtere usikkerhet i programmet og de fire prosjektene?</vt:lpstr>
      <vt:lpstr>Hvordan angripe problemstillingen?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7</cp:revision>
  <dcterms:created xsi:type="dcterms:W3CDTF">2018-11-26T13:02:02Z</dcterms:created>
  <dcterms:modified xsi:type="dcterms:W3CDTF">2019-06-17T08:39:31Z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