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276" r:id="rId5"/>
    <p:sldId id="277" r:id="rId6"/>
    <p:sldId id="278" r:id="rId7"/>
    <p:sldId id="279" r:id="rId8"/>
    <p:sldId id="281" r:id="rId9"/>
    <p:sldId id="282" r:id="rId10"/>
    <p:sldId id="283" r:id="rId11"/>
    <p:sldId id="284" r:id="rId12"/>
    <p:sldId id="285" r:id="rId13"/>
    <p:sldId id="286" r:id="rId14"/>
  </p:sldIdLst>
  <p:sldSz cx="9144000" cy="5715000" type="screen16x1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0000"/>
    <a:srgbClr val="D00000"/>
    <a:srgbClr val="D60000"/>
    <a:srgbClr val="000000"/>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8F51D3-9062-40D9-B2E4-A805F0BFE8E3}" v="7" dt="2019-03-04T14:11:02.7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2" d="100"/>
          <a:sy n="132" d="100"/>
        </p:scale>
        <p:origin x="126" y="342"/>
      </p:cViewPr>
      <p:guideLst>
        <p:guide orient="horz" pos="180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e Paulsrud Mjørlund" userId="S::lisepm@uio.no::5daa7c22-82dc-4e59-a708-0e407567788a" providerId="AD" clId="Web-{E8BC1909-9D61-4993-B1BD-1C8C6006AE6E}"/>
    <pc:docChg chg="modSld">
      <pc:chgData name="Lise Paulsrud Mjørlund" userId="S::lisepm@uio.no::5daa7c22-82dc-4e59-a708-0e407567788a" providerId="AD" clId="Web-{E8BC1909-9D61-4993-B1BD-1C8C6006AE6E}" dt="2019-03-04T14:08:32.118" v="18" actId="20577"/>
      <pc:docMkLst>
        <pc:docMk/>
      </pc:docMkLst>
      <pc:sldChg chg="modSp">
        <pc:chgData name="Lise Paulsrud Mjørlund" userId="S::lisepm@uio.no::5daa7c22-82dc-4e59-a708-0e407567788a" providerId="AD" clId="Web-{E8BC1909-9D61-4993-B1BD-1C8C6006AE6E}" dt="2019-03-04T14:08:32.118" v="18" actId="20577"/>
        <pc:sldMkLst>
          <pc:docMk/>
          <pc:sldMk cId="56897238" sldId="281"/>
        </pc:sldMkLst>
        <pc:spChg chg="mod">
          <ac:chgData name="Lise Paulsrud Mjørlund" userId="S::lisepm@uio.no::5daa7c22-82dc-4e59-a708-0e407567788a" providerId="AD" clId="Web-{E8BC1909-9D61-4993-B1BD-1C8C6006AE6E}" dt="2019-03-04T14:08:16.539" v="9" actId="20577"/>
          <ac:spMkLst>
            <pc:docMk/>
            <pc:sldMk cId="56897238" sldId="281"/>
            <ac:spMk id="7" creationId="{00000000-0000-0000-0000-000000000000}"/>
          </ac:spMkLst>
        </pc:spChg>
        <pc:spChg chg="mod">
          <ac:chgData name="Lise Paulsrud Mjørlund" userId="S::lisepm@uio.no::5daa7c22-82dc-4e59-a708-0e407567788a" providerId="AD" clId="Web-{E8BC1909-9D61-4993-B1BD-1C8C6006AE6E}" dt="2019-03-04T14:07:59.960" v="1" actId="20577"/>
          <ac:spMkLst>
            <pc:docMk/>
            <pc:sldMk cId="56897238" sldId="281"/>
            <ac:spMk id="8" creationId="{00000000-0000-0000-0000-000000000000}"/>
          </ac:spMkLst>
        </pc:spChg>
        <pc:spChg chg="mod">
          <ac:chgData name="Lise Paulsrud Mjørlund" userId="S::lisepm@uio.no::5daa7c22-82dc-4e59-a708-0e407567788a" providerId="AD" clId="Web-{E8BC1909-9D61-4993-B1BD-1C8C6006AE6E}" dt="2019-03-04T14:08:05.632" v="2" actId="20577"/>
          <ac:spMkLst>
            <pc:docMk/>
            <pc:sldMk cId="56897238" sldId="281"/>
            <ac:spMk id="9" creationId="{00000000-0000-0000-0000-000000000000}"/>
          </ac:spMkLst>
        </pc:spChg>
        <pc:spChg chg="mod">
          <ac:chgData name="Lise Paulsrud Mjørlund" userId="S::lisepm@uio.no::5daa7c22-82dc-4e59-a708-0e407567788a" providerId="AD" clId="Web-{E8BC1909-9D61-4993-B1BD-1C8C6006AE6E}" dt="2019-03-04T14:08:32.118" v="18" actId="20577"/>
          <ac:spMkLst>
            <pc:docMk/>
            <pc:sldMk cId="56897238" sldId="281"/>
            <ac:spMk id="11" creationId="{00000000-0000-0000-0000-000000000000}"/>
          </ac:spMkLst>
        </pc:spChg>
      </pc:sldChg>
    </pc:docChg>
  </pc:docChgLst>
  <pc:docChgLst>
    <pc:chgData name="Lise Paulsrud Mjørlund" userId="S::lisepm@uio.no::5daa7c22-82dc-4e59-a708-0e407567788a" providerId="AD" clId="Web-{8D8F51D3-9062-40D9-B2E4-A805F0BFE8E3}"/>
    <pc:docChg chg="modSld">
      <pc:chgData name="Lise Paulsrud Mjørlund" userId="S::lisepm@uio.no::5daa7c22-82dc-4e59-a708-0e407567788a" providerId="AD" clId="Web-{8D8F51D3-9062-40D9-B2E4-A805F0BFE8E3}" dt="2019-03-04T14:11:05.972" v="9" actId="20577"/>
      <pc:docMkLst>
        <pc:docMk/>
      </pc:docMkLst>
      <pc:sldChg chg="modSp">
        <pc:chgData name="Lise Paulsrud Mjørlund" userId="S::lisepm@uio.no::5daa7c22-82dc-4e59-a708-0e407567788a" providerId="AD" clId="Web-{8D8F51D3-9062-40D9-B2E4-A805F0BFE8E3}" dt="2019-03-04T14:10:51.472" v="6" actId="14100"/>
        <pc:sldMkLst>
          <pc:docMk/>
          <pc:sldMk cId="56897238" sldId="281"/>
        </pc:sldMkLst>
        <pc:spChg chg="mod">
          <ac:chgData name="Lise Paulsrud Mjørlund" userId="S::lisepm@uio.no::5daa7c22-82dc-4e59-a708-0e407567788a" providerId="AD" clId="Web-{8D8F51D3-9062-40D9-B2E4-A805F0BFE8E3}" dt="2019-03-04T14:10:51.472" v="6" actId="14100"/>
          <ac:spMkLst>
            <pc:docMk/>
            <pc:sldMk cId="56897238" sldId="281"/>
            <ac:spMk id="22" creationId="{00000000-0000-0000-0000-000000000000}"/>
          </ac:spMkLst>
        </pc:spChg>
      </pc:sldChg>
      <pc:sldChg chg="modSp">
        <pc:chgData name="Lise Paulsrud Mjørlund" userId="S::lisepm@uio.no::5daa7c22-82dc-4e59-a708-0e407567788a" providerId="AD" clId="Web-{8D8F51D3-9062-40D9-B2E4-A805F0BFE8E3}" dt="2019-03-04T14:11:02.706" v="7" actId="20577"/>
        <pc:sldMkLst>
          <pc:docMk/>
          <pc:sldMk cId="22396719" sldId="283"/>
        </pc:sldMkLst>
        <pc:spChg chg="mod">
          <ac:chgData name="Lise Paulsrud Mjørlund" userId="S::lisepm@uio.no::5daa7c22-82dc-4e59-a708-0e407567788a" providerId="AD" clId="Web-{8D8F51D3-9062-40D9-B2E4-A805F0BFE8E3}" dt="2019-03-04T14:11:02.706" v="7" actId="20577"/>
          <ac:spMkLst>
            <pc:docMk/>
            <pc:sldMk cId="22396719" sldId="283"/>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330C94-7936-4B01-B062-14C614EB74E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US"/>
        </a:p>
      </dgm:t>
    </dgm:pt>
    <dgm:pt modelId="{89908C21-1C18-4920-8A7F-CF17C79E08CC}">
      <dgm:prSet phldrT="[Text]" custT="1"/>
      <dgm:spPr/>
      <dgm:t>
        <a:bodyPr/>
        <a:lstStyle/>
        <a:p>
          <a:r>
            <a:rPr lang="en-US" sz="1200" b="0">
              <a:latin typeface="Verdana" panose="020B0604030504040204" pitchFamily="34" charset="0"/>
              <a:ea typeface="Verdana" panose="020B0604030504040204" pitchFamily="34" charset="0"/>
              <a:cs typeface="Verdana" panose="020B0604030504040204" pitchFamily="34" charset="0"/>
            </a:rPr>
            <a:t>Årsverk</a:t>
          </a:r>
        </a:p>
      </dgm:t>
    </dgm:pt>
    <dgm:pt modelId="{E2F3E8A6-6D08-4B6C-88E0-5066719FA5CC}" type="parTrans" cxnId="{CEB79D94-7E09-4F3A-9FF8-3F4A2BFAA35D}">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A67F441E-B561-4693-B6A7-AC8DFDC8CDCE}" type="sibTrans" cxnId="{CEB79D94-7E09-4F3A-9FF8-3F4A2BFAA35D}">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93247F81-708D-49B9-BF98-ECB8B10915C7}">
      <dgm:prSet phldrT="[Text]" custT="1"/>
      <dgm:spPr/>
      <dgm:t>
        <a:bodyPr/>
        <a:lstStyle/>
        <a:p>
          <a:r>
            <a:rPr lang="en-US" sz="900">
              <a:latin typeface="Verdana" panose="020B0604030504040204" pitchFamily="34" charset="0"/>
              <a:ea typeface="Verdana" panose="020B0604030504040204" pitchFamily="34" charset="0"/>
              <a:cs typeface="Verdana" panose="020B0604030504040204" pitchFamily="34" charset="0"/>
            </a:rPr>
            <a:t> Datasett som følger utviklingen av årsverk iht. definisjon DBH</a:t>
          </a:r>
        </a:p>
      </dgm:t>
    </dgm:pt>
    <dgm:pt modelId="{61977759-F82E-4EFB-AD20-60FD3195F893}" type="parTrans" cxnId="{A4CC29A1-6F18-4506-BAEB-EAB1A8A2E34B}">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56656B9C-0B92-453D-9542-28FE4DD40C96}" type="sibTrans" cxnId="{A4CC29A1-6F18-4506-BAEB-EAB1A8A2E34B}">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5F5E9427-AD1A-43BE-828F-FEDFF092AE21}">
      <dgm:prSet phldrT="[Text]" custT="1"/>
      <dgm:spPr/>
      <dgm:t>
        <a:bodyPr/>
        <a:lstStyle/>
        <a:p>
          <a:r>
            <a:rPr lang="en-US" sz="1200" b="0">
              <a:latin typeface="Verdana" panose="020B0604030504040204" pitchFamily="34" charset="0"/>
              <a:ea typeface="Verdana" panose="020B0604030504040204" pitchFamily="34" charset="0"/>
              <a:cs typeface="Verdana" panose="020B0604030504040204" pitchFamily="34" charset="0"/>
            </a:rPr>
            <a:t>Stillingsnivå</a:t>
          </a:r>
        </a:p>
      </dgm:t>
    </dgm:pt>
    <dgm:pt modelId="{7A2715FB-C532-4628-A12B-0666CB6DA214}" type="parTrans" cxnId="{C3E3FAB7-191C-411A-BB9A-A943D83EF1BB}">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A50ED64B-49AB-4C4B-82A8-943BD3845EB7}" type="sibTrans" cxnId="{C3E3FAB7-191C-411A-BB9A-A943D83EF1BB}">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325933FC-09BD-482A-BC12-3DDCAF19F924}">
      <dgm:prSet phldrT="[Text]" custT="1"/>
      <dgm:spPr/>
      <dgm:t>
        <a:bodyPr/>
        <a:lstStyle/>
        <a:p>
          <a:r>
            <a:rPr lang="nb-NO" sz="900">
              <a:latin typeface="Verdana" panose="020B0604030504040204" pitchFamily="34" charset="0"/>
              <a:ea typeface="Verdana" panose="020B0604030504040204" pitchFamily="34" charset="0"/>
              <a:cs typeface="Verdana" panose="020B0604030504040204" pitchFamily="34" charset="0"/>
            </a:rPr>
            <a:t> For å følge utviklingen på de ulike stillingskoder.</a:t>
          </a:r>
          <a:endParaRPr lang="en-US" sz="900">
            <a:latin typeface="Verdana" panose="020B0604030504040204" pitchFamily="34" charset="0"/>
            <a:ea typeface="Verdana" panose="020B0604030504040204" pitchFamily="34" charset="0"/>
            <a:cs typeface="Verdana" panose="020B0604030504040204" pitchFamily="34" charset="0"/>
          </a:endParaRPr>
        </a:p>
      </dgm:t>
    </dgm:pt>
    <dgm:pt modelId="{845612D0-E31C-49BE-A9A8-62B739D17A13}" type="parTrans" cxnId="{0B1BF998-9F9F-4BBE-A2DD-BA3C04166EBE}">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9BD1ECBF-32C7-4F8D-8476-D41BC3402562}" type="sibTrans" cxnId="{0B1BF998-9F9F-4BBE-A2DD-BA3C04166EBE}">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2BF975B1-80B9-4149-AD9C-D37ADF30C980}">
      <dgm:prSet phldrT="[Text]" custT="1"/>
      <dgm:spPr/>
      <dgm:t>
        <a:bodyPr/>
        <a:lstStyle/>
        <a:p>
          <a:r>
            <a:rPr lang="en-US" sz="1200" b="0">
              <a:latin typeface="Verdana" panose="020B0604030504040204" pitchFamily="34" charset="0"/>
              <a:ea typeface="Verdana" panose="020B0604030504040204" pitchFamily="34" charset="0"/>
              <a:cs typeface="Verdana" panose="020B0604030504040204" pitchFamily="34" charset="0"/>
            </a:rPr>
            <a:t>Fagområde</a:t>
          </a:r>
        </a:p>
      </dgm:t>
    </dgm:pt>
    <dgm:pt modelId="{01525B74-3160-4143-81D8-5160E874855E}" type="parTrans" cxnId="{22121E24-11F3-4F16-8427-FA4BD371F91D}">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134D78AE-9168-4673-94B3-034FF71ED8AA}" type="sibTrans" cxnId="{22121E24-11F3-4F16-8427-FA4BD371F91D}">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069DCABC-8A9C-4173-A3F7-92971DF1775D}">
      <dgm:prSet phldrT="[Text]" custT="1"/>
      <dgm:spPr/>
      <dgm:t>
        <a:bodyPr/>
        <a:lstStyle/>
        <a:p>
          <a:r>
            <a:rPr lang="nb-NO" sz="900"/>
            <a:t> </a:t>
          </a:r>
          <a:r>
            <a:rPr lang="nb-NO" sz="900">
              <a:latin typeface="Verdana" panose="020B0604030504040204" pitchFamily="34" charset="0"/>
              <a:ea typeface="Verdana" panose="020B0604030504040204" pitchFamily="34" charset="0"/>
              <a:cs typeface="Verdana" panose="020B0604030504040204" pitchFamily="34" charset="0"/>
            </a:rPr>
            <a:t>STYRK yrkeskode er en kode for klassifisering av yrker som bestemmes ut fra de konkrete arbeidsoppgavene.</a:t>
          </a:r>
          <a:endParaRPr lang="en-US" sz="900">
            <a:latin typeface="Verdana" panose="020B0604030504040204" pitchFamily="34" charset="0"/>
            <a:ea typeface="Verdana" panose="020B0604030504040204" pitchFamily="34" charset="0"/>
            <a:cs typeface="Verdana" panose="020B0604030504040204" pitchFamily="34" charset="0"/>
          </a:endParaRPr>
        </a:p>
      </dgm:t>
    </dgm:pt>
    <dgm:pt modelId="{F6262D1A-7B30-46BF-89C4-65B5EB96EB6C}" type="parTrans" cxnId="{32159ED2-B368-4E73-A82E-7E9D0FCE31F0}">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B303D428-DCFC-443B-9511-E98A2A804B16}" type="sibTrans" cxnId="{32159ED2-B368-4E73-A82E-7E9D0FCE31F0}">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13912E50-8BEA-467B-953E-5790BE8201C2}">
      <dgm:prSet phldrT="[Text]" custT="1"/>
      <dgm:spPr/>
      <dgm:t>
        <a:bodyPr/>
        <a:lstStyle/>
        <a:p>
          <a:r>
            <a:rPr lang="en-US" sz="900" dirty="0">
              <a:latin typeface="Verdana" panose="020B0604030504040204" pitchFamily="34" charset="0"/>
              <a:ea typeface="Verdana" panose="020B0604030504040204" pitchFamily="34" charset="0"/>
              <a:cs typeface="Verdana" panose="020B0604030504040204" pitchFamily="34" charset="0"/>
            </a:rPr>
            <a:t> </a:t>
          </a:r>
          <a:r>
            <a:rPr lang="nb-NO" sz="900" dirty="0">
              <a:latin typeface="Verdana" panose="020B0604030504040204" pitchFamily="34" charset="0"/>
              <a:ea typeface="Verdana" panose="020B0604030504040204" pitchFamily="34" charset="0"/>
              <a:cs typeface="Verdana" panose="020B0604030504040204" pitchFamily="34" charset="0"/>
            </a:rPr>
            <a:t>Kategorier: </a:t>
          </a:r>
          <a:r>
            <a:rPr lang="nb-NO" sz="900" b="1" dirty="0">
              <a:latin typeface="Verdana" panose="020B0604030504040204" pitchFamily="34" charset="0"/>
              <a:ea typeface="Verdana" panose="020B0604030504040204" pitchFamily="34" charset="0"/>
              <a:cs typeface="Verdana" panose="020B0604030504040204" pitchFamily="34" charset="0"/>
            </a:rPr>
            <a:t>Undervisnings-, forsknings- og formidlingsstillinger (UN), Støttestillinger for undervisning, forskning og formidling (ST), Drifts- og vedlikeholdsstillinger (DR), Administrative stillinger (AD), o</a:t>
          </a:r>
          <a:r>
            <a:rPr lang="nb-NO" sz="900" dirty="0">
              <a:latin typeface="Verdana" panose="020B0604030504040204" pitchFamily="34" charset="0"/>
              <a:ea typeface="Verdana" panose="020B0604030504040204" pitchFamily="34" charset="0"/>
              <a:cs typeface="Verdana" panose="020B0604030504040204" pitchFamily="34" charset="0"/>
            </a:rPr>
            <a:t>g Andre stillinger (AN) </a:t>
          </a:r>
          <a:endParaRPr lang="en-US" sz="900" dirty="0">
            <a:latin typeface="Verdana" panose="020B0604030504040204" pitchFamily="34" charset="0"/>
            <a:ea typeface="Verdana" panose="020B0604030504040204" pitchFamily="34" charset="0"/>
            <a:cs typeface="Verdana" panose="020B0604030504040204" pitchFamily="34" charset="0"/>
          </a:endParaRPr>
        </a:p>
      </dgm:t>
    </dgm:pt>
    <dgm:pt modelId="{5885262A-852C-4C3E-9F24-E4889E5AC428}" type="parTrans" cxnId="{FD5D7349-1D60-4BFE-BCE8-17571817B0D7}">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09DBDCEE-FDA5-4BB5-861A-8640139A2873}" type="sibTrans" cxnId="{FD5D7349-1D60-4BFE-BCE8-17571817B0D7}">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10DA4759-C712-44FA-9683-BCA1DC72BD3B}">
      <dgm:prSet phldrT="[Text]" custT="1"/>
      <dgm:spPr/>
      <dgm:t>
        <a:bodyPr/>
        <a:lstStyle/>
        <a:p>
          <a:r>
            <a:rPr lang="nb-NO" sz="900">
              <a:latin typeface="Verdana" panose="020B0604030504040204" pitchFamily="34" charset="0"/>
              <a:ea typeface="Verdana" panose="020B0604030504040204" pitchFamily="34" charset="0"/>
              <a:cs typeface="Verdana" panose="020B0604030504040204" pitchFamily="34" charset="0"/>
            </a:rPr>
            <a:t> Gir mulighet til å se om på f.eks. forholdet mellom førstekonsulenter og rådgivere. Dette er en inndeling som universitetet er godt kjent med. </a:t>
          </a:r>
          <a:endParaRPr lang="en-US" sz="900">
            <a:latin typeface="Verdana" panose="020B0604030504040204" pitchFamily="34" charset="0"/>
            <a:ea typeface="Verdana" panose="020B0604030504040204" pitchFamily="34" charset="0"/>
            <a:cs typeface="Verdana" panose="020B0604030504040204" pitchFamily="34" charset="0"/>
          </a:endParaRPr>
        </a:p>
      </dgm:t>
    </dgm:pt>
    <dgm:pt modelId="{2205E363-5B9C-4D06-B7FE-4D4399802844}" type="parTrans" cxnId="{D6F4A9FC-FC33-4351-B826-219DB40A7F83}">
      <dgm:prSet/>
      <dgm:spPr/>
      <dgm:t>
        <a:bodyPr/>
        <a:lstStyle/>
        <a:p>
          <a:endParaRPr lang="en-US"/>
        </a:p>
      </dgm:t>
    </dgm:pt>
    <dgm:pt modelId="{9D015DBF-B18B-4FDE-A59F-B3BEAAFE5CD6}" type="sibTrans" cxnId="{D6F4A9FC-FC33-4351-B826-219DB40A7F83}">
      <dgm:prSet/>
      <dgm:spPr/>
      <dgm:t>
        <a:bodyPr/>
        <a:lstStyle/>
        <a:p>
          <a:endParaRPr lang="en-US"/>
        </a:p>
      </dgm:t>
    </dgm:pt>
    <dgm:pt modelId="{9547A03A-E3EE-44B3-A34E-88C72F105818}">
      <dgm:prSet phldrT="[Text]" custT="1"/>
      <dgm:spPr/>
      <dgm:t>
        <a:bodyPr/>
        <a:lstStyle/>
        <a:p>
          <a:r>
            <a:rPr lang="nb-NO" sz="900">
              <a:latin typeface="Verdana" panose="020B0604030504040204" pitchFamily="34" charset="0"/>
              <a:ea typeface="Verdana" panose="020B0604030504040204" pitchFamily="34" charset="0"/>
              <a:cs typeface="Verdana" panose="020B0604030504040204" pitchFamily="34" charset="0"/>
            </a:rPr>
            <a:t> Viser fagområde den ansatte tilhører (studie, økonomi, forskning, HR).  Benyttes ikke for vitenskapelige stillinger.</a:t>
          </a:r>
          <a:endParaRPr lang="en-US" sz="900">
            <a:latin typeface="Verdana" panose="020B0604030504040204" pitchFamily="34" charset="0"/>
            <a:ea typeface="Verdana" panose="020B0604030504040204" pitchFamily="34" charset="0"/>
            <a:cs typeface="Verdana" panose="020B0604030504040204" pitchFamily="34" charset="0"/>
          </a:endParaRPr>
        </a:p>
      </dgm:t>
    </dgm:pt>
    <dgm:pt modelId="{8AD35920-33DC-48AD-BFF7-25C9B9FC768B}" type="parTrans" cxnId="{D4EF9BC3-76AE-4B1F-84D6-6BBA8A7A56C8}">
      <dgm:prSet/>
      <dgm:spPr/>
      <dgm:t>
        <a:bodyPr/>
        <a:lstStyle/>
        <a:p>
          <a:endParaRPr lang="en-US"/>
        </a:p>
      </dgm:t>
    </dgm:pt>
    <dgm:pt modelId="{B6A9E010-6096-4C05-A999-E0E1ECEBB96F}" type="sibTrans" cxnId="{D4EF9BC3-76AE-4B1F-84D6-6BBA8A7A56C8}">
      <dgm:prSet/>
      <dgm:spPr/>
      <dgm:t>
        <a:bodyPr/>
        <a:lstStyle/>
        <a:p>
          <a:endParaRPr lang="en-US"/>
        </a:p>
      </dgm:t>
    </dgm:pt>
    <dgm:pt modelId="{69A2D3F4-98C1-4777-8917-8DBABA31925E}">
      <dgm:prSet phldrT="[Text]" custT="1"/>
      <dgm:spPr/>
      <dgm:t>
        <a:bodyPr/>
        <a:lstStyle/>
        <a:p>
          <a:r>
            <a:rPr lang="en-US" sz="900">
              <a:latin typeface="Verdana" panose="020B0604030504040204" pitchFamily="34" charset="0"/>
              <a:ea typeface="Verdana" panose="020B0604030504040204" pitchFamily="34" charset="0"/>
              <a:cs typeface="Verdana" panose="020B0604030504040204" pitchFamily="34" charset="0"/>
            </a:rPr>
            <a:t> Endringer mellom ulike fagområder.</a:t>
          </a:r>
        </a:p>
      </dgm:t>
    </dgm:pt>
    <dgm:pt modelId="{A94282FC-1B43-44C4-B6F1-E9E735A3179D}" type="parTrans" cxnId="{3F25392B-5A9A-4474-8F8F-7213E6C2BC21}">
      <dgm:prSet/>
      <dgm:spPr/>
      <dgm:t>
        <a:bodyPr/>
        <a:lstStyle/>
        <a:p>
          <a:endParaRPr lang="en-US"/>
        </a:p>
      </dgm:t>
    </dgm:pt>
    <dgm:pt modelId="{647929D8-B278-48F4-9788-EBE9DDBB0C9B}" type="sibTrans" cxnId="{3F25392B-5A9A-4474-8F8F-7213E6C2BC21}">
      <dgm:prSet/>
      <dgm:spPr/>
      <dgm:t>
        <a:bodyPr/>
        <a:lstStyle/>
        <a:p>
          <a:endParaRPr lang="en-US"/>
        </a:p>
      </dgm:t>
    </dgm:pt>
    <dgm:pt modelId="{021657AC-F6E4-4771-B296-30D7FF8638E8}" type="pres">
      <dgm:prSet presAssocID="{E8330C94-7936-4B01-B062-14C614EB74EC}" presName="Name0" presStyleCnt="0">
        <dgm:presLayoutVars>
          <dgm:dir/>
          <dgm:animLvl val="lvl"/>
          <dgm:resizeHandles val="exact"/>
        </dgm:presLayoutVars>
      </dgm:prSet>
      <dgm:spPr/>
      <dgm:t>
        <a:bodyPr/>
        <a:lstStyle/>
        <a:p>
          <a:endParaRPr lang="nb-NO"/>
        </a:p>
      </dgm:t>
    </dgm:pt>
    <dgm:pt modelId="{7ACC2DDB-1CC8-4BEE-A7DE-2ED1D8698613}" type="pres">
      <dgm:prSet presAssocID="{89908C21-1C18-4920-8A7F-CF17C79E08CC}" presName="linNode" presStyleCnt="0"/>
      <dgm:spPr/>
    </dgm:pt>
    <dgm:pt modelId="{0FEA90C6-FB06-417E-8F35-50CB8A71BE86}" type="pres">
      <dgm:prSet presAssocID="{89908C21-1C18-4920-8A7F-CF17C79E08CC}" presName="parentText" presStyleLbl="node1" presStyleIdx="0" presStyleCnt="3" custScaleX="58260">
        <dgm:presLayoutVars>
          <dgm:chMax val="1"/>
          <dgm:bulletEnabled val="1"/>
        </dgm:presLayoutVars>
      </dgm:prSet>
      <dgm:spPr/>
      <dgm:t>
        <a:bodyPr/>
        <a:lstStyle/>
        <a:p>
          <a:endParaRPr lang="en-US"/>
        </a:p>
      </dgm:t>
    </dgm:pt>
    <dgm:pt modelId="{E7E6594D-0297-4C0C-9B34-2FD90E2998B6}" type="pres">
      <dgm:prSet presAssocID="{89908C21-1C18-4920-8A7F-CF17C79E08CC}" presName="descendantText" presStyleLbl="alignAccFollowNode1" presStyleIdx="0" presStyleCnt="3" custScaleX="117201" custScaleY="110120">
        <dgm:presLayoutVars>
          <dgm:bulletEnabled val="1"/>
        </dgm:presLayoutVars>
      </dgm:prSet>
      <dgm:spPr/>
      <dgm:t>
        <a:bodyPr/>
        <a:lstStyle/>
        <a:p>
          <a:endParaRPr lang="en-US"/>
        </a:p>
      </dgm:t>
    </dgm:pt>
    <dgm:pt modelId="{813840EE-9DF4-4F2E-A0C1-1827534AD2F4}" type="pres">
      <dgm:prSet presAssocID="{A67F441E-B561-4693-B6A7-AC8DFDC8CDCE}" presName="sp" presStyleCnt="0"/>
      <dgm:spPr/>
    </dgm:pt>
    <dgm:pt modelId="{E299A9E5-EE21-467C-B807-99862EBF3C25}" type="pres">
      <dgm:prSet presAssocID="{5F5E9427-AD1A-43BE-828F-FEDFF092AE21}" presName="linNode" presStyleCnt="0"/>
      <dgm:spPr/>
    </dgm:pt>
    <dgm:pt modelId="{25292DA5-A72A-43D3-980A-1B3C0D4641C7}" type="pres">
      <dgm:prSet presAssocID="{5F5E9427-AD1A-43BE-828F-FEDFF092AE21}" presName="parentText" presStyleLbl="node1" presStyleIdx="1" presStyleCnt="3" custScaleX="58260">
        <dgm:presLayoutVars>
          <dgm:chMax val="1"/>
          <dgm:bulletEnabled val="1"/>
        </dgm:presLayoutVars>
      </dgm:prSet>
      <dgm:spPr/>
      <dgm:t>
        <a:bodyPr/>
        <a:lstStyle/>
        <a:p>
          <a:endParaRPr lang="en-US"/>
        </a:p>
      </dgm:t>
    </dgm:pt>
    <dgm:pt modelId="{670AA52F-6191-4A12-9357-2649E3F5FF53}" type="pres">
      <dgm:prSet presAssocID="{5F5E9427-AD1A-43BE-828F-FEDFF092AE21}" presName="descendantText" presStyleLbl="alignAccFollowNode1" presStyleIdx="1" presStyleCnt="3" custScaleX="117201" custScaleY="108514">
        <dgm:presLayoutVars>
          <dgm:bulletEnabled val="1"/>
        </dgm:presLayoutVars>
      </dgm:prSet>
      <dgm:spPr/>
      <dgm:t>
        <a:bodyPr/>
        <a:lstStyle/>
        <a:p>
          <a:endParaRPr lang="en-US"/>
        </a:p>
      </dgm:t>
    </dgm:pt>
    <dgm:pt modelId="{3BF08B79-3C21-42CA-A22B-A6A8011FD62A}" type="pres">
      <dgm:prSet presAssocID="{A50ED64B-49AB-4C4B-82A8-943BD3845EB7}" presName="sp" presStyleCnt="0"/>
      <dgm:spPr/>
    </dgm:pt>
    <dgm:pt modelId="{2088D5B7-5099-4ECF-8789-08DC6C7BB4D9}" type="pres">
      <dgm:prSet presAssocID="{2BF975B1-80B9-4149-AD9C-D37ADF30C980}" presName="linNode" presStyleCnt="0"/>
      <dgm:spPr/>
    </dgm:pt>
    <dgm:pt modelId="{04F204D7-8A40-4D29-BD72-940352FBA012}" type="pres">
      <dgm:prSet presAssocID="{2BF975B1-80B9-4149-AD9C-D37ADF30C980}" presName="parentText" presStyleLbl="node1" presStyleIdx="2" presStyleCnt="3" custScaleX="58260">
        <dgm:presLayoutVars>
          <dgm:chMax val="1"/>
          <dgm:bulletEnabled val="1"/>
        </dgm:presLayoutVars>
      </dgm:prSet>
      <dgm:spPr/>
      <dgm:t>
        <a:bodyPr/>
        <a:lstStyle/>
        <a:p>
          <a:endParaRPr lang="nb-NO"/>
        </a:p>
      </dgm:t>
    </dgm:pt>
    <dgm:pt modelId="{311B464A-05A8-47E2-A026-2D759E9DE1DB}" type="pres">
      <dgm:prSet presAssocID="{2BF975B1-80B9-4149-AD9C-D37ADF30C980}" presName="descendantText" presStyleLbl="alignAccFollowNode1" presStyleIdx="2" presStyleCnt="3" custScaleX="117201" custScaleY="110118">
        <dgm:presLayoutVars>
          <dgm:bulletEnabled val="1"/>
        </dgm:presLayoutVars>
      </dgm:prSet>
      <dgm:spPr/>
      <dgm:t>
        <a:bodyPr/>
        <a:lstStyle/>
        <a:p>
          <a:endParaRPr lang="en-US"/>
        </a:p>
      </dgm:t>
    </dgm:pt>
  </dgm:ptLst>
  <dgm:cxnLst>
    <dgm:cxn modelId="{8F9E16D4-5F67-41DA-B473-3A1047BB2FBD}" type="presOf" srcId="{10DA4759-C712-44FA-9683-BCA1DC72BD3B}" destId="{670AA52F-6191-4A12-9357-2649E3F5FF53}" srcOrd="0" destOrd="1" presId="urn:microsoft.com/office/officeart/2005/8/layout/vList5"/>
    <dgm:cxn modelId="{3F25392B-5A9A-4474-8F8F-7213E6C2BC21}" srcId="{2BF975B1-80B9-4149-AD9C-D37ADF30C980}" destId="{69A2D3F4-98C1-4777-8917-8DBABA31925E}" srcOrd="0" destOrd="0" parTransId="{A94282FC-1B43-44C4-B6F1-E9E735A3179D}" sibTransId="{647929D8-B278-48F4-9788-EBE9DDBB0C9B}"/>
    <dgm:cxn modelId="{511870DC-ADA9-4F16-81C2-5686717A2D72}" type="presOf" srcId="{2BF975B1-80B9-4149-AD9C-D37ADF30C980}" destId="{04F204D7-8A40-4D29-BD72-940352FBA012}" srcOrd="0" destOrd="0" presId="urn:microsoft.com/office/officeart/2005/8/layout/vList5"/>
    <dgm:cxn modelId="{57C36BDB-04F9-49BE-B8C2-35830E62C6EB}" type="presOf" srcId="{13912E50-8BEA-467B-953E-5790BE8201C2}" destId="{E7E6594D-0297-4C0C-9B34-2FD90E2998B6}" srcOrd="0" destOrd="1" presId="urn:microsoft.com/office/officeart/2005/8/layout/vList5"/>
    <dgm:cxn modelId="{D4EF9BC3-76AE-4B1F-84D6-6BBA8A7A56C8}" srcId="{2BF975B1-80B9-4149-AD9C-D37ADF30C980}" destId="{9547A03A-E3EE-44B3-A34E-88C72F105818}" srcOrd="2" destOrd="0" parTransId="{8AD35920-33DC-48AD-BFF7-25C9B9FC768B}" sibTransId="{B6A9E010-6096-4C05-A999-E0E1ECEBB96F}"/>
    <dgm:cxn modelId="{D8A1F06E-6769-46D1-9E9A-EE462D50E01A}" type="presOf" srcId="{5F5E9427-AD1A-43BE-828F-FEDFF092AE21}" destId="{25292DA5-A72A-43D3-980A-1B3C0D4641C7}" srcOrd="0" destOrd="0" presId="urn:microsoft.com/office/officeart/2005/8/layout/vList5"/>
    <dgm:cxn modelId="{32159ED2-B368-4E73-A82E-7E9D0FCE31F0}" srcId="{2BF975B1-80B9-4149-AD9C-D37ADF30C980}" destId="{069DCABC-8A9C-4173-A3F7-92971DF1775D}" srcOrd="1" destOrd="0" parTransId="{F6262D1A-7B30-46BF-89C4-65B5EB96EB6C}" sibTransId="{B303D428-DCFC-443B-9511-E98A2A804B16}"/>
    <dgm:cxn modelId="{F08E0B8A-7854-4EF8-BD54-2517044FFE8B}" type="presOf" srcId="{93247F81-708D-49B9-BF98-ECB8B10915C7}" destId="{E7E6594D-0297-4C0C-9B34-2FD90E2998B6}" srcOrd="0" destOrd="0" presId="urn:microsoft.com/office/officeart/2005/8/layout/vList5"/>
    <dgm:cxn modelId="{A4CC29A1-6F18-4506-BAEB-EAB1A8A2E34B}" srcId="{89908C21-1C18-4920-8A7F-CF17C79E08CC}" destId="{93247F81-708D-49B9-BF98-ECB8B10915C7}" srcOrd="0" destOrd="0" parTransId="{61977759-F82E-4EFB-AD20-60FD3195F893}" sibTransId="{56656B9C-0B92-453D-9542-28FE4DD40C96}"/>
    <dgm:cxn modelId="{0B1BF998-9F9F-4BBE-A2DD-BA3C04166EBE}" srcId="{5F5E9427-AD1A-43BE-828F-FEDFF092AE21}" destId="{325933FC-09BD-482A-BC12-3DDCAF19F924}" srcOrd="0" destOrd="0" parTransId="{845612D0-E31C-49BE-A9A8-62B739D17A13}" sibTransId="{9BD1ECBF-32C7-4F8D-8476-D41BC3402562}"/>
    <dgm:cxn modelId="{C3E3FAB7-191C-411A-BB9A-A943D83EF1BB}" srcId="{E8330C94-7936-4B01-B062-14C614EB74EC}" destId="{5F5E9427-AD1A-43BE-828F-FEDFF092AE21}" srcOrd="1" destOrd="0" parTransId="{7A2715FB-C532-4628-A12B-0666CB6DA214}" sibTransId="{A50ED64B-49AB-4C4B-82A8-943BD3845EB7}"/>
    <dgm:cxn modelId="{53896A86-AA36-47F4-928B-77C4B5377F12}" type="presOf" srcId="{69A2D3F4-98C1-4777-8917-8DBABA31925E}" destId="{311B464A-05A8-47E2-A026-2D759E9DE1DB}" srcOrd="0" destOrd="0" presId="urn:microsoft.com/office/officeart/2005/8/layout/vList5"/>
    <dgm:cxn modelId="{FE457451-D4F0-475D-B1DC-1C5E03FA8CEA}" type="presOf" srcId="{325933FC-09BD-482A-BC12-3DDCAF19F924}" destId="{670AA52F-6191-4A12-9357-2649E3F5FF53}" srcOrd="0" destOrd="0" presId="urn:microsoft.com/office/officeart/2005/8/layout/vList5"/>
    <dgm:cxn modelId="{FC7E7868-1695-4F7D-B378-CBDF5BCD79DD}" type="presOf" srcId="{89908C21-1C18-4920-8A7F-CF17C79E08CC}" destId="{0FEA90C6-FB06-417E-8F35-50CB8A71BE86}" srcOrd="0" destOrd="0" presId="urn:microsoft.com/office/officeart/2005/8/layout/vList5"/>
    <dgm:cxn modelId="{22121E24-11F3-4F16-8427-FA4BD371F91D}" srcId="{E8330C94-7936-4B01-B062-14C614EB74EC}" destId="{2BF975B1-80B9-4149-AD9C-D37ADF30C980}" srcOrd="2" destOrd="0" parTransId="{01525B74-3160-4143-81D8-5160E874855E}" sibTransId="{134D78AE-9168-4673-94B3-034FF71ED8AA}"/>
    <dgm:cxn modelId="{E35F0B1E-9D1C-46F5-84B0-EBA2DBB011BD}" type="presOf" srcId="{069DCABC-8A9C-4173-A3F7-92971DF1775D}" destId="{311B464A-05A8-47E2-A026-2D759E9DE1DB}" srcOrd="0" destOrd="1" presId="urn:microsoft.com/office/officeart/2005/8/layout/vList5"/>
    <dgm:cxn modelId="{DF7770C0-4A86-437E-B0BC-AA74B638861A}" type="presOf" srcId="{E8330C94-7936-4B01-B062-14C614EB74EC}" destId="{021657AC-F6E4-4771-B296-30D7FF8638E8}" srcOrd="0" destOrd="0" presId="urn:microsoft.com/office/officeart/2005/8/layout/vList5"/>
    <dgm:cxn modelId="{CEB79D94-7E09-4F3A-9FF8-3F4A2BFAA35D}" srcId="{E8330C94-7936-4B01-B062-14C614EB74EC}" destId="{89908C21-1C18-4920-8A7F-CF17C79E08CC}" srcOrd="0" destOrd="0" parTransId="{E2F3E8A6-6D08-4B6C-88E0-5066719FA5CC}" sibTransId="{A67F441E-B561-4693-B6A7-AC8DFDC8CDCE}"/>
    <dgm:cxn modelId="{D6F4A9FC-FC33-4351-B826-219DB40A7F83}" srcId="{5F5E9427-AD1A-43BE-828F-FEDFF092AE21}" destId="{10DA4759-C712-44FA-9683-BCA1DC72BD3B}" srcOrd="1" destOrd="0" parTransId="{2205E363-5B9C-4D06-B7FE-4D4399802844}" sibTransId="{9D015DBF-B18B-4FDE-A59F-B3BEAAFE5CD6}"/>
    <dgm:cxn modelId="{46DE7F07-DB25-4006-9E31-A44D280A4041}" type="presOf" srcId="{9547A03A-E3EE-44B3-A34E-88C72F105818}" destId="{311B464A-05A8-47E2-A026-2D759E9DE1DB}" srcOrd="0" destOrd="2" presId="urn:microsoft.com/office/officeart/2005/8/layout/vList5"/>
    <dgm:cxn modelId="{FD5D7349-1D60-4BFE-BCE8-17571817B0D7}" srcId="{89908C21-1C18-4920-8A7F-CF17C79E08CC}" destId="{13912E50-8BEA-467B-953E-5790BE8201C2}" srcOrd="1" destOrd="0" parTransId="{5885262A-852C-4C3E-9F24-E4889E5AC428}" sibTransId="{09DBDCEE-FDA5-4BB5-861A-8640139A2873}"/>
    <dgm:cxn modelId="{D39BEFD4-0C48-454B-A240-0821BF2F4083}" type="presParOf" srcId="{021657AC-F6E4-4771-B296-30D7FF8638E8}" destId="{7ACC2DDB-1CC8-4BEE-A7DE-2ED1D8698613}" srcOrd="0" destOrd="0" presId="urn:microsoft.com/office/officeart/2005/8/layout/vList5"/>
    <dgm:cxn modelId="{AE0F02AA-4568-42AC-A887-3DE531178454}" type="presParOf" srcId="{7ACC2DDB-1CC8-4BEE-A7DE-2ED1D8698613}" destId="{0FEA90C6-FB06-417E-8F35-50CB8A71BE86}" srcOrd="0" destOrd="0" presId="urn:microsoft.com/office/officeart/2005/8/layout/vList5"/>
    <dgm:cxn modelId="{7822E419-DA5F-4815-8686-2C8702E8C881}" type="presParOf" srcId="{7ACC2DDB-1CC8-4BEE-A7DE-2ED1D8698613}" destId="{E7E6594D-0297-4C0C-9B34-2FD90E2998B6}" srcOrd="1" destOrd="0" presId="urn:microsoft.com/office/officeart/2005/8/layout/vList5"/>
    <dgm:cxn modelId="{AF83C7F5-82D1-4681-B671-BC9A55A72CF3}" type="presParOf" srcId="{021657AC-F6E4-4771-B296-30D7FF8638E8}" destId="{813840EE-9DF4-4F2E-A0C1-1827534AD2F4}" srcOrd="1" destOrd="0" presId="urn:microsoft.com/office/officeart/2005/8/layout/vList5"/>
    <dgm:cxn modelId="{1B5C85E4-DFB6-4DA7-A981-2B5F4CD442D0}" type="presParOf" srcId="{021657AC-F6E4-4771-B296-30D7FF8638E8}" destId="{E299A9E5-EE21-467C-B807-99862EBF3C25}" srcOrd="2" destOrd="0" presId="urn:microsoft.com/office/officeart/2005/8/layout/vList5"/>
    <dgm:cxn modelId="{B5E47829-E438-447C-9024-75330B8A2606}" type="presParOf" srcId="{E299A9E5-EE21-467C-B807-99862EBF3C25}" destId="{25292DA5-A72A-43D3-980A-1B3C0D4641C7}" srcOrd="0" destOrd="0" presId="urn:microsoft.com/office/officeart/2005/8/layout/vList5"/>
    <dgm:cxn modelId="{CC076F71-1093-4674-94E6-CF67841A6DD3}" type="presParOf" srcId="{E299A9E5-EE21-467C-B807-99862EBF3C25}" destId="{670AA52F-6191-4A12-9357-2649E3F5FF53}" srcOrd="1" destOrd="0" presId="urn:microsoft.com/office/officeart/2005/8/layout/vList5"/>
    <dgm:cxn modelId="{FCAC07E0-9FFD-43DA-B9D5-E1E6F6CD3E8E}" type="presParOf" srcId="{021657AC-F6E4-4771-B296-30D7FF8638E8}" destId="{3BF08B79-3C21-42CA-A22B-A6A8011FD62A}" srcOrd="3" destOrd="0" presId="urn:microsoft.com/office/officeart/2005/8/layout/vList5"/>
    <dgm:cxn modelId="{B37C4388-B371-4199-9FE7-B91CF6F01490}" type="presParOf" srcId="{021657AC-F6E4-4771-B296-30D7FF8638E8}" destId="{2088D5B7-5099-4ECF-8789-08DC6C7BB4D9}" srcOrd="4" destOrd="0" presId="urn:microsoft.com/office/officeart/2005/8/layout/vList5"/>
    <dgm:cxn modelId="{7B824955-CD55-4525-AACD-E28C4488CA6E}" type="presParOf" srcId="{2088D5B7-5099-4ECF-8789-08DC6C7BB4D9}" destId="{04F204D7-8A40-4D29-BD72-940352FBA012}" srcOrd="0" destOrd="0" presId="urn:microsoft.com/office/officeart/2005/8/layout/vList5"/>
    <dgm:cxn modelId="{0752255A-E17D-4AF9-A8FB-898174F6DD8D}" type="presParOf" srcId="{2088D5B7-5099-4ECF-8789-08DC6C7BB4D9}" destId="{311B464A-05A8-47E2-A026-2D759E9DE1DB}"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E6594D-0297-4C0C-9B34-2FD90E2998B6}">
      <dsp:nvSpPr>
        <dsp:cNvPr id="0" name=""/>
        <dsp:cNvSpPr/>
      </dsp:nvSpPr>
      <dsp:spPr>
        <a:xfrm rot="5400000">
          <a:off x="3078015" y="-1720044"/>
          <a:ext cx="726882" cy="4267691"/>
        </a:xfrm>
        <a:prstGeom prst="round2Same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a:lnSpc>
              <a:spcPct val="90000"/>
            </a:lnSpc>
            <a:spcBef>
              <a:spcPct val="0"/>
            </a:spcBef>
            <a:spcAft>
              <a:spcPct val="15000"/>
            </a:spcAft>
            <a:buChar char="••"/>
          </a:pPr>
          <a:r>
            <a:rPr lang="en-US" sz="900" kern="1200">
              <a:latin typeface="Verdana" panose="020B0604030504040204" pitchFamily="34" charset="0"/>
              <a:ea typeface="Verdana" panose="020B0604030504040204" pitchFamily="34" charset="0"/>
              <a:cs typeface="Verdana" panose="020B0604030504040204" pitchFamily="34" charset="0"/>
            </a:rPr>
            <a:t> Datasett som følger utviklingen av årsverk iht. definisjon DBH</a:t>
          </a:r>
        </a:p>
        <a:p>
          <a:pPr marL="57150" lvl="1" indent="-57150" algn="l" defTabSz="400050">
            <a:lnSpc>
              <a:spcPct val="90000"/>
            </a:lnSpc>
            <a:spcBef>
              <a:spcPct val="0"/>
            </a:spcBef>
            <a:spcAft>
              <a:spcPct val="15000"/>
            </a:spcAft>
            <a:buChar char="••"/>
          </a:pPr>
          <a:r>
            <a:rPr lang="en-US" sz="900" kern="1200" dirty="0">
              <a:latin typeface="Verdana" panose="020B0604030504040204" pitchFamily="34" charset="0"/>
              <a:ea typeface="Verdana" panose="020B0604030504040204" pitchFamily="34" charset="0"/>
              <a:cs typeface="Verdana" panose="020B0604030504040204" pitchFamily="34" charset="0"/>
            </a:rPr>
            <a:t> </a:t>
          </a:r>
          <a:r>
            <a:rPr lang="nb-NO" sz="900" kern="1200" dirty="0">
              <a:latin typeface="Verdana" panose="020B0604030504040204" pitchFamily="34" charset="0"/>
              <a:ea typeface="Verdana" panose="020B0604030504040204" pitchFamily="34" charset="0"/>
              <a:cs typeface="Verdana" panose="020B0604030504040204" pitchFamily="34" charset="0"/>
            </a:rPr>
            <a:t>Kategorier: </a:t>
          </a:r>
          <a:r>
            <a:rPr lang="nb-NO" sz="900" b="1" kern="1200" dirty="0">
              <a:latin typeface="Verdana" panose="020B0604030504040204" pitchFamily="34" charset="0"/>
              <a:ea typeface="Verdana" panose="020B0604030504040204" pitchFamily="34" charset="0"/>
              <a:cs typeface="Verdana" panose="020B0604030504040204" pitchFamily="34" charset="0"/>
            </a:rPr>
            <a:t>Undervisnings-, forsknings- og formidlingsstillinger (UN), Støttestillinger for undervisning, forskning og formidling (ST), Drifts- og vedlikeholdsstillinger (DR), Administrative stillinger (AD), o</a:t>
          </a:r>
          <a:r>
            <a:rPr lang="nb-NO" sz="900" kern="1200" dirty="0">
              <a:latin typeface="Verdana" panose="020B0604030504040204" pitchFamily="34" charset="0"/>
              <a:ea typeface="Verdana" panose="020B0604030504040204" pitchFamily="34" charset="0"/>
              <a:cs typeface="Verdana" panose="020B0604030504040204" pitchFamily="34" charset="0"/>
            </a:rPr>
            <a:t>g Andre stillinger (AN) </a:t>
          </a:r>
          <a:endParaRPr lang="en-US" sz="900" kern="1200" dirty="0">
            <a:latin typeface="Verdana" panose="020B0604030504040204" pitchFamily="34" charset="0"/>
            <a:ea typeface="Verdana" panose="020B0604030504040204" pitchFamily="34" charset="0"/>
            <a:cs typeface="Verdana" panose="020B0604030504040204" pitchFamily="34" charset="0"/>
          </a:endParaRPr>
        </a:p>
      </dsp:txBody>
      <dsp:txXfrm rot="-5400000">
        <a:off x="1307611" y="85843"/>
        <a:ext cx="4232208" cy="655916"/>
      </dsp:txXfrm>
    </dsp:sp>
    <dsp:sp modelId="{0FEA90C6-FB06-417E-8F35-50CB8A71BE86}">
      <dsp:nvSpPr>
        <dsp:cNvPr id="0" name=""/>
        <dsp:cNvSpPr/>
      </dsp:nvSpPr>
      <dsp:spPr>
        <a:xfrm>
          <a:off x="114297" y="1250"/>
          <a:ext cx="1193313" cy="825103"/>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en-US" sz="1200" b="0" kern="1200">
              <a:latin typeface="Verdana" panose="020B0604030504040204" pitchFamily="34" charset="0"/>
              <a:ea typeface="Verdana" panose="020B0604030504040204" pitchFamily="34" charset="0"/>
              <a:cs typeface="Verdana" panose="020B0604030504040204" pitchFamily="34" charset="0"/>
            </a:rPr>
            <a:t>Årsverk</a:t>
          </a:r>
        </a:p>
      </dsp:txBody>
      <dsp:txXfrm>
        <a:off x="154575" y="41528"/>
        <a:ext cx="1112757" cy="744547"/>
      </dsp:txXfrm>
    </dsp:sp>
    <dsp:sp modelId="{670AA52F-6191-4A12-9357-2649E3F5FF53}">
      <dsp:nvSpPr>
        <dsp:cNvPr id="0" name=""/>
        <dsp:cNvSpPr/>
      </dsp:nvSpPr>
      <dsp:spPr>
        <a:xfrm rot="5400000">
          <a:off x="3083316" y="-853685"/>
          <a:ext cx="716281" cy="4267691"/>
        </a:xfrm>
        <a:prstGeom prst="round2Same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a:lnSpc>
              <a:spcPct val="90000"/>
            </a:lnSpc>
            <a:spcBef>
              <a:spcPct val="0"/>
            </a:spcBef>
            <a:spcAft>
              <a:spcPct val="15000"/>
            </a:spcAft>
            <a:buChar char="••"/>
          </a:pPr>
          <a:r>
            <a:rPr lang="nb-NO" sz="900" kern="1200">
              <a:latin typeface="Verdana" panose="020B0604030504040204" pitchFamily="34" charset="0"/>
              <a:ea typeface="Verdana" panose="020B0604030504040204" pitchFamily="34" charset="0"/>
              <a:cs typeface="Verdana" panose="020B0604030504040204" pitchFamily="34" charset="0"/>
            </a:rPr>
            <a:t> For å følge utviklingen på de ulike stillingskoder.</a:t>
          </a:r>
          <a:endParaRPr lang="en-US" sz="900" kern="1200">
            <a:latin typeface="Verdana" panose="020B0604030504040204" pitchFamily="34" charset="0"/>
            <a:ea typeface="Verdana" panose="020B0604030504040204" pitchFamily="34" charset="0"/>
            <a:cs typeface="Verdana" panose="020B0604030504040204" pitchFamily="34" charset="0"/>
          </a:endParaRPr>
        </a:p>
        <a:p>
          <a:pPr marL="57150" lvl="1" indent="-57150" algn="l" defTabSz="400050">
            <a:lnSpc>
              <a:spcPct val="90000"/>
            </a:lnSpc>
            <a:spcBef>
              <a:spcPct val="0"/>
            </a:spcBef>
            <a:spcAft>
              <a:spcPct val="15000"/>
            </a:spcAft>
            <a:buChar char="••"/>
          </a:pPr>
          <a:r>
            <a:rPr lang="nb-NO" sz="900" kern="1200">
              <a:latin typeface="Verdana" panose="020B0604030504040204" pitchFamily="34" charset="0"/>
              <a:ea typeface="Verdana" panose="020B0604030504040204" pitchFamily="34" charset="0"/>
              <a:cs typeface="Verdana" panose="020B0604030504040204" pitchFamily="34" charset="0"/>
            </a:rPr>
            <a:t> Gir mulighet til å se om på f.eks. forholdet mellom førstekonsulenter og rådgivere. Dette er en inndeling som universitetet er godt kjent med. </a:t>
          </a:r>
          <a:endParaRPr lang="en-US" sz="900" kern="1200">
            <a:latin typeface="Verdana" panose="020B0604030504040204" pitchFamily="34" charset="0"/>
            <a:ea typeface="Verdana" panose="020B0604030504040204" pitchFamily="34" charset="0"/>
            <a:cs typeface="Verdana" panose="020B0604030504040204" pitchFamily="34" charset="0"/>
          </a:endParaRPr>
        </a:p>
      </dsp:txBody>
      <dsp:txXfrm rot="-5400000">
        <a:off x="1307611" y="956986"/>
        <a:ext cx="4232725" cy="646349"/>
      </dsp:txXfrm>
    </dsp:sp>
    <dsp:sp modelId="{25292DA5-A72A-43D3-980A-1B3C0D4641C7}">
      <dsp:nvSpPr>
        <dsp:cNvPr id="0" name=""/>
        <dsp:cNvSpPr/>
      </dsp:nvSpPr>
      <dsp:spPr>
        <a:xfrm>
          <a:off x="114297" y="867608"/>
          <a:ext cx="1193313" cy="825103"/>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en-US" sz="1200" b="0" kern="1200">
              <a:latin typeface="Verdana" panose="020B0604030504040204" pitchFamily="34" charset="0"/>
              <a:ea typeface="Verdana" panose="020B0604030504040204" pitchFamily="34" charset="0"/>
              <a:cs typeface="Verdana" panose="020B0604030504040204" pitchFamily="34" charset="0"/>
            </a:rPr>
            <a:t>Stillingsnivå</a:t>
          </a:r>
        </a:p>
      </dsp:txBody>
      <dsp:txXfrm>
        <a:off x="154575" y="907886"/>
        <a:ext cx="1112757" cy="744547"/>
      </dsp:txXfrm>
    </dsp:sp>
    <dsp:sp modelId="{311B464A-05A8-47E2-A026-2D759E9DE1DB}">
      <dsp:nvSpPr>
        <dsp:cNvPr id="0" name=""/>
        <dsp:cNvSpPr/>
      </dsp:nvSpPr>
      <dsp:spPr>
        <a:xfrm rot="5400000">
          <a:off x="3078022" y="12672"/>
          <a:ext cx="726869" cy="4267691"/>
        </a:xfrm>
        <a:prstGeom prst="round2Same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a:lnSpc>
              <a:spcPct val="90000"/>
            </a:lnSpc>
            <a:spcBef>
              <a:spcPct val="0"/>
            </a:spcBef>
            <a:spcAft>
              <a:spcPct val="15000"/>
            </a:spcAft>
            <a:buChar char="••"/>
          </a:pPr>
          <a:r>
            <a:rPr lang="en-US" sz="900" kern="1200">
              <a:latin typeface="Verdana" panose="020B0604030504040204" pitchFamily="34" charset="0"/>
              <a:ea typeface="Verdana" panose="020B0604030504040204" pitchFamily="34" charset="0"/>
              <a:cs typeface="Verdana" panose="020B0604030504040204" pitchFamily="34" charset="0"/>
            </a:rPr>
            <a:t> Endringer mellom ulike fagområder.</a:t>
          </a:r>
        </a:p>
        <a:p>
          <a:pPr marL="57150" lvl="1" indent="-57150" algn="l" defTabSz="400050">
            <a:lnSpc>
              <a:spcPct val="90000"/>
            </a:lnSpc>
            <a:spcBef>
              <a:spcPct val="0"/>
            </a:spcBef>
            <a:spcAft>
              <a:spcPct val="15000"/>
            </a:spcAft>
            <a:buChar char="••"/>
          </a:pPr>
          <a:r>
            <a:rPr lang="nb-NO" sz="900" kern="1200"/>
            <a:t> </a:t>
          </a:r>
          <a:r>
            <a:rPr lang="nb-NO" sz="900" kern="1200">
              <a:latin typeface="Verdana" panose="020B0604030504040204" pitchFamily="34" charset="0"/>
              <a:ea typeface="Verdana" panose="020B0604030504040204" pitchFamily="34" charset="0"/>
              <a:cs typeface="Verdana" panose="020B0604030504040204" pitchFamily="34" charset="0"/>
            </a:rPr>
            <a:t>STYRK yrkeskode er en kode for klassifisering av yrker som bestemmes ut fra de konkrete arbeidsoppgavene.</a:t>
          </a:r>
          <a:endParaRPr lang="en-US" sz="900" kern="1200">
            <a:latin typeface="Verdana" panose="020B0604030504040204" pitchFamily="34" charset="0"/>
            <a:ea typeface="Verdana" panose="020B0604030504040204" pitchFamily="34" charset="0"/>
            <a:cs typeface="Verdana" panose="020B0604030504040204" pitchFamily="34" charset="0"/>
          </a:endParaRPr>
        </a:p>
        <a:p>
          <a:pPr marL="57150" lvl="1" indent="-57150" algn="l" defTabSz="400050">
            <a:lnSpc>
              <a:spcPct val="90000"/>
            </a:lnSpc>
            <a:spcBef>
              <a:spcPct val="0"/>
            </a:spcBef>
            <a:spcAft>
              <a:spcPct val="15000"/>
            </a:spcAft>
            <a:buChar char="••"/>
          </a:pPr>
          <a:r>
            <a:rPr lang="nb-NO" sz="900" kern="1200">
              <a:latin typeface="Verdana" panose="020B0604030504040204" pitchFamily="34" charset="0"/>
              <a:ea typeface="Verdana" panose="020B0604030504040204" pitchFamily="34" charset="0"/>
              <a:cs typeface="Verdana" panose="020B0604030504040204" pitchFamily="34" charset="0"/>
            </a:rPr>
            <a:t> Viser fagområde den ansatte tilhører (studie, økonomi, forskning, HR).  Benyttes ikke for vitenskapelige stillinger.</a:t>
          </a:r>
          <a:endParaRPr lang="en-US" sz="900" kern="1200">
            <a:latin typeface="Verdana" panose="020B0604030504040204" pitchFamily="34" charset="0"/>
            <a:ea typeface="Verdana" panose="020B0604030504040204" pitchFamily="34" charset="0"/>
            <a:cs typeface="Verdana" panose="020B0604030504040204" pitchFamily="34" charset="0"/>
          </a:endParaRPr>
        </a:p>
      </dsp:txBody>
      <dsp:txXfrm rot="-5400000">
        <a:off x="1307612" y="1818566"/>
        <a:ext cx="4232208" cy="655903"/>
      </dsp:txXfrm>
    </dsp:sp>
    <dsp:sp modelId="{04F204D7-8A40-4D29-BD72-940352FBA012}">
      <dsp:nvSpPr>
        <dsp:cNvPr id="0" name=""/>
        <dsp:cNvSpPr/>
      </dsp:nvSpPr>
      <dsp:spPr>
        <a:xfrm>
          <a:off x="114297" y="1733966"/>
          <a:ext cx="1193313" cy="825103"/>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en-US" sz="1200" b="0" kern="1200">
              <a:latin typeface="Verdana" panose="020B0604030504040204" pitchFamily="34" charset="0"/>
              <a:ea typeface="Verdana" panose="020B0604030504040204" pitchFamily="34" charset="0"/>
              <a:cs typeface="Verdana" panose="020B0604030504040204" pitchFamily="34" charset="0"/>
            </a:rPr>
            <a:t>Fagområde</a:t>
          </a:r>
        </a:p>
      </dsp:txBody>
      <dsp:txXfrm>
        <a:off x="154575" y="1774244"/>
        <a:ext cx="1112757" cy="74454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6AA1E01-8CB3-4D53-90E8-9A4A2D7750FE}" type="datetimeFigureOut">
              <a:rPr lang="nb-NO" smtClean="0"/>
              <a:t>24.06.2019</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F6EED2C-CBD5-43F6-A48A-83A020742CD4}" type="slidenum">
              <a:rPr lang="nb-NO" smtClean="0"/>
              <a:t>‹#›</a:t>
            </a:fld>
            <a:endParaRPr lang="nb-NO"/>
          </a:p>
        </p:txBody>
      </p:sp>
    </p:spTree>
    <p:extLst>
      <p:ext uri="{BB962C8B-B14F-4D97-AF65-F5344CB8AC3E}">
        <p14:creationId xmlns:p14="http://schemas.microsoft.com/office/powerpoint/2010/main" val="9289979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AD96F6-2701-4FA7-93D7-2234F8B8C5BF}" type="datetimeFigureOut">
              <a:rPr lang="nb-NO" smtClean="0"/>
              <a:t>24.06.2019</a:t>
            </a:fld>
            <a:endParaRPr lang="nb-NO"/>
          </a:p>
        </p:txBody>
      </p:sp>
      <p:sp>
        <p:nvSpPr>
          <p:cNvPr id="4" name="Plassholder for lysbilde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FE4793-8F41-48A4-AC3F-79AA8E367160}" type="slidenum">
              <a:rPr lang="nb-NO" smtClean="0"/>
              <a:t>‹#›</a:t>
            </a:fld>
            <a:endParaRPr lang="nb-NO"/>
          </a:p>
        </p:txBody>
      </p:sp>
    </p:spTree>
    <p:extLst>
      <p:ext uri="{BB962C8B-B14F-4D97-AF65-F5344CB8AC3E}">
        <p14:creationId xmlns:p14="http://schemas.microsoft.com/office/powerpoint/2010/main" val="3839832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pic>
        <p:nvPicPr>
          <p:cNvPr id="7" name="Bilde 6"/>
          <p:cNvPicPr>
            <a:picLocks noChangeAspect="1"/>
          </p:cNvPicPr>
          <p:nvPr userDrawn="1"/>
        </p:nvPicPr>
        <p:blipFill rotWithShape="1">
          <a:blip r:embed="rId2" cstate="print">
            <a:extLst>
              <a:ext uri="{28A0092B-C50C-407E-A947-70E740481C1C}">
                <a14:useLocalDpi xmlns:a14="http://schemas.microsoft.com/office/drawing/2010/main" val="0"/>
              </a:ext>
            </a:extLst>
          </a:blip>
          <a:srcRect b="16276"/>
          <a:stretch/>
        </p:blipFill>
        <p:spPr>
          <a:xfrm>
            <a:off x="822664" y="337220"/>
            <a:ext cx="7781784" cy="5040560"/>
          </a:xfrm>
          <a:prstGeom prst="rect">
            <a:avLst/>
          </a:prstGeom>
        </p:spPr>
      </p:pic>
      <p:pic>
        <p:nvPicPr>
          <p:cNvPr id="8" name="Bild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520" y="4289011"/>
            <a:ext cx="852136" cy="852136"/>
          </a:xfrm>
          <a:prstGeom prst="rect">
            <a:avLst/>
          </a:prstGeom>
        </p:spPr>
      </p:pic>
      <p:sp>
        <p:nvSpPr>
          <p:cNvPr id="10" name="Rektangel 9"/>
          <p:cNvSpPr/>
          <p:nvPr userDrawn="1"/>
        </p:nvSpPr>
        <p:spPr>
          <a:xfrm>
            <a:off x="0" y="5329949"/>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Rektangel 13"/>
          <p:cNvSpPr/>
          <p:nvPr userDrawn="1"/>
        </p:nvSpPr>
        <p:spPr>
          <a:xfrm>
            <a:off x="-1589" y="0"/>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9926" y="191539"/>
            <a:ext cx="1512168" cy="99505"/>
          </a:xfrm>
          <a:prstGeom prst="rect">
            <a:avLst/>
          </a:prstGeom>
        </p:spPr>
      </p:pic>
      <p:sp>
        <p:nvSpPr>
          <p:cNvPr id="15" name="Tittel 1"/>
          <p:cNvSpPr>
            <a:spLocks noGrp="1"/>
          </p:cNvSpPr>
          <p:nvPr>
            <p:ph type="title"/>
          </p:nvPr>
        </p:nvSpPr>
        <p:spPr>
          <a:xfrm>
            <a:off x="457200" y="481236"/>
            <a:ext cx="8229600" cy="864096"/>
          </a:xfrm>
        </p:spPr>
        <p:txBody>
          <a:bodyPr/>
          <a:lstStyle>
            <a:lvl1pPr>
              <a:defRPr>
                <a:latin typeface="Arial" panose="020B0604020202020204" pitchFamily="34" charset="0"/>
                <a:cs typeface="Arial" panose="020B0604020202020204" pitchFamily="34" charset="0"/>
              </a:defRPr>
            </a:lvl1pPr>
          </a:lstStyle>
          <a:p>
            <a:r>
              <a:rPr lang="nb-NO"/>
              <a:t>Klikk for å redigere tittelstil</a:t>
            </a:r>
          </a:p>
        </p:txBody>
      </p:sp>
    </p:spTree>
    <p:extLst>
      <p:ext uri="{BB962C8B-B14F-4D97-AF65-F5344CB8AC3E}">
        <p14:creationId xmlns:p14="http://schemas.microsoft.com/office/powerpoint/2010/main" val="4130398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457200" y="481236"/>
            <a:ext cx="8229600" cy="864096"/>
          </a:xfrm>
        </p:spPr>
        <p:txBody>
          <a:bodyPr/>
          <a:lstStyle>
            <a:lvl1pPr>
              <a:defRPr>
                <a:latin typeface="Arial" panose="020B0604020202020204" pitchFamily="34" charset="0"/>
                <a:cs typeface="Arial" panose="020B0604020202020204" pitchFamily="34" charset="0"/>
              </a:defRPr>
            </a:lvl1pPr>
          </a:lstStyle>
          <a:p>
            <a:r>
              <a:rPr lang="nb-NO"/>
              <a:t>Klikk for å redigere tittelstil</a:t>
            </a:r>
          </a:p>
        </p:txBody>
      </p:sp>
      <p:sp>
        <p:nvSpPr>
          <p:cNvPr id="3" name="Plassholder for innhold 2"/>
          <p:cNvSpPr>
            <a:spLocks noGrp="1"/>
          </p:cNvSpPr>
          <p:nvPr>
            <p:ph idx="1"/>
          </p:nvPr>
        </p:nvSpPr>
        <p:spPr>
          <a:xfrm>
            <a:off x="457200" y="1633364"/>
            <a:ext cx="8229600" cy="3471772"/>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000">
                <a:latin typeface="Arial" panose="020B0604020202020204" pitchFamily="34"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1" name="Rektangel 10"/>
          <p:cNvSpPr/>
          <p:nvPr userDrawn="1"/>
        </p:nvSpPr>
        <p:spPr>
          <a:xfrm>
            <a:off x="0" y="5329949"/>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p:cNvSpPr/>
          <p:nvPr userDrawn="1"/>
        </p:nvSpPr>
        <p:spPr>
          <a:xfrm>
            <a:off x="-1589" y="0"/>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 name="Bild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926" y="191539"/>
            <a:ext cx="1512168" cy="99505"/>
          </a:xfrm>
          <a:prstGeom prst="rect">
            <a:avLst/>
          </a:prstGeom>
        </p:spPr>
      </p:pic>
    </p:spTree>
    <p:extLst>
      <p:ext uri="{BB962C8B-B14F-4D97-AF65-F5344CB8AC3E}">
        <p14:creationId xmlns:p14="http://schemas.microsoft.com/office/powerpoint/2010/main" val="2481193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8" name="Rektangel 7"/>
          <p:cNvSpPr/>
          <p:nvPr userDrawn="1"/>
        </p:nvSpPr>
        <p:spPr>
          <a:xfrm>
            <a:off x="0" y="5329949"/>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p:cNvSpPr/>
          <p:nvPr userDrawn="1"/>
        </p:nvSpPr>
        <p:spPr>
          <a:xfrm>
            <a:off x="-1589" y="0"/>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926" y="191539"/>
            <a:ext cx="1512168" cy="99505"/>
          </a:xfrm>
          <a:prstGeom prst="rect">
            <a:avLst/>
          </a:prstGeom>
        </p:spPr>
      </p:pic>
    </p:spTree>
    <p:extLst>
      <p:ext uri="{BB962C8B-B14F-4D97-AF65-F5344CB8AC3E}">
        <p14:creationId xmlns:p14="http://schemas.microsoft.com/office/powerpoint/2010/main" val="30907373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481236"/>
            <a:ext cx="8229600" cy="864096"/>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457200" y="1633364"/>
            <a:ext cx="8229600" cy="3471772"/>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44217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txStyles>
    <p:titleStyle>
      <a:lvl1pPr algn="ctr" defTabSz="9144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a:xfrm>
            <a:off x="251520" y="481236"/>
            <a:ext cx="8640960" cy="1199154"/>
          </a:xfrm>
        </p:spPr>
        <p:txBody>
          <a:bodyPr>
            <a:normAutofit/>
          </a:bodyPr>
          <a:lstStyle/>
          <a:p>
            <a:r>
              <a:rPr lang="nb-NO" dirty="0" smtClean="0"/>
              <a:t>Gevinstrealiseringsstrategi</a:t>
            </a:r>
            <a:r>
              <a:rPr lang="nb-NO" dirty="0"/>
              <a:t> </a:t>
            </a:r>
          </a:p>
        </p:txBody>
      </p:sp>
    </p:spTree>
    <p:extLst>
      <p:ext uri="{BB962C8B-B14F-4D97-AF65-F5344CB8AC3E}">
        <p14:creationId xmlns:p14="http://schemas.microsoft.com/office/powerpoint/2010/main" val="294996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smtClean="0"/>
              <a:t>Grunnleggende rammer for programmet</a:t>
            </a:r>
            <a:endParaRPr lang="nb-NO" dirty="0"/>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ü"/>
            </a:pPr>
            <a:r>
              <a:rPr lang="nb-NO" dirty="0" smtClean="0"/>
              <a:t>Programmandat</a:t>
            </a:r>
          </a:p>
          <a:p>
            <a:pPr>
              <a:buFont typeface="Wingdings" panose="05000000000000000000" pitchFamily="2" charset="2"/>
              <a:buChar char="ü"/>
            </a:pPr>
            <a:r>
              <a:rPr lang="nb-NO" dirty="0" smtClean="0"/>
              <a:t>Programbeskrivelse</a:t>
            </a:r>
          </a:p>
          <a:p>
            <a:pPr>
              <a:buFont typeface="Wingdings" panose="05000000000000000000" pitchFamily="2" charset="2"/>
              <a:buChar char="ü"/>
            </a:pPr>
            <a:r>
              <a:rPr lang="nb-NO" dirty="0" smtClean="0"/>
              <a:t>Kommunikasjonsstrategi</a:t>
            </a:r>
          </a:p>
          <a:p>
            <a:pPr>
              <a:buFont typeface="Wingdings" panose="05000000000000000000" pitchFamily="2" charset="2"/>
              <a:buChar char="ü"/>
            </a:pPr>
            <a:r>
              <a:rPr lang="nb-NO" dirty="0"/>
              <a:t>G</a:t>
            </a:r>
            <a:r>
              <a:rPr lang="nb-NO" dirty="0" smtClean="0"/>
              <a:t>evinstrealiseringsstrategi </a:t>
            </a:r>
          </a:p>
          <a:p>
            <a:pPr>
              <a:buFont typeface="Wingdings" panose="05000000000000000000" pitchFamily="2" charset="2"/>
              <a:buChar char="ü"/>
            </a:pPr>
            <a:r>
              <a:rPr lang="nb-NO" dirty="0" smtClean="0"/>
              <a:t>Usikkerhetsstrategi</a:t>
            </a:r>
          </a:p>
          <a:p>
            <a:pPr>
              <a:buFont typeface="Wingdings" panose="05000000000000000000" pitchFamily="2" charset="2"/>
              <a:buChar char="v"/>
            </a:pPr>
            <a:r>
              <a:rPr lang="nb-NO" dirty="0" smtClean="0"/>
              <a:t>Visjonsbeskrivelse</a:t>
            </a:r>
          </a:p>
          <a:p>
            <a:pPr lvl="1">
              <a:buFont typeface="Wingdings" panose="05000000000000000000" pitchFamily="2" charset="2"/>
              <a:buChar char="v"/>
            </a:pPr>
            <a:r>
              <a:rPr lang="nb-NO" i="1" dirty="0" smtClean="0"/>
              <a:t>«Visjonsbeskrivelsen </a:t>
            </a:r>
            <a:r>
              <a:rPr lang="nb-NO" i="1" dirty="0"/>
              <a:t>fungerer som programmets fyrtårn, fakkel eller som en varde. Den forteller om en bedre fremtid og peker ut både programmets retning og mål, samt en begrunnelse for endringene som kommer som følge av programmet</a:t>
            </a:r>
            <a:r>
              <a:rPr lang="nb-NO" i="1" dirty="0" smtClean="0"/>
              <a:t>.»</a:t>
            </a:r>
            <a:endParaRPr lang="nb-NO" i="1" dirty="0"/>
          </a:p>
        </p:txBody>
      </p:sp>
    </p:spTree>
    <p:extLst>
      <p:ext uri="{BB962C8B-B14F-4D97-AF65-F5344CB8AC3E}">
        <p14:creationId xmlns:p14="http://schemas.microsoft.com/office/powerpoint/2010/main" val="31375846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Gevinstrealiseringsstrategi</a:t>
            </a:r>
          </a:p>
        </p:txBody>
      </p:sp>
      <p:sp>
        <p:nvSpPr>
          <p:cNvPr id="3" name="Content Placeholder 2"/>
          <p:cNvSpPr>
            <a:spLocks noGrp="1"/>
          </p:cNvSpPr>
          <p:nvPr>
            <p:ph idx="1"/>
          </p:nvPr>
        </p:nvSpPr>
        <p:spPr/>
        <p:txBody>
          <a:bodyPr/>
          <a:lstStyle/>
          <a:p>
            <a:r>
              <a:rPr lang="nb-NO" dirty="0" smtClean="0"/>
              <a:t>En av «hovedbegrunnelsene for å organisere det i et program er for å sikre gevinstbildet», også for oss </a:t>
            </a:r>
            <a:r>
              <a:rPr lang="nb-NO" dirty="0" err="1" smtClean="0"/>
              <a:t>jfr</a:t>
            </a:r>
            <a:r>
              <a:rPr lang="nb-NO" dirty="0" smtClean="0"/>
              <a:t> programbeskrivelsen.</a:t>
            </a:r>
          </a:p>
          <a:p>
            <a:r>
              <a:rPr lang="nb-NO" dirty="0" smtClean="0"/>
              <a:t>UiO lite erfaringer med å jobbe med gevinster.</a:t>
            </a:r>
          </a:p>
          <a:p>
            <a:r>
              <a:rPr lang="nb-NO" dirty="0" smtClean="0"/>
              <a:t>Erfaring fra andre = krevende</a:t>
            </a:r>
          </a:p>
          <a:p>
            <a:endParaRPr lang="nb-NO" dirty="0" smtClean="0"/>
          </a:p>
          <a:p>
            <a:r>
              <a:rPr lang="nb-NO" dirty="0" smtClean="0"/>
              <a:t>Hvordan gjør vi det på UiO?</a:t>
            </a:r>
          </a:p>
          <a:p>
            <a:endParaRPr lang="nb-NO" dirty="0" smtClean="0"/>
          </a:p>
          <a:p>
            <a:endParaRPr lang="nb-NO" dirty="0" smtClean="0"/>
          </a:p>
          <a:p>
            <a:endParaRPr lang="nb-NO" dirty="0"/>
          </a:p>
        </p:txBody>
      </p:sp>
    </p:spTree>
    <p:extLst>
      <p:ext uri="{BB962C8B-B14F-4D97-AF65-F5344CB8AC3E}">
        <p14:creationId xmlns:p14="http://schemas.microsoft.com/office/powerpoint/2010/main" val="31554603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Sentrale valg</a:t>
            </a:r>
            <a:endParaRPr lang="nb-NO" dirty="0"/>
          </a:p>
        </p:txBody>
      </p:sp>
      <p:sp>
        <p:nvSpPr>
          <p:cNvPr id="3" name="Content Placeholder 2"/>
          <p:cNvSpPr>
            <a:spLocks noGrp="1"/>
          </p:cNvSpPr>
          <p:nvPr>
            <p:ph idx="1"/>
          </p:nvPr>
        </p:nvSpPr>
        <p:spPr/>
        <p:txBody>
          <a:bodyPr/>
          <a:lstStyle/>
          <a:p>
            <a:pPr lvl="0"/>
            <a:r>
              <a:rPr lang="nb-NO" dirty="0"/>
              <a:t>Uttak av gevinster</a:t>
            </a:r>
          </a:p>
          <a:p>
            <a:pPr lvl="0"/>
            <a:r>
              <a:rPr lang="nb-NO" dirty="0"/>
              <a:t>Grad av tydelighet og konkretisering</a:t>
            </a:r>
          </a:p>
          <a:p>
            <a:r>
              <a:rPr lang="nb-NO" dirty="0"/>
              <a:t>Organisering av arbeidet</a:t>
            </a:r>
          </a:p>
          <a:p>
            <a:pPr lvl="0"/>
            <a:r>
              <a:rPr lang="nb-NO" dirty="0" smtClean="0"/>
              <a:t>På </a:t>
            </a:r>
            <a:r>
              <a:rPr lang="nb-NO" dirty="0"/>
              <a:t>hvilket nivå måler og følger vi </a:t>
            </a:r>
            <a:r>
              <a:rPr lang="nb-NO" dirty="0" smtClean="0"/>
              <a:t>gevinster</a:t>
            </a:r>
            <a:endParaRPr lang="nb-NO" dirty="0"/>
          </a:p>
        </p:txBody>
      </p:sp>
    </p:spTree>
    <p:extLst>
      <p:ext uri="{BB962C8B-B14F-4D97-AF65-F5344CB8AC3E}">
        <p14:creationId xmlns:p14="http://schemas.microsoft.com/office/powerpoint/2010/main" val="41485931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t>Uttak av </a:t>
            </a:r>
            <a:r>
              <a:rPr lang="nb-NO" dirty="0" smtClean="0"/>
              <a:t>gevinster</a:t>
            </a:r>
            <a:endParaRPr lang="nb-NO" dirty="0"/>
          </a:p>
        </p:txBody>
      </p:sp>
      <p:sp>
        <p:nvSpPr>
          <p:cNvPr id="3" name="Content Placeholder 2"/>
          <p:cNvSpPr>
            <a:spLocks noGrp="1"/>
          </p:cNvSpPr>
          <p:nvPr>
            <p:ph idx="1"/>
          </p:nvPr>
        </p:nvSpPr>
        <p:spPr/>
        <p:txBody>
          <a:bodyPr/>
          <a:lstStyle/>
          <a:p>
            <a:r>
              <a:rPr lang="nb-NO" dirty="0" smtClean="0"/>
              <a:t>Hva har vi kommunisert? «Fornye</a:t>
            </a:r>
            <a:r>
              <a:rPr lang="nb-NO" dirty="0"/>
              <a:t>, forenkle og </a:t>
            </a:r>
            <a:r>
              <a:rPr lang="nb-NO" dirty="0" smtClean="0"/>
              <a:t>forbedre»</a:t>
            </a:r>
          </a:p>
          <a:p>
            <a:pPr lvl="0"/>
            <a:r>
              <a:rPr lang="nb-NO" dirty="0"/>
              <a:t>ABE kutt og andre investeringsbehov skaper behov for mere effektive administrative tjenester, for å skjerme forsknings- og utdanningsvirksomheten.</a:t>
            </a:r>
          </a:p>
          <a:p>
            <a:pPr lvl="0"/>
            <a:r>
              <a:rPr lang="nb-NO" dirty="0"/>
              <a:t>Programmet har formidlet et budskap om effektivisering som hovedformål, budskapet er positivt mottatt på enhetene, og skapt en forventning om resultater.</a:t>
            </a:r>
          </a:p>
          <a:p>
            <a:endParaRPr lang="nb-NO" dirty="0"/>
          </a:p>
        </p:txBody>
      </p:sp>
    </p:spTree>
    <p:extLst>
      <p:ext uri="{BB962C8B-B14F-4D97-AF65-F5344CB8AC3E}">
        <p14:creationId xmlns:p14="http://schemas.microsoft.com/office/powerpoint/2010/main" val="42723413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Grad av tydelighet og </a:t>
            </a:r>
            <a:r>
              <a:rPr lang="nb-NO" dirty="0" smtClean="0"/>
              <a:t>konkretisering</a:t>
            </a:r>
            <a:endParaRPr lang="nb-NO" dirty="0"/>
          </a:p>
        </p:txBody>
      </p:sp>
      <p:sp>
        <p:nvSpPr>
          <p:cNvPr id="3" name="Content Placeholder 2"/>
          <p:cNvSpPr>
            <a:spLocks noGrp="1"/>
          </p:cNvSpPr>
          <p:nvPr>
            <p:ph idx="1"/>
          </p:nvPr>
        </p:nvSpPr>
        <p:spPr/>
        <p:txBody>
          <a:bodyPr>
            <a:normAutofit lnSpcReduction="10000"/>
          </a:bodyPr>
          <a:lstStyle/>
          <a:p>
            <a:r>
              <a:rPr lang="nb-NO" dirty="0" smtClean="0"/>
              <a:t>Fornye</a:t>
            </a:r>
            <a:r>
              <a:rPr lang="nb-NO" dirty="0"/>
              <a:t>, forenkle og </a:t>
            </a:r>
            <a:r>
              <a:rPr lang="nb-NO" dirty="0" smtClean="0"/>
              <a:t>forbedre</a:t>
            </a:r>
          </a:p>
          <a:p>
            <a:r>
              <a:rPr lang="nb-NO" dirty="0" smtClean="0"/>
              <a:t>Skarpt bilde:</a:t>
            </a:r>
          </a:p>
          <a:p>
            <a:pPr lvl="1"/>
            <a:r>
              <a:rPr lang="nb-NO" dirty="0" smtClean="0"/>
              <a:t>«UiO </a:t>
            </a:r>
            <a:r>
              <a:rPr lang="nb-NO" dirty="0"/>
              <a:t>har egen omstillingsavtale som uttrykkelig sier at oppsigelser skal unngås så langt som mulig, og vi følger også statlig rammeverk for omstilling. Det er et ønske at mye av omstillingen kan gjøres uten oppsigelser, men noen jobb-garanti kan vi ikke gi.»</a:t>
            </a:r>
          </a:p>
          <a:p>
            <a:r>
              <a:rPr lang="nb-NO" dirty="0" smtClean="0"/>
              <a:t>Bevissthet på flytting av oppgaver:</a:t>
            </a:r>
          </a:p>
          <a:p>
            <a:pPr lvl="1"/>
            <a:r>
              <a:rPr lang="nb-NO" dirty="0" smtClean="0"/>
              <a:t>Fra </a:t>
            </a:r>
            <a:r>
              <a:rPr lang="nb-NO" dirty="0" err="1" smtClean="0"/>
              <a:t>adm</a:t>
            </a:r>
            <a:r>
              <a:rPr lang="nb-NO" dirty="0" smtClean="0"/>
              <a:t>-ansatte til vit-ansatte </a:t>
            </a:r>
          </a:p>
          <a:p>
            <a:pPr lvl="1"/>
            <a:r>
              <a:rPr lang="nb-NO" dirty="0" smtClean="0"/>
              <a:t>Fra et nivå til et annet</a:t>
            </a:r>
            <a:endParaRPr lang="nb-NO" dirty="0"/>
          </a:p>
        </p:txBody>
      </p:sp>
    </p:spTree>
    <p:extLst>
      <p:ext uri="{BB962C8B-B14F-4D97-AF65-F5344CB8AC3E}">
        <p14:creationId xmlns:p14="http://schemas.microsoft.com/office/powerpoint/2010/main" val="29087931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t>Organisering av </a:t>
            </a:r>
            <a:r>
              <a:rPr lang="nb-NO" dirty="0" smtClean="0"/>
              <a:t>arbeidet</a:t>
            </a:r>
            <a:endParaRPr lang="nb-NO" dirty="0"/>
          </a:p>
        </p:txBody>
      </p:sp>
      <p:sp>
        <p:nvSpPr>
          <p:cNvPr id="3" name="Content Placeholder 2"/>
          <p:cNvSpPr>
            <a:spLocks noGrp="1"/>
          </p:cNvSpPr>
          <p:nvPr>
            <p:ph idx="1"/>
          </p:nvPr>
        </p:nvSpPr>
        <p:spPr/>
        <p:txBody>
          <a:bodyPr>
            <a:normAutofit lnSpcReduction="10000"/>
          </a:bodyPr>
          <a:lstStyle/>
          <a:p>
            <a:r>
              <a:rPr lang="nb-NO" b="1" dirty="0" smtClean="0"/>
              <a:t>Gevinstansvarligrolle</a:t>
            </a:r>
            <a:endParaRPr lang="nb-NO" b="1" dirty="0"/>
          </a:p>
          <a:p>
            <a:pPr lvl="1"/>
            <a:r>
              <a:rPr lang="nb-NO" dirty="0" smtClean="0"/>
              <a:t>Programmet </a:t>
            </a:r>
            <a:r>
              <a:rPr lang="nb-NO" dirty="0"/>
              <a:t>har en egen </a:t>
            </a:r>
            <a:r>
              <a:rPr lang="nb-NO" b="1" dirty="0" smtClean="0"/>
              <a:t>gevinstansvarligrolle</a:t>
            </a:r>
          </a:p>
          <a:p>
            <a:pPr lvl="1"/>
            <a:r>
              <a:rPr lang="nb-NO" dirty="0" smtClean="0"/>
              <a:t>Prosjektene har </a:t>
            </a:r>
            <a:r>
              <a:rPr lang="nb-NO" dirty="0"/>
              <a:t>en egen </a:t>
            </a:r>
            <a:r>
              <a:rPr lang="nb-NO" b="1" dirty="0" smtClean="0"/>
              <a:t>gevinstansvarligrolle</a:t>
            </a:r>
          </a:p>
          <a:p>
            <a:pPr lvl="1"/>
            <a:r>
              <a:rPr lang="nb-NO" b="1" dirty="0" smtClean="0"/>
              <a:t>Planlegger og tilrettelegger for gevinster</a:t>
            </a:r>
            <a:endParaRPr lang="nb-NO" b="1" dirty="0"/>
          </a:p>
          <a:p>
            <a:r>
              <a:rPr lang="nb-NO" b="1" dirty="0" smtClean="0"/>
              <a:t>Gevinsteier</a:t>
            </a:r>
          </a:p>
          <a:p>
            <a:pPr lvl="1"/>
            <a:r>
              <a:rPr lang="nb-NO" dirty="0" smtClean="0"/>
              <a:t>Når </a:t>
            </a:r>
            <a:r>
              <a:rPr lang="nb-NO" dirty="0"/>
              <a:t>gevinster skal realiseres i flere forskjellige deler av organisasjonen anbefales å oppnevne gevinsteiere i de berørte deler av linjeorganisasjonen. Disse vil da ha et delegert ansvar for sine deler av gevinstene. Gevinsteierne rapporterer til gevinstansvarlige.</a:t>
            </a:r>
          </a:p>
          <a:p>
            <a:endParaRPr lang="nb-NO" b="1" dirty="0" smtClean="0"/>
          </a:p>
          <a:p>
            <a:pPr lvl="1"/>
            <a:endParaRPr lang="nb-NO" dirty="0"/>
          </a:p>
          <a:p>
            <a:endParaRPr lang="nb-NO" dirty="0"/>
          </a:p>
          <a:p>
            <a:endParaRPr lang="nb-NO" dirty="0"/>
          </a:p>
          <a:p>
            <a:endParaRPr lang="nb-NO" dirty="0"/>
          </a:p>
        </p:txBody>
      </p:sp>
    </p:spTree>
    <p:extLst>
      <p:ext uri="{BB962C8B-B14F-4D97-AF65-F5344CB8AC3E}">
        <p14:creationId xmlns:p14="http://schemas.microsoft.com/office/powerpoint/2010/main" val="20078015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1" dirty="0"/>
              <a:t>Gevinstrealiseringsplan</a:t>
            </a:r>
            <a:endParaRPr lang="nb-NO" dirty="0"/>
          </a:p>
        </p:txBody>
      </p:sp>
      <p:sp>
        <p:nvSpPr>
          <p:cNvPr id="3" name="Content Placeholder 2"/>
          <p:cNvSpPr>
            <a:spLocks noGrp="1"/>
          </p:cNvSpPr>
          <p:nvPr>
            <p:ph idx="1"/>
          </p:nvPr>
        </p:nvSpPr>
        <p:spPr/>
        <p:txBody>
          <a:bodyPr>
            <a:normAutofit fontScale="70000" lnSpcReduction="20000"/>
          </a:bodyPr>
          <a:lstStyle/>
          <a:p>
            <a:r>
              <a:rPr lang="nb-NO" b="1" dirty="0" smtClean="0"/>
              <a:t>Gevinstrealiseringsplanen</a:t>
            </a:r>
            <a:r>
              <a:rPr lang="nb-NO" dirty="0" smtClean="0"/>
              <a:t> </a:t>
            </a:r>
          </a:p>
          <a:p>
            <a:pPr lvl="1"/>
            <a:r>
              <a:rPr lang="nb-NO" dirty="0" smtClean="0"/>
              <a:t>benyttes </a:t>
            </a:r>
            <a:r>
              <a:rPr lang="nb-NO" dirty="0"/>
              <a:t>til å følge opp gevinstrealiseringen i et prosjekt eller på tvers av programmet. Den spesifiserer hvilke tiltak som skal iverksettes og når forventede gevinster forventes realiserte. Videre skal den definere hva som skal måles og hvor ofte det skal gjøres. </a:t>
            </a:r>
            <a:endParaRPr lang="nb-NO" dirty="0" smtClean="0"/>
          </a:p>
          <a:p>
            <a:r>
              <a:rPr lang="nb-NO" b="1" dirty="0"/>
              <a:t>Gevinstprofil:</a:t>
            </a:r>
          </a:p>
          <a:p>
            <a:pPr lvl="1"/>
            <a:r>
              <a:rPr lang="nb-NO" dirty="0"/>
              <a:t>I arbeidet med gevinster skal det utarbeides gevinstprofiler</a:t>
            </a:r>
            <a:r>
              <a:rPr lang="nb-NO" b="1" dirty="0"/>
              <a:t> </a:t>
            </a:r>
            <a:r>
              <a:rPr lang="nb-NO" dirty="0"/>
              <a:t>for arbeidsprosesser av et visst omfang. I vurderingen av hvilke prosesser som skal utarbeide gevinstprofiler, skal det vektlegges prosessen i dag er arbeidsintensiv/kostnadsintensive, sekundært prosesser hvor det er kvalitetsutfordringer.</a:t>
            </a:r>
          </a:p>
          <a:p>
            <a:pPr lvl="1"/>
            <a:r>
              <a:rPr lang="nb-NO" dirty="0"/>
              <a:t>Det skal skilles skarpt mellom gevinstprofiler, som gir isolerte indikatorer, ut fra en teoretisk kartlegging, med mange metodiske utfordringer, og selve gevinstrealiseringen.</a:t>
            </a:r>
          </a:p>
          <a:p>
            <a:endParaRPr lang="nb-NO" dirty="0"/>
          </a:p>
          <a:p>
            <a:pPr marL="0" indent="0">
              <a:buNone/>
            </a:pPr>
            <a:r>
              <a:rPr lang="nb-NO" dirty="0"/>
              <a:t> </a:t>
            </a:r>
          </a:p>
          <a:p>
            <a:endParaRPr lang="nb-NO" dirty="0"/>
          </a:p>
        </p:txBody>
      </p:sp>
    </p:spTree>
    <p:extLst>
      <p:ext uri="{BB962C8B-B14F-4D97-AF65-F5344CB8AC3E}">
        <p14:creationId xmlns:p14="http://schemas.microsoft.com/office/powerpoint/2010/main" val="21657949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7996" y="459593"/>
            <a:ext cx="8229600" cy="864096"/>
          </a:xfrm>
        </p:spPr>
        <p:txBody>
          <a:bodyPr/>
          <a:lstStyle/>
          <a:p>
            <a:r>
              <a:rPr lang="nb-NO" dirty="0" smtClean="0"/>
              <a:t>Operativt</a:t>
            </a:r>
            <a:endParaRPr lang="nb-NO" dirty="0"/>
          </a:p>
        </p:txBody>
      </p:sp>
      <p:sp>
        <p:nvSpPr>
          <p:cNvPr id="3" name="Content Placeholder 2"/>
          <p:cNvSpPr>
            <a:spLocks noGrp="1"/>
          </p:cNvSpPr>
          <p:nvPr>
            <p:ph idx="1"/>
          </p:nvPr>
        </p:nvSpPr>
        <p:spPr>
          <a:xfrm>
            <a:off x="392570" y="1383569"/>
            <a:ext cx="5299690" cy="3721567"/>
          </a:xfrm>
        </p:spPr>
        <p:txBody>
          <a:bodyPr>
            <a:normAutofit fontScale="85000" lnSpcReduction="20000"/>
          </a:bodyPr>
          <a:lstStyle/>
          <a:p>
            <a:r>
              <a:rPr lang="nb-NO" dirty="0" smtClean="0"/>
              <a:t>Prosjektet identifisere prosesser med </a:t>
            </a:r>
            <a:r>
              <a:rPr lang="nb-NO" dirty="0" err="1" smtClean="0"/>
              <a:t>gevinstpotensiale</a:t>
            </a:r>
            <a:r>
              <a:rPr lang="nb-NO" dirty="0" smtClean="0"/>
              <a:t>.</a:t>
            </a:r>
          </a:p>
          <a:p>
            <a:r>
              <a:rPr lang="nb-NO" dirty="0" smtClean="0"/>
              <a:t>Gjennomfører en </a:t>
            </a:r>
            <a:r>
              <a:rPr lang="nb-NO" dirty="0" smtClean="0"/>
              <a:t>gevinstkartlegging </a:t>
            </a:r>
            <a:r>
              <a:rPr lang="nb-NO" dirty="0" smtClean="0"/>
              <a:t>for prosessen.</a:t>
            </a:r>
          </a:p>
          <a:p>
            <a:r>
              <a:rPr lang="nb-NO" dirty="0" smtClean="0"/>
              <a:t>Fremlegger for forslag til gevinstprofil for gevinsteier</a:t>
            </a:r>
          </a:p>
          <a:p>
            <a:pPr lvl="1"/>
            <a:r>
              <a:rPr lang="nb-NO" dirty="0" smtClean="0"/>
              <a:t>Fakulteter og fag-avdelinger.</a:t>
            </a:r>
          </a:p>
          <a:p>
            <a:r>
              <a:rPr lang="nb-NO" dirty="0" smtClean="0"/>
              <a:t>Gevinsteiere godkjenner gevinstprofil med estimater.</a:t>
            </a:r>
          </a:p>
          <a:p>
            <a:r>
              <a:rPr lang="nb-NO" dirty="0" smtClean="0"/>
              <a:t>Gevinsteier ansvarlig for å realisere.</a:t>
            </a:r>
          </a:p>
          <a:p>
            <a:r>
              <a:rPr lang="nb-NO" dirty="0" smtClean="0"/>
              <a:t>Gevinstansvarlig/programleder </a:t>
            </a:r>
            <a:r>
              <a:rPr lang="nb-NO" dirty="0"/>
              <a:t>følger  opp på programnivå</a:t>
            </a:r>
          </a:p>
          <a:p>
            <a:r>
              <a:rPr lang="nb-NO" dirty="0" smtClean="0"/>
              <a:t>Oppfølging i styringsdialogprosessen </a:t>
            </a:r>
          </a:p>
          <a:p>
            <a:endParaRPr lang="nb-NO" dirty="0"/>
          </a:p>
        </p:txBody>
      </p:sp>
      <p:sp>
        <p:nvSpPr>
          <p:cNvPr id="4" name="TextBox 3"/>
          <p:cNvSpPr txBox="1"/>
          <p:nvPr/>
        </p:nvSpPr>
        <p:spPr>
          <a:xfrm>
            <a:off x="6266754" y="561308"/>
            <a:ext cx="2771924" cy="3693319"/>
          </a:xfrm>
          <a:prstGeom prst="rect">
            <a:avLst/>
          </a:prstGeom>
          <a:solidFill>
            <a:schemeClr val="bg2">
              <a:lumMod val="90000"/>
            </a:schemeClr>
          </a:solidFill>
        </p:spPr>
        <p:txBody>
          <a:bodyPr wrap="square" rtlCol="0">
            <a:spAutoFit/>
          </a:bodyPr>
          <a:lstStyle/>
          <a:p>
            <a:pPr lvl="0"/>
            <a:r>
              <a:rPr lang="nb-NO" b="1" dirty="0" smtClean="0"/>
              <a:t>Gevinstprofil:</a:t>
            </a:r>
          </a:p>
          <a:p>
            <a:pPr marL="285750" lvl="0" indent="-285750">
              <a:buFont typeface="Arial" panose="020B0604020202020204" pitchFamily="34" charset="0"/>
              <a:buChar char="•"/>
            </a:pPr>
            <a:r>
              <a:rPr lang="nb-NO" dirty="0" smtClean="0"/>
              <a:t>En </a:t>
            </a:r>
            <a:r>
              <a:rPr lang="nb-NO" dirty="0"/>
              <a:t>beskrivelse av hva konkret gevinsten består av</a:t>
            </a:r>
          </a:p>
          <a:p>
            <a:pPr marL="285750" lvl="0" indent="-285750">
              <a:buFont typeface="Arial" panose="020B0604020202020204" pitchFamily="34" charset="0"/>
              <a:buChar char="•"/>
            </a:pPr>
            <a:r>
              <a:rPr lang="nb-NO" dirty="0"/>
              <a:t>En angivelse av hvordan man måler gevinsten og hva utgangsverdien er</a:t>
            </a:r>
          </a:p>
          <a:p>
            <a:pPr marL="285750" lvl="0" indent="-285750">
              <a:buFont typeface="Arial" panose="020B0604020202020204" pitchFamily="34" charset="0"/>
              <a:buChar char="•"/>
            </a:pPr>
            <a:r>
              <a:rPr lang="nb-NO" dirty="0"/>
              <a:t>Hvor vi antar at gevinsten vil oppstå og eierskapet og forpliktelsen for å realisere den. </a:t>
            </a:r>
          </a:p>
        </p:txBody>
      </p:sp>
    </p:spTree>
    <p:extLst>
      <p:ext uri="{BB962C8B-B14F-4D97-AF65-F5344CB8AC3E}">
        <p14:creationId xmlns:p14="http://schemas.microsoft.com/office/powerpoint/2010/main" val="27018463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Måle</a:t>
            </a:r>
            <a:endParaRPr lang="nb-NO" dirty="0"/>
          </a:p>
        </p:txBody>
      </p:sp>
      <p:sp>
        <p:nvSpPr>
          <p:cNvPr id="3" name="Content Placeholder 2"/>
          <p:cNvSpPr>
            <a:spLocks noGrp="1"/>
          </p:cNvSpPr>
          <p:nvPr>
            <p:ph idx="1"/>
          </p:nvPr>
        </p:nvSpPr>
        <p:spPr>
          <a:xfrm>
            <a:off x="457200" y="1311757"/>
            <a:ext cx="8229600" cy="3793379"/>
          </a:xfrm>
        </p:spPr>
        <p:txBody>
          <a:bodyPr/>
          <a:lstStyle/>
          <a:p>
            <a:r>
              <a:rPr lang="nb-NO" dirty="0" smtClean="0"/>
              <a:t>Gevinstprofil ikke lik mulig </a:t>
            </a:r>
            <a:r>
              <a:rPr lang="nb-NO" dirty="0" smtClean="0"/>
              <a:t>gevinstuttak</a:t>
            </a:r>
            <a:r>
              <a:rPr lang="nb-NO" dirty="0" smtClean="0"/>
              <a:t>.</a:t>
            </a:r>
          </a:p>
          <a:p>
            <a:r>
              <a:rPr lang="nb-NO" dirty="0" smtClean="0"/>
              <a:t>Nullpunkt 01.10.18, Årsverk med Styrk-koder</a:t>
            </a:r>
            <a:endParaRPr lang="nb-NO" dirty="0"/>
          </a:p>
        </p:txBody>
      </p:sp>
      <p:graphicFrame>
        <p:nvGraphicFramePr>
          <p:cNvPr id="5" name="Diagram 4"/>
          <p:cNvGraphicFramePr/>
          <p:nvPr>
            <p:extLst>
              <p:ext uri="{D42A27DB-BD31-4B8C-83A1-F6EECF244321}">
                <p14:modId xmlns:p14="http://schemas.microsoft.com/office/powerpoint/2010/main" val="157699255"/>
              </p:ext>
            </p:extLst>
          </p:nvPr>
        </p:nvGraphicFramePr>
        <p:xfrm>
          <a:off x="1530915" y="2544816"/>
          <a:ext cx="5689600" cy="2560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559801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klassis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2F385C3030C6A44BA4C38AC5C1CB8FC" ma:contentTypeVersion="6" ma:contentTypeDescription="Opprett et nytt dokument." ma:contentTypeScope="" ma:versionID="4eb2d2bcb3430bb39e39f2a401d4127c">
  <xsd:schema xmlns:xsd="http://www.w3.org/2001/XMLSchema" xmlns:xs="http://www.w3.org/2001/XMLSchema" xmlns:p="http://schemas.microsoft.com/office/2006/metadata/properties" xmlns:ns2="9e53b3df-7f6b-4bd7-ac4c-bde73eb5098f" xmlns:ns3="ba7dc617-a4f4-4409-9cad-af25c0d7619f" targetNamespace="http://schemas.microsoft.com/office/2006/metadata/properties" ma:root="true" ma:fieldsID="f9bfc8418241b939a1d96326897f7567" ns2:_="" ns3:_="">
    <xsd:import namespace="9e53b3df-7f6b-4bd7-ac4c-bde73eb5098f"/>
    <xsd:import namespace="ba7dc617-a4f4-4409-9cad-af25c0d7619f"/>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53b3df-7f6b-4bd7-ac4c-bde73eb509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7dc617-a4f4-4409-9cad-af25c0d7619f"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C3018A7-7078-4F96-9648-C10896EE47F6}">
  <ds:schemaRefs>
    <ds:schemaRef ds:uri="9e53b3df-7f6b-4bd7-ac4c-bde73eb5098f"/>
    <ds:schemaRef ds:uri="ba7dc617-a4f4-4409-9cad-af25c0d7619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CD1DF4B-AC2D-4368-8839-1B49ADE11A91}">
  <ds:schemaRefs>
    <ds:schemaRef ds:uri="http://schemas.microsoft.com/sharepoint/v3/contenttype/forms"/>
  </ds:schemaRefs>
</ds:datastoreItem>
</file>

<file path=customXml/itemProps3.xml><?xml version="1.0" encoding="utf-8"?>
<ds:datastoreItem xmlns:ds="http://schemas.openxmlformats.org/officeDocument/2006/customXml" ds:itemID="{19B867F7-0025-4D01-B085-AC7B6283D133}">
  <ds:schemaRefs>
    <ds:schemaRef ds:uri="http://purl.org/dc/terms/"/>
    <ds:schemaRef ds:uri="http://schemas.openxmlformats.org/package/2006/metadata/core-properties"/>
    <ds:schemaRef ds:uri="ba7dc617-a4f4-4409-9cad-af25c0d7619f"/>
    <ds:schemaRef ds:uri="http://schemas.microsoft.com/office/2006/documentManagement/types"/>
    <ds:schemaRef ds:uri="http://schemas.microsoft.com/office/infopath/2007/PartnerControls"/>
    <ds:schemaRef ds:uri="http://purl.org/dc/elements/1.1/"/>
    <ds:schemaRef ds:uri="http://schemas.microsoft.com/office/2006/metadata/properties"/>
    <ds:schemaRef ds:uri="9e53b3df-7f6b-4bd7-ac4c-bde73eb5098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3700</TotalTime>
  <Words>655</Words>
  <Application>Microsoft Office PowerPoint</Application>
  <PresentationFormat>On-screen Show (16:10)</PresentationFormat>
  <Paragraphs>76</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Verdana</vt:lpstr>
      <vt:lpstr>Wingdings</vt:lpstr>
      <vt:lpstr>Office-tema</vt:lpstr>
      <vt:lpstr>Gevinstrealiseringsstrategi </vt:lpstr>
      <vt:lpstr>Grunnleggende rammer for programmet</vt:lpstr>
      <vt:lpstr>Gevinstrealiseringsstrategi</vt:lpstr>
      <vt:lpstr>Sentrale valg</vt:lpstr>
      <vt:lpstr>Uttak av gevinster</vt:lpstr>
      <vt:lpstr>Grad av tydelighet og konkretisering</vt:lpstr>
      <vt:lpstr>Organisering av arbeidet</vt:lpstr>
      <vt:lpstr>Gevinstrealiseringsplan</vt:lpstr>
      <vt:lpstr>Operativt</vt:lpstr>
      <vt:lpstr>Måle</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Anders Lien</dc:creator>
  <cp:lastModifiedBy>Johannes Falk Paulsen</cp:lastModifiedBy>
  <cp:revision>27</cp:revision>
  <dcterms:created xsi:type="dcterms:W3CDTF">2018-11-26T13:02:02Z</dcterms:created>
  <dcterms:modified xsi:type="dcterms:W3CDTF">2019-06-24T08:41:10Z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0x01010082F385C3030C6A44BA4C38AC5C1CB8FC</vt:lpwstr>
  </property>
  <property fmtid="{D5CDD505-2E9C-101B-9397-08002B2CF9AE}" pid="3" name="AuthorIds_UIVersion_1024">
    <vt:lpwstr>21</vt:lpwstr>
  </property>
  <property fmtid="{D5CDD505-2E9C-101B-9397-08002B2CF9AE}" pid="4" name="AuthorIds_UIVersion_1536">
    <vt:lpwstr>21</vt:lpwstr>
  </property>
</Properties>
</file>