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9"/>
  </p:notesMasterIdLst>
  <p:sldIdLst>
    <p:sldId id="303" r:id="rId5"/>
    <p:sldId id="302" r:id="rId6"/>
    <p:sldId id="301" r:id="rId7"/>
    <p:sldId id="300" r:id="rId8"/>
  </p:sldIdLst>
  <p:sldSz cx="14630400" cy="8229600"/>
  <p:notesSz cx="6794500" cy="9931400"/>
  <p:custDataLst>
    <p:tags r:id="rId10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8" y="16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05.04.2019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05.04.2019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05.04.2019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05.04.2019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05.04.2019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05.04.2019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05.04.2019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05.04.2019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05.04.2019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05.04.2019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Universitetsdirektør har oppnevnt ny prosjekteier, Ivar Holm.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jobber med mandat for fase 2, og ny kommunikasjonsplan. Styringsgruppen ble 3. april forelagt for diskusjon gevinstplan og –kart. Delprosjektledere er oppnevnt og de jobber med delprosjektbeskrivelser. </a:t>
              </a:r>
            </a:p>
            <a:p>
              <a:endParaRPr lang="nb-NO" sz="1400" b="0" dirty="0"/>
            </a:p>
            <a:p>
              <a:r>
                <a:rPr lang="nb-NO" sz="1400" b="0" dirty="0"/>
                <a:t>Samtlige dokumenter er vedtakssaker på neste styringsgruppemøte 29. april. Nytt mandat sendes til programmet for endelig vedtak. Prosjektbeskrivelsene blir en informasjonssak.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 err="1"/>
                <a:t>Delprosjektetene</a:t>
              </a:r>
              <a:r>
                <a:rPr lang="nb-NO" sz="1400" b="0" dirty="0"/>
                <a:t> jobber med bemanning.</a:t>
              </a:r>
            </a:p>
            <a:p>
              <a:pPr fontAlgn="base"/>
              <a:r>
                <a:rPr lang="nb-NO" sz="1400" b="0" dirty="0"/>
                <a:t>–</a:t>
              </a: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r>
                <a:rPr lang="nb-NO" b="0" dirty="0"/>
                <a:t>Hvordan en gevinstplan skal formuleres slik at det blir likt alle prosjekter i programmet.</a:t>
              </a:r>
            </a:p>
            <a:p>
              <a:endParaRPr lang="nb-NO" b="0" dirty="0"/>
            </a:p>
            <a:p>
              <a:r>
                <a:rPr lang="nb-NO" b="0" dirty="0"/>
                <a:t>Prosjekts styringsgruppeleder og </a:t>
              </a:r>
              <a:r>
                <a:rPr lang="nb-NO" b="0" dirty="0" err="1"/>
                <a:t>avtroppede</a:t>
              </a:r>
              <a:r>
                <a:rPr lang="nb-NO" b="0" dirty="0"/>
                <a:t> prosjekteier foreslår for programmet at prosjektet skal løpe ut 2020.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04.04.2019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106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vedtatt av programstyret. </a:t>
              </a:r>
            </a:p>
            <a:p>
              <a:r>
                <a:rPr lang="nb-NO" sz="1400" b="0" dirty="0"/>
                <a:t>Prosjektet med styringsgruppe har besøkt NTNU, UNIT og UNINETT.</a:t>
              </a:r>
            </a:p>
            <a:p>
              <a:pPr fontAlgn="base"/>
              <a:r>
                <a:rPr lang="nb-NO" sz="1400" b="0" dirty="0" err="1"/>
                <a:t>Prosjektsstyringsgruppe</a:t>
              </a:r>
              <a:r>
                <a:rPr lang="nb-NO" sz="1400" b="0" dirty="0"/>
                <a:t> anbefaler for programmet at det startes med følgende delprosjekter i Fase 2: Innkjøp, brukerstøtte og drift av arbeidsstasjoner. Nettdrift anbefales tatt i linjen.</a:t>
              </a:r>
            </a:p>
            <a:p>
              <a:r>
                <a:rPr lang="nb-NO" sz="1400" b="0" dirty="0"/>
                <a:t>Workshop har blitt i direktørnettverket med temaene innkjøp, brukerstøtte og klientdrift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pPr fontAlgn="base"/>
              <a:r>
                <a:rPr lang="nb-NO" sz="1400" b="0" dirty="0"/>
                <a:t>Prosjektet jobber med prosjektbeskrivelser for innkjøp (inkl. SAM), brukerstøtte og drift av arbeidsstasjoner. I tillegg skal muligheter/hindringer, fremdriftsplaner etc. beskrives for utskrift og AV-drift. Prosjektet jobber med gevinstprofiler og –kart. </a:t>
              </a:r>
            </a:p>
            <a:p>
              <a:pPr fontAlgn="base"/>
              <a:r>
                <a:rPr lang="nb-NO" sz="1400" b="0" dirty="0"/>
                <a:t>Prosjektet møter i IT-ledernettverket for å diskutere bemanning av delprosjektene.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For innkjøp er vi avhengig av et godt samarbeid med Innkjøpsseksjonen og muligens leverandører.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Brukerstøtte: Ressurstilgang og finansiering av underliggende systemer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Tjenestedesign av prosesser som skal gjøres brukernære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Kostnadsberegninger av </a:t>
              </a:r>
              <a:r>
                <a:rPr lang="nb-NO" sz="1400" b="0"/>
                <a:t>alternative prosesser</a:t>
              </a:r>
              <a:endParaRPr lang="nb-NO" sz="1400" b="0" dirty="0"/>
            </a:p>
            <a:p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01.03.2018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 og økonomi:</a:t>
            </a:r>
          </a:p>
          <a:p>
            <a:endParaRPr lang="nb-NO" sz="1100" b="0" dirty="0"/>
          </a:p>
          <a:p>
            <a:pPr lvl="0"/>
            <a:r>
              <a:rPr lang="nb-NO" sz="1400" dirty="0"/>
              <a:t>Status:</a:t>
            </a:r>
          </a:p>
          <a:p>
            <a:pPr lvl="0"/>
            <a:endParaRPr lang="nb-NO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har deltakere ut Fase 1. </a:t>
            </a:r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Tiltak: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Prosjektet må få avklart fremtidig form og ressurser.</a:t>
            </a:r>
          </a:p>
          <a:p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3014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Prosjektet har akkurat gjennomført en workshoprunde for prosessene innkjøp, utskrift, klientdrift, brukerstøtte, nett og AV, hvor målet har vært å designe en ønsket </a:t>
              </a:r>
              <a:r>
                <a:rPr lang="nb-NO" sz="1400" b="0" dirty="0" err="1"/>
                <a:t>fremtidssituasjon</a:t>
              </a:r>
              <a:r>
                <a:rPr lang="nb-NO" sz="1400" b="0" dirty="0"/>
                <a:t>. Prosjektet jobber nå med en rapport på bakgrunn av det som har kommet fram i workshopene.</a:t>
              </a:r>
            </a:p>
            <a:p>
              <a:r>
                <a:rPr lang="nb-NO" sz="1400" b="0" dirty="0"/>
                <a:t>SAM-prosjektet ble igangsatt med en workshop den 25. januar.</a:t>
              </a:r>
            </a:p>
            <a:p>
              <a:r>
                <a:rPr lang="nb-NO" sz="1400" b="0" dirty="0"/>
                <a:t>Prosjektene har jobbet med kostnadstall fra </a:t>
              </a:r>
              <a:r>
                <a:rPr lang="nb-NO" sz="1400" b="0" dirty="0" err="1"/>
                <a:t>BencHEIT</a:t>
              </a:r>
              <a:r>
                <a:rPr lang="nb-NO" sz="1400" b="0" dirty="0"/>
                <a:t> for hver prosess: For UiO og for enhetene.</a:t>
              </a:r>
            </a:p>
            <a:p>
              <a:r>
                <a:rPr lang="nb-NO" sz="1400" b="0" dirty="0"/>
                <a:t>Prosjektet forbereder studietur til NTNU, UNINETT og UNIT i Trondheim.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</a:p>
            <a:p>
              <a:r>
                <a:rPr lang="nb-NO" b="0" dirty="0"/>
                <a:t>Prosjektet jobber med å forberede workshop med direktør- og IT-ledernettverket i februar med tema fremtidig organisering av innkjøp og brukerstøtte</a:t>
              </a:r>
            </a:p>
            <a:p>
              <a:r>
                <a:rPr lang="nb-NO" b="0" dirty="0"/>
                <a:t>Prosjektet vil jobbe med utsatt gevinstrealiseringsplan og usikkerhetsstyringsdokument, samt styringsdokument for fase 2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 dirty="0">
                <a:solidFill>
                  <a:schemeClr val="tx1"/>
                </a:solidFill>
                <a:cs typeface="Arial"/>
              </a:rPr>
              <a:t>25.01.2019</a:t>
            </a:r>
            <a:endParaRPr lang="nb-NO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21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4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r>
              <a:rPr lang="nb-NO" sz="2000" b="1">
                <a:solidFill>
                  <a:prstClr val="black"/>
                </a:solidFill>
                <a:cs typeface="Arial"/>
              </a:rPr>
              <a:t/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b="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b="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b="0" dirty="0"/>
                <a:t>Kostnader for hver prosess: For UiO, for USIT og for enhetene</a:t>
              </a:r>
            </a:p>
            <a:p>
              <a:pPr lvl="0"/>
              <a:r>
                <a:rPr lang="nb-NO" b="0" dirty="0"/>
                <a:t>Kriterier for valg av prosesser må bearbeides</a:t>
              </a:r>
            </a:p>
            <a:p>
              <a:pPr lvl="0"/>
              <a:r>
                <a:rPr lang="nb-NO" b="0" dirty="0"/>
                <a:t>Gevinstrealiseringsplan</a:t>
              </a:r>
            </a:p>
            <a:p>
              <a:pPr lvl="0"/>
              <a:r>
                <a:rPr lang="nb-NO" b="0" dirty="0"/>
                <a:t>Usikkerhetsstyringsdokument</a:t>
              </a:r>
            </a:p>
            <a:p>
              <a:pPr lvl="0"/>
              <a:r>
                <a:rPr lang="nb-NO" b="0" dirty="0"/>
                <a:t>Styringsdokument for fase 2</a:t>
              </a:r>
            </a:p>
            <a:p>
              <a:pPr lvl="0"/>
              <a:r>
                <a:rPr lang="nb-NO" b="0" dirty="0"/>
                <a:t>I gangsettelse av SAM: Oppstartsmøte og grovinstallasjon i midten av januar</a:t>
              </a:r>
            </a:p>
            <a:p>
              <a:pPr lvl="0"/>
              <a:r>
                <a:rPr lang="nb-NO" b="0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Avhengigheter: </a:t>
              </a:r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endParaRPr lang="nb-NO" sz="1400" b="0" dirty="0"/>
            </a:p>
            <a:p>
              <a:r>
                <a:rPr lang="nb-NO" sz="1400" b="0" dirty="0"/>
                <a:t>Prosjektet følger Masterplan for IT, og vil i fase 3 implementere relevante vedtak fra masterplanen</a:t>
              </a:r>
            </a:p>
            <a:p>
              <a:endParaRPr lang="nb-NO" sz="1400" b="0" dirty="0"/>
            </a:p>
            <a:p>
              <a:r>
                <a:rPr lang="nb-NO" sz="1400" b="0" dirty="0"/>
                <a:t>Innkjøp er også en del av prosjektet Fellesløsninger. Prosjektene har møttes, og blitt enige om at innkjøp av IT og AV-utstyr ses på av IT-drift prosjektet. </a:t>
              </a:r>
            </a:p>
            <a:p>
              <a:endParaRPr lang="nb-NO" sz="1400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b="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14.12.2018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aadccaa6fae7c311cdd4cbde2abeec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d079118187bfc94f285f2a3dd80e0ea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documentManagement/types"/>
    <ds:schemaRef ds:uri="http://purl.org/dc/terms/"/>
    <ds:schemaRef ds:uri="174c262a-430f-4bc2-b17f-366f4fa129ce"/>
    <ds:schemaRef ds:uri="1ea32e06-597e-4dfa-bbd8-3e0534c0d372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62461-1F11-4638-AE63-29163BDE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69</TotalTime>
  <Words>873</Words>
  <Application>Microsoft Office PowerPoint</Application>
  <PresentationFormat>Custom</PresentationFormat>
  <Paragraphs>287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4</cp:revision>
  <cp:lastPrinted>2018-08-09T13:14:38Z</cp:lastPrinted>
  <dcterms:created xsi:type="dcterms:W3CDTF">2016-01-25T08:26:51Z</dcterms:created>
  <dcterms:modified xsi:type="dcterms:W3CDTF">2019-04-05T13:22:14Z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</Properties>
</file>