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7" r:id="rId2"/>
    <p:sldId id="272" r:id="rId3"/>
    <p:sldId id="270" r:id="rId4"/>
    <p:sldId id="280" r:id="rId5"/>
    <p:sldId id="275" r:id="rId6"/>
    <p:sldId id="283" r:id="rId7"/>
    <p:sldId id="284" r:id="rId8"/>
    <p:sldId id="278" r:id="rId9"/>
    <p:sldId id="279" r:id="rId10"/>
    <p:sldId id="258" r:id="rId11"/>
    <p:sldId id="266" r:id="rId12"/>
    <p:sldId id="262" r:id="rId13"/>
    <p:sldId id="268" r:id="rId14"/>
    <p:sldId id="269" r:id="rId15"/>
    <p:sldId id="281" r:id="rId16"/>
    <p:sldId id="282" r:id="rId17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02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52827B-7526-134A-83CB-BCBD60F39FE4}" type="doc">
      <dgm:prSet loTypeId="urn:microsoft.com/office/officeart/2005/8/layout/hierarchy2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CF47CF-4B7E-9B43-837F-2BDFE04961A2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100" b="1" dirty="0" err="1" smtClean="0">
              <a:solidFill>
                <a:schemeClr val="tx1"/>
              </a:solidFill>
            </a:rPr>
            <a:t>Styringsgruppe</a:t>
          </a:r>
          <a:r>
            <a:rPr lang="en-US" sz="1100" b="1" dirty="0" smtClean="0">
              <a:solidFill>
                <a:schemeClr val="tx1"/>
              </a:solidFill>
            </a:rPr>
            <a:t>:</a:t>
          </a:r>
        </a:p>
        <a:p>
          <a:r>
            <a:rPr lang="en-US" sz="900" dirty="0" smtClean="0">
              <a:solidFill>
                <a:schemeClr val="tx1"/>
              </a:solidFill>
            </a:rPr>
            <a:t>Irene Sandlie (</a:t>
          </a:r>
          <a:r>
            <a:rPr lang="en-US" sz="900" dirty="0" err="1" smtClean="0">
              <a:solidFill>
                <a:schemeClr val="tx1"/>
              </a:solidFill>
            </a:rPr>
            <a:t>prosj.eier</a:t>
          </a:r>
          <a:r>
            <a:rPr lang="en-US" sz="900" dirty="0" smtClean="0">
              <a:solidFill>
                <a:schemeClr val="tx1"/>
              </a:solidFill>
            </a:rPr>
            <a:t>/ AP), Elisabeth Kvalvåg (AP), Bård Kjos (UV</a:t>
          </a:r>
          <a:r>
            <a:rPr lang="en-US" sz="900" smtClean="0">
              <a:solidFill>
                <a:schemeClr val="tx1"/>
              </a:solidFill>
            </a:rPr>
            <a:t>), Frank </a:t>
          </a:r>
          <a:r>
            <a:rPr lang="en-US" sz="900" dirty="0" smtClean="0">
              <a:solidFill>
                <a:schemeClr val="tx1"/>
              </a:solidFill>
            </a:rPr>
            <a:t>A. Sarnes (MN), </a:t>
          </a:r>
          <a:r>
            <a:rPr lang="en-US" sz="900" dirty="0" err="1" smtClean="0">
              <a:solidFill>
                <a:schemeClr val="tx1"/>
              </a:solidFill>
            </a:rPr>
            <a:t>prosjektleder</a:t>
          </a:r>
          <a:r>
            <a:rPr lang="en-US" sz="900" dirty="0" smtClean="0">
              <a:solidFill>
                <a:schemeClr val="tx1"/>
              </a:solidFill>
            </a:rPr>
            <a:t> </a:t>
          </a:r>
        </a:p>
      </dgm:t>
    </dgm:pt>
    <dgm:pt modelId="{BA341082-F58A-704E-8DDB-4E405B0A4D47}" type="parTrans" cxnId="{D6D25372-E1A9-B64F-9C67-82A414335998}">
      <dgm:prSet/>
      <dgm:spPr/>
      <dgm:t>
        <a:bodyPr/>
        <a:lstStyle/>
        <a:p>
          <a:endParaRPr lang="en-US"/>
        </a:p>
      </dgm:t>
    </dgm:pt>
    <dgm:pt modelId="{996DCE1E-97D7-034D-BA23-13460A16BD3A}" type="sibTrans" cxnId="{D6D25372-E1A9-B64F-9C67-82A414335998}">
      <dgm:prSet/>
      <dgm:spPr/>
      <dgm:t>
        <a:bodyPr/>
        <a:lstStyle/>
        <a:p>
          <a:endParaRPr lang="en-US"/>
        </a:p>
      </dgm:t>
    </dgm:pt>
    <dgm:pt modelId="{43EE8CA8-5391-DC46-8FBD-55646FE05167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900" b="1" dirty="0" err="1" smtClean="0">
              <a:solidFill>
                <a:schemeClr val="tx1"/>
              </a:solidFill>
            </a:rPr>
            <a:t>Prosjektgruppe</a:t>
          </a:r>
          <a:r>
            <a:rPr lang="en-US" sz="900" b="1" dirty="0" smtClean="0">
              <a:solidFill>
                <a:schemeClr val="tx1"/>
              </a:solidFill>
            </a:rPr>
            <a:t>: </a:t>
          </a:r>
        </a:p>
        <a:p>
          <a:r>
            <a:rPr lang="en-US" sz="900" dirty="0" smtClean="0">
              <a:solidFill>
                <a:schemeClr val="tx1"/>
              </a:solidFill>
            </a:rPr>
            <a:t>Maja J. Malnes (</a:t>
          </a:r>
          <a:r>
            <a:rPr lang="en-US" sz="900" dirty="0" err="1" smtClean="0">
              <a:solidFill>
                <a:schemeClr val="tx1"/>
              </a:solidFill>
            </a:rPr>
            <a:t>prosjektleder</a:t>
          </a:r>
          <a:r>
            <a:rPr lang="en-US" sz="900" dirty="0" smtClean="0">
              <a:solidFill>
                <a:schemeClr val="tx1"/>
              </a:solidFill>
            </a:rPr>
            <a:t>), Kristina </a:t>
          </a:r>
          <a:r>
            <a:rPr lang="en-US" sz="900" dirty="0" err="1" smtClean="0">
              <a:solidFill>
                <a:schemeClr val="tx1"/>
              </a:solidFill>
            </a:rPr>
            <a:t>Økvist</a:t>
          </a:r>
          <a:r>
            <a:rPr lang="en-US" sz="900" dirty="0" smtClean="0">
              <a:solidFill>
                <a:schemeClr val="tx1"/>
              </a:solidFill>
            </a:rPr>
            <a:t> (</a:t>
          </a:r>
          <a:r>
            <a:rPr lang="en-US" sz="900" dirty="0" err="1" smtClean="0">
              <a:solidFill>
                <a:schemeClr val="tx1"/>
              </a:solidFill>
            </a:rPr>
            <a:t>EiA</a:t>
          </a:r>
          <a:r>
            <a:rPr lang="en-US" sz="900" dirty="0" smtClean="0">
              <a:solidFill>
                <a:schemeClr val="tx1"/>
              </a:solidFill>
            </a:rPr>
            <a:t>), Torunn Standal Guttormsen (MN), Camilla Eidsten Evensen (SKS),  Thomas Evensen (USIT)  </a:t>
          </a:r>
          <a:endParaRPr lang="en-US" sz="900" dirty="0" smtClean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B9E21E-5DA1-D141-B0BA-BBDC5D4AB340}" type="parTrans" cxnId="{A6D0AD44-9B3F-E64F-BC2A-65145C2D5AB7}">
      <dgm:prSet/>
      <dgm:spPr/>
      <dgm:t>
        <a:bodyPr/>
        <a:lstStyle/>
        <a:p>
          <a:endParaRPr lang="en-US"/>
        </a:p>
      </dgm:t>
    </dgm:pt>
    <dgm:pt modelId="{7F8BABA7-82D5-4B47-B4AA-E3F180E26858}" type="sibTrans" cxnId="{A6D0AD44-9B3F-E64F-BC2A-65145C2D5AB7}">
      <dgm:prSet/>
      <dgm:spPr/>
      <dgm:t>
        <a:bodyPr/>
        <a:lstStyle/>
        <a:p>
          <a:endParaRPr lang="en-US"/>
        </a:p>
      </dgm:t>
    </dgm:pt>
    <dgm:pt modelId="{6C1EB11E-A5C0-404A-846F-392E94CA113B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err="1" smtClean="0">
              <a:solidFill>
                <a:srgbClr val="000000"/>
              </a:solidFill>
            </a:rPr>
            <a:t>Referansegruppe</a:t>
          </a:r>
          <a:r>
            <a:rPr lang="en-US" b="1" dirty="0" smtClean="0">
              <a:solidFill>
                <a:srgbClr val="000000"/>
              </a:solidFill>
            </a:rPr>
            <a:t>: </a:t>
          </a:r>
        </a:p>
        <a:p>
          <a:r>
            <a:rPr lang="en-US" dirty="0" smtClean="0">
              <a:solidFill>
                <a:schemeClr val="tx1"/>
              </a:solidFill>
            </a:rPr>
            <a:t>Bente Johansen (MED), Evian Nordstrand (HF), </a:t>
          </a:r>
          <a:r>
            <a:rPr lang="en-US" dirty="0" err="1" smtClean="0">
              <a:solidFill>
                <a:schemeClr val="tx1"/>
              </a:solidFill>
            </a:rPr>
            <a:t>Aud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Jorun</a:t>
          </a:r>
          <a:r>
            <a:rPr lang="en-US" dirty="0" smtClean="0">
              <a:solidFill>
                <a:schemeClr val="tx1"/>
              </a:solidFill>
            </a:rPr>
            <a:t> Sandal (SV)</a:t>
          </a:r>
        </a:p>
        <a:p>
          <a:r>
            <a:rPr lang="en-US" dirty="0" smtClean="0">
              <a:solidFill>
                <a:schemeClr val="tx1"/>
              </a:solidFill>
            </a:rPr>
            <a:t>Linda Valdø-Schwarz  (UV) - </a:t>
          </a:r>
          <a:r>
            <a:rPr lang="en-US" dirty="0" err="1" smtClean="0">
              <a:solidFill>
                <a:schemeClr val="tx1"/>
              </a:solidFill>
            </a:rPr>
            <a:t>sammarbeid</a:t>
          </a:r>
          <a:r>
            <a:rPr lang="en-US" dirty="0" smtClean="0">
              <a:solidFill>
                <a:schemeClr val="tx1"/>
              </a:solidFill>
            </a:rPr>
            <a:t> med </a:t>
          </a:r>
          <a:r>
            <a:rPr lang="en-US" dirty="0" err="1" smtClean="0">
              <a:solidFill>
                <a:schemeClr val="tx1"/>
              </a:solidFill>
            </a:rPr>
            <a:t>Personalrutineforvaltningen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vedrørende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maler</a:t>
          </a:r>
          <a:endParaRPr lang="en-US" dirty="0" smtClean="0">
            <a:solidFill>
              <a:schemeClr val="tx1"/>
            </a:solidFill>
          </a:endParaRPr>
        </a:p>
        <a:p>
          <a:endParaRPr lang="en-US" dirty="0" smtClean="0">
            <a:solidFill>
              <a:schemeClr val="tx1"/>
            </a:solidFill>
          </a:endParaRPr>
        </a:p>
        <a:p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RagniIndahl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(STK)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og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Lars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Bernhardsen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(MN)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representanter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fra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operativt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ledernivå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,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er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involvert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i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vitenskapelige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ansettelser</a:t>
          </a:r>
          <a:r>
            <a:rPr lang="en-US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</a:t>
          </a:r>
          <a:endParaRPr lang="en-US" dirty="0">
            <a:solidFill>
              <a:srgbClr val="000000"/>
            </a:solidFill>
            <a:latin typeface="+mn-lt"/>
            <a:cs typeface="Arial" panose="020B0604020202020204" pitchFamily="34" charset="0"/>
          </a:endParaRPr>
        </a:p>
      </dgm:t>
    </dgm:pt>
    <dgm:pt modelId="{AF4B6D34-5840-FC46-BD76-55CC5107814F}" type="parTrans" cxnId="{13F074C5-B734-A34A-B96B-F885265EDBA5}">
      <dgm:prSet/>
      <dgm:spPr/>
      <dgm:t>
        <a:bodyPr/>
        <a:lstStyle/>
        <a:p>
          <a:endParaRPr lang="en-US"/>
        </a:p>
      </dgm:t>
    </dgm:pt>
    <dgm:pt modelId="{4C142C63-D3D1-9E4D-94A6-0298A295566B}" type="sibTrans" cxnId="{13F074C5-B734-A34A-B96B-F885265EDBA5}">
      <dgm:prSet/>
      <dgm:spPr/>
      <dgm:t>
        <a:bodyPr/>
        <a:lstStyle/>
        <a:p>
          <a:endParaRPr lang="en-US"/>
        </a:p>
      </dgm:t>
    </dgm:pt>
    <dgm:pt modelId="{71FD9DE7-ADC0-AC41-AC4A-EC9B1935B5D8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900" b="1" dirty="0" err="1" smtClean="0">
              <a:solidFill>
                <a:srgbClr val="000000"/>
              </a:solidFill>
            </a:rPr>
            <a:t>Foreslått</a:t>
          </a:r>
          <a:r>
            <a:rPr lang="en-US" sz="900" b="1" dirty="0" smtClean="0">
              <a:solidFill>
                <a:srgbClr val="000000"/>
              </a:solidFill>
            </a:rPr>
            <a:t> </a:t>
          </a:r>
          <a:r>
            <a:rPr lang="en-US" sz="900" b="1" dirty="0" err="1" smtClean="0">
              <a:solidFill>
                <a:srgbClr val="000000"/>
              </a:solidFill>
            </a:rPr>
            <a:t>brukerforum</a:t>
          </a:r>
          <a:r>
            <a:rPr lang="en-US" sz="900" b="1" dirty="0" smtClean="0">
              <a:solidFill>
                <a:srgbClr val="000000"/>
              </a:solidFill>
            </a:rPr>
            <a:t>/ pilot: </a:t>
          </a:r>
        </a:p>
        <a:p>
          <a:r>
            <a:rPr lang="en-US" sz="900" dirty="0" smtClean="0">
              <a:solidFill>
                <a:srgbClr val="000000"/>
              </a:solidFill>
            </a:rPr>
            <a:t>MN </a:t>
          </a:r>
          <a:r>
            <a:rPr lang="en-US" sz="900" dirty="0" err="1" smtClean="0">
              <a:solidFill>
                <a:srgbClr val="000000"/>
              </a:solidFill>
            </a:rPr>
            <a:t>og</a:t>
          </a:r>
          <a:r>
            <a:rPr lang="en-US" sz="900" dirty="0" smtClean="0">
              <a:solidFill>
                <a:srgbClr val="000000"/>
              </a:solidFill>
            </a:rPr>
            <a:t> UV (</a:t>
          </a:r>
          <a:r>
            <a:rPr lang="en-US" sz="900" dirty="0" err="1" smtClean="0">
              <a:solidFill>
                <a:srgbClr val="000000"/>
              </a:solidFill>
            </a:rPr>
            <a:t>evt</a:t>
          </a:r>
          <a:r>
            <a:rPr lang="en-US" sz="900" dirty="0" smtClean="0">
              <a:solidFill>
                <a:srgbClr val="000000"/>
              </a:solidFill>
            </a:rPr>
            <a:t>. JUS)</a:t>
          </a:r>
        </a:p>
        <a:p>
          <a:r>
            <a:rPr lang="en-US" sz="900" dirty="0" smtClean="0">
              <a:solidFill>
                <a:srgbClr val="000000"/>
              </a:solidFill>
            </a:rPr>
            <a:t>LOS: EIA/ AP (drift)</a:t>
          </a:r>
        </a:p>
      </dgm:t>
    </dgm:pt>
    <dgm:pt modelId="{665C0882-E9FE-8043-87B6-A72DBBA09CC2}" type="parTrans" cxnId="{5497A116-8632-FF4E-82D8-7BA78F68F2E7}">
      <dgm:prSet/>
      <dgm:spPr/>
      <dgm:t>
        <a:bodyPr/>
        <a:lstStyle/>
        <a:p>
          <a:endParaRPr lang="en-US"/>
        </a:p>
      </dgm:t>
    </dgm:pt>
    <dgm:pt modelId="{A73B480B-33E6-4A43-8895-FF775A906F09}" type="sibTrans" cxnId="{5497A116-8632-FF4E-82D8-7BA78F68F2E7}">
      <dgm:prSet/>
      <dgm:spPr/>
      <dgm:t>
        <a:bodyPr/>
        <a:lstStyle/>
        <a:p>
          <a:endParaRPr lang="en-US"/>
        </a:p>
      </dgm:t>
    </dgm:pt>
    <dgm:pt modelId="{58036849-A9D1-AC48-AF3E-C7BD954F101D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err="1" smtClean="0">
              <a:solidFill>
                <a:srgbClr val="000000"/>
              </a:solidFill>
            </a:rPr>
            <a:t>Motaksenheter</a:t>
          </a:r>
          <a:r>
            <a:rPr lang="en-US" b="1" dirty="0" smtClean="0">
              <a:solidFill>
                <a:srgbClr val="000000"/>
              </a:solidFill>
            </a:rPr>
            <a:t>:</a:t>
          </a:r>
        </a:p>
        <a:p>
          <a:r>
            <a:rPr lang="en-US" b="1" dirty="0" smtClean="0">
              <a:solidFill>
                <a:srgbClr val="000000"/>
              </a:solidFill>
            </a:rPr>
            <a:t> </a:t>
          </a:r>
          <a:r>
            <a:rPr lang="en-US" b="0" dirty="0" smtClean="0">
              <a:solidFill>
                <a:srgbClr val="000000"/>
              </a:solidFill>
            </a:rPr>
            <a:t>MED, </a:t>
          </a:r>
          <a:r>
            <a:rPr lang="en-US" dirty="0" smtClean="0">
              <a:solidFill>
                <a:srgbClr val="000000"/>
              </a:solidFill>
            </a:rPr>
            <a:t>TF, JUS, HF, OD, SV, JUS, SUM, STK, </a:t>
          </a:r>
          <a:r>
            <a:rPr lang="en-US" dirty="0" err="1" smtClean="0">
              <a:solidFill>
                <a:srgbClr val="000000"/>
              </a:solidFill>
            </a:rPr>
            <a:t>Kulturhistorisk</a:t>
          </a:r>
          <a:r>
            <a:rPr lang="en-US" dirty="0" smtClean="0">
              <a:solidFill>
                <a:srgbClr val="000000"/>
              </a:solidFill>
            </a:rPr>
            <a:t> museum </a:t>
          </a:r>
          <a:r>
            <a:rPr lang="en-US" dirty="0" err="1" smtClean="0">
              <a:solidFill>
                <a:srgbClr val="000000"/>
              </a:solidFill>
            </a:rPr>
            <a:t>og</a:t>
          </a:r>
          <a:r>
            <a:rPr lang="en-US" dirty="0" smtClean="0">
              <a:solidFill>
                <a:srgbClr val="000000"/>
              </a:solidFill>
            </a:rPr>
            <a:t> </a:t>
          </a:r>
          <a:r>
            <a:rPr lang="en-US" dirty="0" err="1" smtClean="0">
              <a:solidFill>
                <a:srgbClr val="000000"/>
              </a:solidFill>
            </a:rPr>
            <a:t>Naturhistorisk</a:t>
          </a:r>
          <a:r>
            <a:rPr lang="en-US" dirty="0" smtClean="0">
              <a:solidFill>
                <a:srgbClr val="000000"/>
              </a:solidFill>
            </a:rPr>
            <a:t> museum</a:t>
          </a:r>
          <a:endParaRPr lang="en-US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5DEE5F-04E9-C249-9CCD-E30CAEA5E3A7}" type="parTrans" cxnId="{CAD2E2F0-128A-8941-9B2F-9A69277DFFD9}">
      <dgm:prSet/>
      <dgm:spPr/>
      <dgm:t>
        <a:bodyPr/>
        <a:lstStyle/>
        <a:p>
          <a:endParaRPr lang="en-US"/>
        </a:p>
      </dgm:t>
    </dgm:pt>
    <dgm:pt modelId="{6252027D-8C49-8D49-8B1D-610A2793C8A3}" type="sibTrans" cxnId="{CAD2E2F0-128A-8941-9B2F-9A69277DFFD9}">
      <dgm:prSet/>
      <dgm:spPr/>
      <dgm:t>
        <a:bodyPr/>
        <a:lstStyle/>
        <a:p>
          <a:endParaRPr lang="en-US"/>
        </a:p>
      </dgm:t>
    </dgm:pt>
    <dgm:pt modelId="{DFB98D73-59A6-0643-BFAA-03E81F477E3D}" type="pres">
      <dgm:prSet presAssocID="{CB52827B-7526-134A-83CB-BCBD60F39FE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D36129-3A63-284A-82B8-F58339F32EB1}" type="pres">
      <dgm:prSet presAssocID="{98CF47CF-4B7E-9B43-837F-2BDFE04961A2}" presName="root1" presStyleCnt="0"/>
      <dgm:spPr/>
    </dgm:pt>
    <dgm:pt modelId="{F80EECBB-4841-8444-9721-ACE26868107D}" type="pres">
      <dgm:prSet presAssocID="{98CF47CF-4B7E-9B43-837F-2BDFE04961A2}" presName="LevelOneTextNode" presStyleLbl="node0" presStyleIdx="0" presStyleCnt="1" custScaleX="130595" custScaleY="154557" custLinFactY="-3472" custLinFactNeighborX="328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B370FC-CFFE-A44E-91B9-45AAE438351E}" type="pres">
      <dgm:prSet presAssocID="{98CF47CF-4B7E-9B43-837F-2BDFE04961A2}" presName="level2hierChild" presStyleCnt="0"/>
      <dgm:spPr/>
    </dgm:pt>
    <dgm:pt modelId="{E3CA4E04-0949-A84A-8ED2-323AAEAEFD27}" type="pres">
      <dgm:prSet presAssocID="{0FB9E21E-5DA1-D141-B0BA-BBDC5D4AB340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050F9B8A-4C4E-7C45-8471-A8C1120EB31D}" type="pres">
      <dgm:prSet presAssocID="{0FB9E21E-5DA1-D141-B0BA-BBDC5D4AB340}" presName="connTx" presStyleLbl="parChTrans1D2" presStyleIdx="0" presStyleCnt="1"/>
      <dgm:spPr/>
      <dgm:t>
        <a:bodyPr/>
        <a:lstStyle/>
        <a:p>
          <a:endParaRPr lang="en-US"/>
        </a:p>
      </dgm:t>
    </dgm:pt>
    <dgm:pt modelId="{86D218AD-98C8-514A-A6D0-9AACAFDCAD14}" type="pres">
      <dgm:prSet presAssocID="{43EE8CA8-5391-DC46-8FBD-55646FE05167}" presName="root2" presStyleCnt="0"/>
      <dgm:spPr/>
    </dgm:pt>
    <dgm:pt modelId="{9436C709-9963-6D4B-89E9-F3441B284B3A}" type="pres">
      <dgm:prSet presAssocID="{43EE8CA8-5391-DC46-8FBD-55646FE05167}" presName="LevelTwoTextNode" presStyleLbl="node2" presStyleIdx="0" presStyleCnt="1" custScaleX="156121" custScaleY="206228" custLinFactNeighborX="-5803" custLinFactNeighborY="-384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0DFAB5-F820-9448-ABFA-4BEBC0AFE5CC}" type="pres">
      <dgm:prSet presAssocID="{43EE8CA8-5391-DC46-8FBD-55646FE05167}" presName="level3hierChild" presStyleCnt="0"/>
      <dgm:spPr/>
    </dgm:pt>
    <dgm:pt modelId="{DBC15B82-5DBE-4249-9361-9C1916F48920}" type="pres">
      <dgm:prSet presAssocID="{AF4B6D34-5840-FC46-BD76-55CC5107814F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CBCD54DA-1682-A743-ACEA-C5E9A135AD00}" type="pres">
      <dgm:prSet presAssocID="{AF4B6D34-5840-FC46-BD76-55CC5107814F}" presName="connTx" presStyleLbl="parChTrans1D3" presStyleIdx="0" presStyleCnt="3"/>
      <dgm:spPr/>
      <dgm:t>
        <a:bodyPr/>
        <a:lstStyle/>
        <a:p>
          <a:endParaRPr lang="en-US"/>
        </a:p>
      </dgm:t>
    </dgm:pt>
    <dgm:pt modelId="{47BA9836-AA15-3449-95A8-41BA402869DE}" type="pres">
      <dgm:prSet presAssocID="{6C1EB11E-A5C0-404A-846F-392E94CA113B}" presName="root2" presStyleCnt="0"/>
      <dgm:spPr/>
    </dgm:pt>
    <dgm:pt modelId="{F03F80AD-A7E1-3549-9163-CC5C43CE453F}" type="pres">
      <dgm:prSet presAssocID="{6C1EB11E-A5C0-404A-846F-392E94CA113B}" presName="LevelTwoTextNode" presStyleLbl="node3" presStyleIdx="0" presStyleCnt="3" custScaleX="155736" custScaleY="235278" custLinFactY="-21880" custLinFactNeighborX="-6156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A5C420-6893-DA4B-8059-99509A51105D}" type="pres">
      <dgm:prSet presAssocID="{6C1EB11E-A5C0-404A-846F-392E94CA113B}" presName="level3hierChild" presStyleCnt="0"/>
      <dgm:spPr/>
    </dgm:pt>
    <dgm:pt modelId="{0D2F386F-B8B7-D746-A7ED-76FD1FB51E07}" type="pres">
      <dgm:prSet presAssocID="{665C0882-E9FE-8043-87B6-A72DBBA09CC2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11763B62-9A26-5F4A-98DE-252728E0F4D1}" type="pres">
      <dgm:prSet presAssocID="{665C0882-E9FE-8043-87B6-A72DBBA09CC2}" presName="connTx" presStyleLbl="parChTrans1D3" presStyleIdx="1" presStyleCnt="3"/>
      <dgm:spPr/>
      <dgm:t>
        <a:bodyPr/>
        <a:lstStyle/>
        <a:p>
          <a:endParaRPr lang="en-US"/>
        </a:p>
      </dgm:t>
    </dgm:pt>
    <dgm:pt modelId="{704CFC1F-EEC0-CE4B-8E04-B958A282F0B7}" type="pres">
      <dgm:prSet presAssocID="{71FD9DE7-ADC0-AC41-AC4A-EC9B1935B5D8}" presName="root2" presStyleCnt="0"/>
      <dgm:spPr/>
    </dgm:pt>
    <dgm:pt modelId="{A969EC52-29A5-6C43-8F18-FD068C62B40B}" type="pres">
      <dgm:prSet presAssocID="{71FD9DE7-ADC0-AC41-AC4A-EC9B1935B5D8}" presName="LevelTwoTextNode" presStyleLbl="node3" presStyleIdx="1" presStyleCnt="3" custScaleX="112820" custScaleY="162805" custLinFactNeighborX="13421" custLinFactNeighborY="4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2AF468-3892-7B44-8CDE-A046656470ED}" type="pres">
      <dgm:prSet presAssocID="{71FD9DE7-ADC0-AC41-AC4A-EC9B1935B5D8}" presName="level3hierChild" presStyleCnt="0"/>
      <dgm:spPr/>
    </dgm:pt>
    <dgm:pt modelId="{58DBC7E9-BA90-164C-8E9E-0609FCD65013}" type="pres">
      <dgm:prSet presAssocID="{305DEE5F-04E9-C249-9CCD-E30CAEA5E3A7}" presName="conn2-1" presStyleLbl="parChTrans1D3" presStyleIdx="2" presStyleCnt="3"/>
      <dgm:spPr/>
      <dgm:t>
        <a:bodyPr/>
        <a:lstStyle/>
        <a:p>
          <a:endParaRPr lang="en-US"/>
        </a:p>
      </dgm:t>
    </dgm:pt>
    <dgm:pt modelId="{CBF8B325-C9F7-E640-B2C1-73E0C7856D78}" type="pres">
      <dgm:prSet presAssocID="{305DEE5F-04E9-C249-9CCD-E30CAEA5E3A7}" presName="connTx" presStyleLbl="parChTrans1D3" presStyleIdx="2" presStyleCnt="3"/>
      <dgm:spPr/>
      <dgm:t>
        <a:bodyPr/>
        <a:lstStyle/>
        <a:p>
          <a:endParaRPr lang="en-US"/>
        </a:p>
      </dgm:t>
    </dgm:pt>
    <dgm:pt modelId="{08A06DF6-051C-7C4C-AC6C-349B8C78EF7C}" type="pres">
      <dgm:prSet presAssocID="{58036849-A9D1-AC48-AF3E-C7BD954F101D}" presName="root2" presStyleCnt="0"/>
      <dgm:spPr/>
    </dgm:pt>
    <dgm:pt modelId="{39EA92C8-2F36-CC43-94AB-04ADD186A751}" type="pres">
      <dgm:prSet presAssocID="{58036849-A9D1-AC48-AF3E-C7BD954F101D}" presName="LevelTwoTextNode" presStyleLbl="node3" presStyleIdx="2" presStyleCnt="3" custScaleX="137308" custScaleY="179770" custLinFactNeighborX="14258" custLinFactNeighborY="50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0E8B35-4376-B145-9E23-5E215B6FB0C4}" type="pres">
      <dgm:prSet presAssocID="{58036849-A9D1-AC48-AF3E-C7BD954F101D}" presName="level3hierChild" presStyleCnt="0"/>
      <dgm:spPr/>
    </dgm:pt>
  </dgm:ptLst>
  <dgm:cxnLst>
    <dgm:cxn modelId="{A6D0AD44-9B3F-E64F-BC2A-65145C2D5AB7}" srcId="{98CF47CF-4B7E-9B43-837F-2BDFE04961A2}" destId="{43EE8CA8-5391-DC46-8FBD-55646FE05167}" srcOrd="0" destOrd="0" parTransId="{0FB9E21E-5DA1-D141-B0BA-BBDC5D4AB340}" sibTransId="{7F8BABA7-82D5-4B47-B4AA-E3F180E26858}"/>
    <dgm:cxn modelId="{CAD2E2F0-128A-8941-9B2F-9A69277DFFD9}" srcId="{43EE8CA8-5391-DC46-8FBD-55646FE05167}" destId="{58036849-A9D1-AC48-AF3E-C7BD954F101D}" srcOrd="2" destOrd="0" parTransId="{305DEE5F-04E9-C249-9CCD-E30CAEA5E3A7}" sibTransId="{6252027D-8C49-8D49-8B1D-610A2793C8A3}"/>
    <dgm:cxn modelId="{E2FE6BC0-850D-487C-8F6F-EC760C74C932}" type="presOf" srcId="{305DEE5F-04E9-C249-9CCD-E30CAEA5E3A7}" destId="{58DBC7E9-BA90-164C-8E9E-0609FCD65013}" srcOrd="0" destOrd="0" presId="urn:microsoft.com/office/officeart/2005/8/layout/hierarchy2"/>
    <dgm:cxn modelId="{444E0014-4AE5-4473-9474-657C765C95F9}" type="presOf" srcId="{71FD9DE7-ADC0-AC41-AC4A-EC9B1935B5D8}" destId="{A969EC52-29A5-6C43-8F18-FD068C62B40B}" srcOrd="0" destOrd="0" presId="urn:microsoft.com/office/officeart/2005/8/layout/hierarchy2"/>
    <dgm:cxn modelId="{DEAE6932-F882-4ED3-B210-0F47B0114DD1}" type="presOf" srcId="{AF4B6D34-5840-FC46-BD76-55CC5107814F}" destId="{DBC15B82-5DBE-4249-9361-9C1916F48920}" srcOrd="0" destOrd="0" presId="urn:microsoft.com/office/officeart/2005/8/layout/hierarchy2"/>
    <dgm:cxn modelId="{D27683E6-8D45-42FF-952A-5561A2863B17}" type="presOf" srcId="{98CF47CF-4B7E-9B43-837F-2BDFE04961A2}" destId="{F80EECBB-4841-8444-9721-ACE26868107D}" srcOrd="0" destOrd="0" presId="urn:microsoft.com/office/officeart/2005/8/layout/hierarchy2"/>
    <dgm:cxn modelId="{5FBC0ED8-6D18-4CFA-B7E5-13FA57395F2C}" type="presOf" srcId="{665C0882-E9FE-8043-87B6-A72DBBA09CC2}" destId="{11763B62-9A26-5F4A-98DE-252728E0F4D1}" srcOrd="1" destOrd="0" presId="urn:microsoft.com/office/officeart/2005/8/layout/hierarchy2"/>
    <dgm:cxn modelId="{28E86146-954E-4FE9-9B3C-D006765DF5C6}" type="presOf" srcId="{CB52827B-7526-134A-83CB-BCBD60F39FE4}" destId="{DFB98D73-59A6-0643-BFAA-03E81F477E3D}" srcOrd="0" destOrd="0" presId="urn:microsoft.com/office/officeart/2005/8/layout/hierarchy2"/>
    <dgm:cxn modelId="{C6FA8A90-2780-4BAA-B9E9-D32B742B41A7}" type="presOf" srcId="{0FB9E21E-5DA1-D141-B0BA-BBDC5D4AB340}" destId="{050F9B8A-4C4E-7C45-8471-A8C1120EB31D}" srcOrd="1" destOrd="0" presId="urn:microsoft.com/office/officeart/2005/8/layout/hierarchy2"/>
    <dgm:cxn modelId="{822A6465-85A0-4B86-A0B6-41DC6054FF6B}" type="presOf" srcId="{305DEE5F-04E9-C249-9CCD-E30CAEA5E3A7}" destId="{CBF8B325-C9F7-E640-B2C1-73E0C7856D78}" srcOrd="1" destOrd="0" presId="urn:microsoft.com/office/officeart/2005/8/layout/hierarchy2"/>
    <dgm:cxn modelId="{5497A116-8632-FF4E-82D8-7BA78F68F2E7}" srcId="{43EE8CA8-5391-DC46-8FBD-55646FE05167}" destId="{71FD9DE7-ADC0-AC41-AC4A-EC9B1935B5D8}" srcOrd="1" destOrd="0" parTransId="{665C0882-E9FE-8043-87B6-A72DBBA09CC2}" sibTransId="{A73B480B-33E6-4A43-8895-FF775A906F09}"/>
    <dgm:cxn modelId="{9282920F-16EE-44B4-B786-BD8DD1D3715C}" type="presOf" srcId="{AF4B6D34-5840-FC46-BD76-55CC5107814F}" destId="{CBCD54DA-1682-A743-ACEA-C5E9A135AD00}" srcOrd="1" destOrd="0" presId="urn:microsoft.com/office/officeart/2005/8/layout/hierarchy2"/>
    <dgm:cxn modelId="{D6D25372-E1A9-B64F-9C67-82A414335998}" srcId="{CB52827B-7526-134A-83CB-BCBD60F39FE4}" destId="{98CF47CF-4B7E-9B43-837F-2BDFE04961A2}" srcOrd="0" destOrd="0" parTransId="{BA341082-F58A-704E-8DDB-4E405B0A4D47}" sibTransId="{996DCE1E-97D7-034D-BA23-13460A16BD3A}"/>
    <dgm:cxn modelId="{EA0AC76E-3232-45DE-841B-F0FCBF0A7E0F}" type="presOf" srcId="{665C0882-E9FE-8043-87B6-A72DBBA09CC2}" destId="{0D2F386F-B8B7-D746-A7ED-76FD1FB51E07}" srcOrd="0" destOrd="0" presId="urn:microsoft.com/office/officeart/2005/8/layout/hierarchy2"/>
    <dgm:cxn modelId="{2B0ED8F2-B289-4CE0-9C07-6816B62F32FC}" type="presOf" srcId="{0FB9E21E-5DA1-D141-B0BA-BBDC5D4AB340}" destId="{E3CA4E04-0949-A84A-8ED2-323AAEAEFD27}" srcOrd="0" destOrd="0" presId="urn:microsoft.com/office/officeart/2005/8/layout/hierarchy2"/>
    <dgm:cxn modelId="{B433A1DD-6808-44F7-8A6C-F0B060110A68}" type="presOf" srcId="{43EE8CA8-5391-DC46-8FBD-55646FE05167}" destId="{9436C709-9963-6D4B-89E9-F3441B284B3A}" srcOrd="0" destOrd="0" presId="urn:microsoft.com/office/officeart/2005/8/layout/hierarchy2"/>
    <dgm:cxn modelId="{E5EA43FC-69A1-4C16-A50B-E468D7B51525}" type="presOf" srcId="{58036849-A9D1-AC48-AF3E-C7BD954F101D}" destId="{39EA92C8-2F36-CC43-94AB-04ADD186A751}" srcOrd="0" destOrd="0" presId="urn:microsoft.com/office/officeart/2005/8/layout/hierarchy2"/>
    <dgm:cxn modelId="{86EF3C67-C521-4437-8D17-C534ADE5630F}" type="presOf" srcId="{6C1EB11E-A5C0-404A-846F-392E94CA113B}" destId="{F03F80AD-A7E1-3549-9163-CC5C43CE453F}" srcOrd="0" destOrd="0" presId="urn:microsoft.com/office/officeart/2005/8/layout/hierarchy2"/>
    <dgm:cxn modelId="{13F074C5-B734-A34A-B96B-F885265EDBA5}" srcId="{43EE8CA8-5391-DC46-8FBD-55646FE05167}" destId="{6C1EB11E-A5C0-404A-846F-392E94CA113B}" srcOrd="0" destOrd="0" parTransId="{AF4B6D34-5840-FC46-BD76-55CC5107814F}" sibTransId="{4C142C63-D3D1-9E4D-94A6-0298A295566B}"/>
    <dgm:cxn modelId="{29C016BB-3D2D-4BA3-A7F7-23D067F07344}" type="presParOf" srcId="{DFB98D73-59A6-0643-BFAA-03E81F477E3D}" destId="{3CD36129-3A63-284A-82B8-F58339F32EB1}" srcOrd="0" destOrd="0" presId="urn:microsoft.com/office/officeart/2005/8/layout/hierarchy2"/>
    <dgm:cxn modelId="{59D44FDD-BD75-4D9A-8979-25BBC69C96FC}" type="presParOf" srcId="{3CD36129-3A63-284A-82B8-F58339F32EB1}" destId="{F80EECBB-4841-8444-9721-ACE26868107D}" srcOrd="0" destOrd="0" presId="urn:microsoft.com/office/officeart/2005/8/layout/hierarchy2"/>
    <dgm:cxn modelId="{339C06D5-D71E-4DD3-98A0-C1C62AF33C4F}" type="presParOf" srcId="{3CD36129-3A63-284A-82B8-F58339F32EB1}" destId="{BDB370FC-CFFE-A44E-91B9-45AAE438351E}" srcOrd="1" destOrd="0" presId="urn:microsoft.com/office/officeart/2005/8/layout/hierarchy2"/>
    <dgm:cxn modelId="{6B9BB58D-2F1F-41CC-B261-E4DFA12E7EEC}" type="presParOf" srcId="{BDB370FC-CFFE-A44E-91B9-45AAE438351E}" destId="{E3CA4E04-0949-A84A-8ED2-323AAEAEFD27}" srcOrd="0" destOrd="0" presId="urn:microsoft.com/office/officeart/2005/8/layout/hierarchy2"/>
    <dgm:cxn modelId="{704B48EC-810E-4775-B378-F1D2FAC3CE74}" type="presParOf" srcId="{E3CA4E04-0949-A84A-8ED2-323AAEAEFD27}" destId="{050F9B8A-4C4E-7C45-8471-A8C1120EB31D}" srcOrd="0" destOrd="0" presId="urn:microsoft.com/office/officeart/2005/8/layout/hierarchy2"/>
    <dgm:cxn modelId="{01CF464C-61EC-45CE-9993-8AC40FFF75C6}" type="presParOf" srcId="{BDB370FC-CFFE-A44E-91B9-45AAE438351E}" destId="{86D218AD-98C8-514A-A6D0-9AACAFDCAD14}" srcOrd="1" destOrd="0" presId="urn:microsoft.com/office/officeart/2005/8/layout/hierarchy2"/>
    <dgm:cxn modelId="{5E843618-8C95-454E-91F2-5B8D6B720E1B}" type="presParOf" srcId="{86D218AD-98C8-514A-A6D0-9AACAFDCAD14}" destId="{9436C709-9963-6D4B-89E9-F3441B284B3A}" srcOrd="0" destOrd="0" presId="urn:microsoft.com/office/officeart/2005/8/layout/hierarchy2"/>
    <dgm:cxn modelId="{CBD01086-6C4A-4CF8-A8C0-E2581934EE54}" type="presParOf" srcId="{86D218AD-98C8-514A-A6D0-9AACAFDCAD14}" destId="{EA0DFAB5-F820-9448-ABFA-4BEBC0AFE5CC}" srcOrd="1" destOrd="0" presId="urn:microsoft.com/office/officeart/2005/8/layout/hierarchy2"/>
    <dgm:cxn modelId="{63DCBAA1-9750-493D-B71E-873AC42F6D31}" type="presParOf" srcId="{EA0DFAB5-F820-9448-ABFA-4BEBC0AFE5CC}" destId="{DBC15B82-5DBE-4249-9361-9C1916F48920}" srcOrd="0" destOrd="0" presId="urn:microsoft.com/office/officeart/2005/8/layout/hierarchy2"/>
    <dgm:cxn modelId="{BD12C2B7-03AF-4A0B-A13B-DF8F8B9D8975}" type="presParOf" srcId="{DBC15B82-5DBE-4249-9361-9C1916F48920}" destId="{CBCD54DA-1682-A743-ACEA-C5E9A135AD00}" srcOrd="0" destOrd="0" presId="urn:microsoft.com/office/officeart/2005/8/layout/hierarchy2"/>
    <dgm:cxn modelId="{EA422F84-8548-412A-82A0-CF70E8E8476A}" type="presParOf" srcId="{EA0DFAB5-F820-9448-ABFA-4BEBC0AFE5CC}" destId="{47BA9836-AA15-3449-95A8-41BA402869DE}" srcOrd="1" destOrd="0" presId="urn:microsoft.com/office/officeart/2005/8/layout/hierarchy2"/>
    <dgm:cxn modelId="{959761EE-528B-4FDD-96CC-4582C011ABD9}" type="presParOf" srcId="{47BA9836-AA15-3449-95A8-41BA402869DE}" destId="{F03F80AD-A7E1-3549-9163-CC5C43CE453F}" srcOrd="0" destOrd="0" presId="urn:microsoft.com/office/officeart/2005/8/layout/hierarchy2"/>
    <dgm:cxn modelId="{C584AD39-EB8B-4BE7-A0DD-69C0D9E252AE}" type="presParOf" srcId="{47BA9836-AA15-3449-95A8-41BA402869DE}" destId="{08A5C420-6893-DA4B-8059-99509A51105D}" srcOrd="1" destOrd="0" presId="urn:microsoft.com/office/officeart/2005/8/layout/hierarchy2"/>
    <dgm:cxn modelId="{F2E92C86-A08C-4DE4-9A58-40B83305C4EB}" type="presParOf" srcId="{EA0DFAB5-F820-9448-ABFA-4BEBC0AFE5CC}" destId="{0D2F386F-B8B7-D746-A7ED-76FD1FB51E07}" srcOrd="2" destOrd="0" presId="urn:microsoft.com/office/officeart/2005/8/layout/hierarchy2"/>
    <dgm:cxn modelId="{9FCAACD3-E098-423D-9ACC-CAA349A72E54}" type="presParOf" srcId="{0D2F386F-B8B7-D746-A7ED-76FD1FB51E07}" destId="{11763B62-9A26-5F4A-98DE-252728E0F4D1}" srcOrd="0" destOrd="0" presId="urn:microsoft.com/office/officeart/2005/8/layout/hierarchy2"/>
    <dgm:cxn modelId="{120A6A35-20D0-4EDC-BCC5-5F86E749A361}" type="presParOf" srcId="{EA0DFAB5-F820-9448-ABFA-4BEBC0AFE5CC}" destId="{704CFC1F-EEC0-CE4B-8E04-B958A282F0B7}" srcOrd="3" destOrd="0" presId="urn:microsoft.com/office/officeart/2005/8/layout/hierarchy2"/>
    <dgm:cxn modelId="{DA1CAC8B-07AB-458F-93F4-3A9007DFD984}" type="presParOf" srcId="{704CFC1F-EEC0-CE4B-8E04-B958A282F0B7}" destId="{A969EC52-29A5-6C43-8F18-FD068C62B40B}" srcOrd="0" destOrd="0" presId="urn:microsoft.com/office/officeart/2005/8/layout/hierarchy2"/>
    <dgm:cxn modelId="{6B122F6E-D7F1-4A21-93CE-89DA6F1715E3}" type="presParOf" srcId="{704CFC1F-EEC0-CE4B-8E04-B958A282F0B7}" destId="{892AF468-3892-7B44-8CDE-A046656470ED}" srcOrd="1" destOrd="0" presId="urn:microsoft.com/office/officeart/2005/8/layout/hierarchy2"/>
    <dgm:cxn modelId="{128ED08A-7E1A-4DDC-9C52-58B70D9AAAB9}" type="presParOf" srcId="{EA0DFAB5-F820-9448-ABFA-4BEBC0AFE5CC}" destId="{58DBC7E9-BA90-164C-8E9E-0609FCD65013}" srcOrd="4" destOrd="0" presId="urn:microsoft.com/office/officeart/2005/8/layout/hierarchy2"/>
    <dgm:cxn modelId="{63447BC0-8377-47DF-9C1B-57B678F93022}" type="presParOf" srcId="{58DBC7E9-BA90-164C-8E9E-0609FCD65013}" destId="{CBF8B325-C9F7-E640-B2C1-73E0C7856D78}" srcOrd="0" destOrd="0" presId="urn:microsoft.com/office/officeart/2005/8/layout/hierarchy2"/>
    <dgm:cxn modelId="{D2CB7E48-D60A-4D2F-96AC-7121B2CA5364}" type="presParOf" srcId="{EA0DFAB5-F820-9448-ABFA-4BEBC0AFE5CC}" destId="{08A06DF6-051C-7C4C-AC6C-349B8C78EF7C}" srcOrd="5" destOrd="0" presId="urn:microsoft.com/office/officeart/2005/8/layout/hierarchy2"/>
    <dgm:cxn modelId="{B3BC612E-0B23-48AF-9CEF-3D1C665889F9}" type="presParOf" srcId="{08A06DF6-051C-7C4C-AC6C-349B8C78EF7C}" destId="{39EA92C8-2F36-CC43-94AB-04ADD186A751}" srcOrd="0" destOrd="0" presId="urn:microsoft.com/office/officeart/2005/8/layout/hierarchy2"/>
    <dgm:cxn modelId="{B29E16ED-4ACD-4E37-95A6-470839F19EBA}" type="presParOf" srcId="{08A06DF6-051C-7C4C-AC6C-349B8C78EF7C}" destId="{590E8B35-4376-B145-9E23-5E215B6FB0C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52827B-7526-134A-83CB-BCBD60F39FE4}" type="doc">
      <dgm:prSet loTypeId="urn:microsoft.com/office/officeart/2005/8/layout/hierarchy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CF47CF-4B7E-9B43-837F-2BDFE04961A2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200" b="1" dirty="0" err="1" smtClean="0">
              <a:solidFill>
                <a:schemeClr val="tx1"/>
              </a:solidFill>
            </a:rPr>
            <a:t>Systemeier</a:t>
          </a:r>
          <a:r>
            <a:rPr lang="en-US" sz="1200" b="1" dirty="0" smtClean="0">
              <a:solidFill>
                <a:schemeClr val="tx1"/>
              </a:solidFill>
            </a:rPr>
            <a:t>: </a:t>
          </a:r>
        </a:p>
        <a:p>
          <a:r>
            <a:rPr lang="en-US" sz="1100" b="0" dirty="0" err="1" smtClean="0">
              <a:solidFill>
                <a:schemeClr val="tx1"/>
              </a:solidFill>
            </a:rPr>
            <a:t>Avdeling</a:t>
          </a:r>
          <a:r>
            <a:rPr lang="en-US" sz="1100" b="0" dirty="0" smtClean="0">
              <a:solidFill>
                <a:schemeClr val="tx1"/>
              </a:solidFill>
            </a:rPr>
            <a:t> for </a:t>
          </a:r>
          <a:r>
            <a:rPr lang="en-US" sz="1100" b="0" dirty="0" err="1" smtClean="0">
              <a:solidFill>
                <a:schemeClr val="tx1"/>
              </a:solidFill>
              <a:effectLst/>
            </a:rPr>
            <a:t>personalstøtte</a:t>
          </a:r>
          <a:r>
            <a:rPr lang="en-US" sz="1100" b="0" dirty="0" smtClean="0">
              <a:solidFill>
                <a:schemeClr val="tx1"/>
              </a:solidFill>
            </a:rPr>
            <a:t>/ </a:t>
          </a:r>
          <a:r>
            <a:rPr lang="en-US" sz="1100" b="0" dirty="0" err="1" smtClean="0">
              <a:solidFill>
                <a:schemeClr val="tx1"/>
              </a:solidFill>
            </a:rPr>
            <a:t>personaldirektør</a:t>
          </a:r>
          <a:r>
            <a:rPr lang="en-US" sz="1100" b="0" dirty="0" smtClean="0">
              <a:solidFill>
                <a:schemeClr val="tx1"/>
              </a:solidFill>
            </a:rPr>
            <a:t> Irene Sandlie</a:t>
          </a:r>
        </a:p>
      </dgm:t>
    </dgm:pt>
    <dgm:pt modelId="{BA341082-F58A-704E-8DDB-4E405B0A4D47}" type="parTrans" cxnId="{D6D25372-E1A9-B64F-9C67-82A414335998}">
      <dgm:prSet/>
      <dgm:spPr/>
      <dgm:t>
        <a:bodyPr/>
        <a:lstStyle/>
        <a:p>
          <a:endParaRPr lang="en-US"/>
        </a:p>
      </dgm:t>
    </dgm:pt>
    <dgm:pt modelId="{996DCE1E-97D7-034D-BA23-13460A16BD3A}" type="sibTrans" cxnId="{D6D25372-E1A9-B64F-9C67-82A414335998}">
      <dgm:prSet/>
      <dgm:spPr/>
      <dgm:t>
        <a:bodyPr/>
        <a:lstStyle/>
        <a:p>
          <a:endParaRPr lang="en-US"/>
        </a:p>
      </dgm:t>
    </dgm:pt>
    <dgm:pt modelId="{43EE8CA8-5391-DC46-8FBD-55646FE05167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200" b="1" dirty="0" err="1" smtClean="0">
              <a:solidFill>
                <a:schemeClr val="tx1"/>
              </a:solidFill>
            </a:rPr>
            <a:t>Forvaltnings</a:t>
          </a:r>
          <a:r>
            <a:rPr lang="en-US" sz="1200" b="1" dirty="0" smtClean="0">
              <a:solidFill>
                <a:schemeClr val="tx1"/>
              </a:solidFill>
            </a:rPr>
            <a:t>- </a:t>
          </a:r>
          <a:r>
            <a:rPr lang="en-US" sz="1200" b="1" dirty="0" err="1" smtClean="0">
              <a:solidFill>
                <a:schemeClr val="tx1"/>
              </a:solidFill>
            </a:rPr>
            <a:t>og</a:t>
          </a:r>
          <a:r>
            <a:rPr lang="en-US" sz="1200" b="1" dirty="0" smtClean="0">
              <a:solidFill>
                <a:schemeClr val="tx1"/>
              </a:solidFill>
            </a:rPr>
            <a:t> </a:t>
          </a:r>
          <a:r>
            <a:rPr lang="en-US" sz="1200" b="1" dirty="0" err="1" smtClean="0">
              <a:solidFill>
                <a:schemeClr val="tx1"/>
              </a:solidFill>
            </a:rPr>
            <a:t>driftsorganisasjon</a:t>
          </a:r>
          <a:r>
            <a:rPr lang="en-US" sz="1200" b="1" dirty="0" smtClean="0">
              <a:solidFill>
                <a:schemeClr val="tx1"/>
              </a:solidFill>
            </a:rPr>
            <a:t> </a:t>
          </a:r>
          <a:r>
            <a:rPr lang="en-US" sz="1200" b="1" dirty="0" err="1" smtClean="0">
              <a:solidFill>
                <a:schemeClr val="tx1"/>
              </a:solidFill>
            </a:rPr>
            <a:t>sentralt</a:t>
          </a:r>
          <a:r>
            <a:rPr lang="en-US" sz="1200" b="1" dirty="0" smtClean="0">
              <a:solidFill>
                <a:schemeClr val="tx1"/>
              </a:solidFill>
            </a:rPr>
            <a:t>: </a:t>
          </a:r>
        </a:p>
        <a:p>
          <a:r>
            <a:rPr lang="en-US" sz="1100" dirty="0" err="1" smtClean="0">
              <a:solidFill>
                <a:schemeClr val="tx1"/>
              </a:solidFill>
            </a:rPr>
            <a:t>Applikasjonsforvalter</a:t>
          </a:r>
          <a:r>
            <a:rPr lang="en-US" sz="1100" dirty="0" smtClean="0">
              <a:solidFill>
                <a:schemeClr val="tx1"/>
              </a:solidFill>
            </a:rPr>
            <a:t> (Maja J. Malnes) </a:t>
          </a:r>
          <a:r>
            <a:rPr lang="en-US" sz="1100" dirty="0" err="1" smtClean="0">
              <a:solidFill>
                <a:schemeClr val="tx1"/>
              </a:solidFill>
            </a:rPr>
            <a:t>og</a:t>
          </a:r>
          <a:r>
            <a:rPr lang="en-US" sz="1100" dirty="0" smtClean="0">
              <a:solidFill>
                <a:schemeClr val="tx1"/>
              </a:solidFill>
            </a:rPr>
            <a:t> </a:t>
          </a:r>
          <a:r>
            <a:rPr lang="en-US" sz="1100" dirty="0" err="1" smtClean="0">
              <a:solidFill>
                <a:schemeClr val="tx1"/>
              </a:solidFill>
            </a:rPr>
            <a:t>personalkonsulenter</a:t>
          </a:r>
          <a:r>
            <a:rPr lang="en-US" sz="1100" dirty="0" smtClean="0">
              <a:solidFill>
                <a:schemeClr val="tx1"/>
              </a:solidFill>
            </a:rPr>
            <a:t> </a:t>
          </a:r>
          <a:r>
            <a:rPr lang="en-US" sz="1100" dirty="0" err="1" smtClean="0">
              <a:solidFill>
                <a:schemeClr val="tx1"/>
              </a:solidFill>
            </a:rPr>
            <a:t>fra</a:t>
          </a:r>
          <a:r>
            <a:rPr lang="en-US" sz="1100" dirty="0" smtClean="0">
              <a:solidFill>
                <a:schemeClr val="tx1"/>
              </a:solidFill>
            </a:rPr>
            <a:t> </a:t>
          </a:r>
          <a:r>
            <a:rPr lang="en-US" sz="1100" dirty="0" err="1" smtClean="0">
              <a:solidFill>
                <a:schemeClr val="tx1"/>
              </a:solidFill>
            </a:rPr>
            <a:t>EiA</a:t>
          </a:r>
          <a:endParaRPr lang="en-US" sz="1100" dirty="0" smtClean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B9E21E-5DA1-D141-B0BA-BBDC5D4AB340}" type="parTrans" cxnId="{A6D0AD44-9B3F-E64F-BC2A-65145C2D5AB7}">
      <dgm:prSet/>
      <dgm:spPr/>
      <dgm:t>
        <a:bodyPr/>
        <a:lstStyle/>
        <a:p>
          <a:endParaRPr lang="en-US"/>
        </a:p>
      </dgm:t>
    </dgm:pt>
    <dgm:pt modelId="{7F8BABA7-82D5-4B47-B4AA-E3F180E26858}" type="sibTrans" cxnId="{A6D0AD44-9B3F-E64F-BC2A-65145C2D5AB7}">
      <dgm:prSet/>
      <dgm:spPr/>
      <dgm:t>
        <a:bodyPr/>
        <a:lstStyle/>
        <a:p>
          <a:endParaRPr lang="en-US"/>
        </a:p>
      </dgm:t>
    </dgm:pt>
    <dgm:pt modelId="{6C1EB11E-A5C0-404A-846F-392E94CA113B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200" b="1" dirty="0" err="1" smtClean="0">
              <a:solidFill>
                <a:schemeClr val="tx1"/>
              </a:solidFill>
              <a:latin typeface="+mn-lt"/>
            </a:rPr>
            <a:t>Driftsorganisasjon</a:t>
          </a:r>
          <a:r>
            <a:rPr lang="en-US" sz="1200" b="1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1200" b="1" dirty="0" err="1" smtClean="0">
              <a:solidFill>
                <a:schemeClr val="tx1"/>
              </a:solidFill>
              <a:latin typeface="+mn-lt"/>
            </a:rPr>
            <a:t>desentralt</a:t>
          </a:r>
          <a:r>
            <a:rPr lang="en-US" sz="1200" b="1" dirty="0" smtClean="0">
              <a:solidFill>
                <a:schemeClr val="tx1"/>
              </a:solidFill>
              <a:latin typeface="+mn-lt"/>
            </a:rPr>
            <a:t>: </a:t>
          </a:r>
        </a:p>
        <a:p>
          <a:r>
            <a:rPr lang="en-US" sz="1100" dirty="0" err="1" smtClean="0">
              <a:solidFill>
                <a:schemeClr val="tx1"/>
              </a:solidFill>
              <a:latin typeface="+mn-lt"/>
            </a:rPr>
            <a:t>En</a:t>
          </a:r>
          <a:r>
            <a:rPr lang="en-US" sz="11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1100" dirty="0" err="1" smtClean="0">
              <a:solidFill>
                <a:schemeClr val="tx1"/>
              </a:solidFill>
              <a:latin typeface="+mn-lt"/>
            </a:rPr>
            <a:t>superbruker</a:t>
          </a:r>
          <a:r>
            <a:rPr lang="en-US" sz="11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1100" dirty="0" err="1" smtClean="0">
              <a:solidFill>
                <a:schemeClr val="tx1"/>
              </a:solidFill>
              <a:latin typeface="+mn-lt"/>
            </a:rPr>
            <a:t>fra</a:t>
          </a:r>
          <a:r>
            <a:rPr lang="en-US" sz="1100" dirty="0" smtClean="0">
              <a:solidFill>
                <a:schemeClr val="tx1"/>
              </a:solidFill>
              <a:latin typeface="+mn-lt"/>
            </a:rPr>
            <a:t> : </a:t>
          </a:r>
        </a:p>
        <a:p>
          <a:r>
            <a:rPr lang="en-US" sz="1100" dirty="0" smtClean="0">
              <a:solidFill>
                <a:schemeClr val="tx1"/>
              </a:solidFill>
              <a:latin typeface="+mn-lt"/>
            </a:rPr>
            <a:t>TF</a:t>
          </a:r>
        </a:p>
        <a:p>
          <a:r>
            <a:rPr lang="en-US" sz="1100" dirty="0" smtClean="0">
              <a:solidFill>
                <a:schemeClr val="tx1"/>
              </a:solidFill>
              <a:latin typeface="+mn-lt"/>
            </a:rPr>
            <a:t>JUS</a:t>
          </a:r>
        </a:p>
        <a:p>
          <a:r>
            <a:rPr lang="en-US" sz="1100" dirty="0" smtClean="0">
              <a:solidFill>
                <a:schemeClr val="tx1"/>
              </a:solidFill>
              <a:latin typeface="+mn-lt"/>
            </a:rPr>
            <a:t>MED</a:t>
          </a:r>
        </a:p>
        <a:p>
          <a:r>
            <a:rPr lang="en-US" sz="1100" dirty="0" smtClean="0">
              <a:solidFill>
                <a:schemeClr val="tx1"/>
              </a:solidFill>
              <a:latin typeface="+mn-lt"/>
            </a:rPr>
            <a:t>HF</a:t>
          </a:r>
        </a:p>
        <a:p>
          <a:r>
            <a:rPr lang="en-US" sz="1100" dirty="0" smtClean="0">
              <a:solidFill>
                <a:schemeClr val="tx1"/>
              </a:solidFill>
              <a:latin typeface="+mn-lt"/>
            </a:rPr>
            <a:t>MN</a:t>
          </a:r>
        </a:p>
        <a:p>
          <a:r>
            <a:rPr lang="en-US" sz="1100" dirty="0" smtClean="0">
              <a:solidFill>
                <a:schemeClr val="tx1"/>
              </a:solidFill>
              <a:latin typeface="+mn-lt"/>
            </a:rPr>
            <a:t>OD</a:t>
          </a:r>
        </a:p>
        <a:p>
          <a:r>
            <a:rPr lang="en-US" sz="1100" dirty="0" smtClean="0">
              <a:solidFill>
                <a:schemeClr val="tx1"/>
              </a:solidFill>
              <a:latin typeface="+mn-lt"/>
            </a:rPr>
            <a:t>SV</a:t>
          </a:r>
        </a:p>
        <a:p>
          <a:r>
            <a:rPr lang="en-US" sz="1100" dirty="0" smtClean="0">
              <a:solidFill>
                <a:schemeClr val="tx1"/>
              </a:solidFill>
              <a:latin typeface="+mn-lt"/>
            </a:rPr>
            <a:t>UV</a:t>
          </a:r>
        </a:p>
        <a:p>
          <a:r>
            <a:rPr lang="en-US" sz="1100" dirty="0" smtClean="0">
              <a:solidFill>
                <a:schemeClr val="tx1"/>
              </a:solidFill>
              <a:latin typeface="+mn-lt"/>
            </a:rPr>
            <a:t>UB</a:t>
          </a:r>
        </a:p>
        <a:p>
          <a:r>
            <a:rPr lang="en-US" sz="1100" dirty="0" err="1" smtClean="0">
              <a:solidFill>
                <a:schemeClr val="tx1"/>
              </a:solidFill>
              <a:latin typeface="+mn-lt"/>
            </a:rPr>
            <a:t>Kulturhistorisk</a:t>
          </a:r>
          <a:r>
            <a:rPr lang="en-US" sz="1100" dirty="0" smtClean="0">
              <a:solidFill>
                <a:schemeClr val="tx1"/>
              </a:solidFill>
              <a:latin typeface="+mn-lt"/>
            </a:rPr>
            <a:t> museum</a:t>
          </a:r>
        </a:p>
        <a:p>
          <a:r>
            <a:rPr lang="en-US" sz="1100" dirty="0" err="1" smtClean="0">
              <a:solidFill>
                <a:schemeClr val="tx1"/>
              </a:solidFill>
              <a:latin typeface="+mn-lt"/>
            </a:rPr>
            <a:t>Naturhistorisk</a:t>
          </a:r>
          <a:r>
            <a:rPr lang="en-US" sz="1100" dirty="0" smtClean="0">
              <a:solidFill>
                <a:schemeClr val="tx1"/>
              </a:solidFill>
              <a:latin typeface="+mn-lt"/>
            </a:rPr>
            <a:t> museum</a:t>
          </a:r>
        </a:p>
      </dgm:t>
    </dgm:pt>
    <dgm:pt modelId="{AF4B6D34-5840-FC46-BD76-55CC5107814F}" type="parTrans" cxnId="{13F074C5-B734-A34A-B96B-F885265EDBA5}">
      <dgm:prSet/>
      <dgm:spPr/>
      <dgm:t>
        <a:bodyPr/>
        <a:lstStyle/>
        <a:p>
          <a:endParaRPr lang="en-US"/>
        </a:p>
      </dgm:t>
    </dgm:pt>
    <dgm:pt modelId="{4C142C63-D3D1-9E4D-94A6-0298A295566B}" type="sibTrans" cxnId="{13F074C5-B734-A34A-B96B-F885265EDBA5}">
      <dgm:prSet/>
      <dgm:spPr/>
      <dgm:t>
        <a:bodyPr/>
        <a:lstStyle/>
        <a:p>
          <a:endParaRPr lang="en-US"/>
        </a:p>
      </dgm:t>
    </dgm:pt>
    <dgm:pt modelId="{DFB98D73-59A6-0643-BFAA-03E81F477E3D}" type="pres">
      <dgm:prSet presAssocID="{CB52827B-7526-134A-83CB-BCBD60F39FE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D36129-3A63-284A-82B8-F58339F32EB1}" type="pres">
      <dgm:prSet presAssocID="{98CF47CF-4B7E-9B43-837F-2BDFE04961A2}" presName="root1" presStyleCnt="0"/>
      <dgm:spPr/>
      <dgm:t>
        <a:bodyPr/>
        <a:lstStyle/>
        <a:p>
          <a:endParaRPr lang="nb-NO"/>
        </a:p>
      </dgm:t>
    </dgm:pt>
    <dgm:pt modelId="{F80EECBB-4841-8444-9721-ACE26868107D}" type="pres">
      <dgm:prSet presAssocID="{98CF47CF-4B7E-9B43-837F-2BDFE04961A2}" presName="LevelOneTextNode" presStyleLbl="node0" presStyleIdx="0" presStyleCnt="1" custScaleX="130595" custScaleY="154557" custLinFactNeighborX="29724" custLinFactNeighborY="-982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B370FC-CFFE-A44E-91B9-45AAE438351E}" type="pres">
      <dgm:prSet presAssocID="{98CF47CF-4B7E-9B43-837F-2BDFE04961A2}" presName="level2hierChild" presStyleCnt="0"/>
      <dgm:spPr/>
      <dgm:t>
        <a:bodyPr/>
        <a:lstStyle/>
        <a:p>
          <a:endParaRPr lang="nb-NO"/>
        </a:p>
      </dgm:t>
    </dgm:pt>
    <dgm:pt modelId="{E3CA4E04-0949-A84A-8ED2-323AAEAEFD27}" type="pres">
      <dgm:prSet presAssocID="{0FB9E21E-5DA1-D141-B0BA-BBDC5D4AB340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050F9B8A-4C4E-7C45-8471-A8C1120EB31D}" type="pres">
      <dgm:prSet presAssocID="{0FB9E21E-5DA1-D141-B0BA-BBDC5D4AB340}" presName="connTx" presStyleLbl="parChTrans1D2" presStyleIdx="0" presStyleCnt="1"/>
      <dgm:spPr/>
      <dgm:t>
        <a:bodyPr/>
        <a:lstStyle/>
        <a:p>
          <a:endParaRPr lang="en-US"/>
        </a:p>
      </dgm:t>
    </dgm:pt>
    <dgm:pt modelId="{86D218AD-98C8-514A-A6D0-9AACAFDCAD14}" type="pres">
      <dgm:prSet presAssocID="{43EE8CA8-5391-DC46-8FBD-55646FE05167}" presName="root2" presStyleCnt="0"/>
      <dgm:spPr/>
      <dgm:t>
        <a:bodyPr/>
        <a:lstStyle/>
        <a:p>
          <a:endParaRPr lang="nb-NO"/>
        </a:p>
      </dgm:t>
    </dgm:pt>
    <dgm:pt modelId="{9436C709-9963-6D4B-89E9-F3441B284B3A}" type="pres">
      <dgm:prSet presAssocID="{43EE8CA8-5391-DC46-8FBD-55646FE05167}" presName="LevelTwoTextNode" presStyleLbl="node2" presStyleIdx="0" presStyleCnt="1" custScaleX="156121" custScaleY="206228" custLinFactNeighborX="8384" custLinFactNeighborY="-937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0DFAB5-F820-9448-ABFA-4BEBC0AFE5CC}" type="pres">
      <dgm:prSet presAssocID="{43EE8CA8-5391-DC46-8FBD-55646FE05167}" presName="level3hierChild" presStyleCnt="0"/>
      <dgm:spPr/>
      <dgm:t>
        <a:bodyPr/>
        <a:lstStyle/>
        <a:p>
          <a:endParaRPr lang="nb-NO"/>
        </a:p>
      </dgm:t>
    </dgm:pt>
    <dgm:pt modelId="{DBC15B82-5DBE-4249-9361-9C1916F48920}" type="pres">
      <dgm:prSet presAssocID="{AF4B6D34-5840-FC46-BD76-55CC5107814F}" presName="conn2-1" presStyleLbl="parChTrans1D3" presStyleIdx="0" presStyleCnt="1"/>
      <dgm:spPr/>
      <dgm:t>
        <a:bodyPr/>
        <a:lstStyle/>
        <a:p>
          <a:endParaRPr lang="en-US"/>
        </a:p>
      </dgm:t>
    </dgm:pt>
    <dgm:pt modelId="{CBCD54DA-1682-A743-ACEA-C5E9A135AD00}" type="pres">
      <dgm:prSet presAssocID="{AF4B6D34-5840-FC46-BD76-55CC5107814F}" presName="connTx" presStyleLbl="parChTrans1D3" presStyleIdx="0" presStyleCnt="1"/>
      <dgm:spPr/>
      <dgm:t>
        <a:bodyPr/>
        <a:lstStyle/>
        <a:p>
          <a:endParaRPr lang="en-US"/>
        </a:p>
      </dgm:t>
    </dgm:pt>
    <dgm:pt modelId="{47BA9836-AA15-3449-95A8-41BA402869DE}" type="pres">
      <dgm:prSet presAssocID="{6C1EB11E-A5C0-404A-846F-392E94CA113B}" presName="root2" presStyleCnt="0"/>
      <dgm:spPr/>
      <dgm:t>
        <a:bodyPr/>
        <a:lstStyle/>
        <a:p>
          <a:endParaRPr lang="nb-NO"/>
        </a:p>
      </dgm:t>
    </dgm:pt>
    <dgm:pt modelId="{F03F80AD-A7E1-3549-9163-CC5C43CE453F}" type="pres">
      <dgm:prSet presAssocID="{6C1EB11E-A5C0-404A-846F-392E94CA113B}" presName="LevelTwoTextNode" presStyleLbl="node3" presStyleIdx="0" presStyleCnt="1" custScaleX="201305" custScaleY="608309" custLinFactNeighborX="-11829" custLinFactNeighborY="6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A5C420-6893-DA4B-8059-99509A51105D}" type="pres">
      <dgm:prSet presAssocID="{6C1EB11E-A5C0-404A-846F-392E94CA113B}" presName="level3hierChild" presStyleCnt="0"/>
      <dgm:spPr/>
      <dgm:t>
        <a:bodyPr/>
        <a:lstStyle/>
        <a:p>
          <a:endParaRPr lang="nb-NO"/>
        </a:p>
      </dgm:t>
    </dgm:pt>
  </dgm:ptLst>
  <dgm:cxnLst>
    <dgm:cxn modelId="{A6D0AD44-9B3F-E64F-BC2A-65145C2D5AB7}" srcId="{98CF47CF-4B7E-9B43-837F-2BDFE04961A2}" destId="{43EE8CA8-5391-DC46-8FBD-55646FE05167}" srcOrd="0" destOrd="0" parTransId="{0FB9E21E-5DA1-D141-B0BA-BBDC5D4AB340}" sibTransId="{7F8BABA7-82D5-4B47-B4AA-E3F180E26858}"/>
    <dgm:cxn modelId="{9B8F5F56-87C3-4038-BBCA-56A7EEF80AC8}" type="presOf" srcId="{0FB9E21E-5DA1-D141-B0BA-BBDC5D4AB340}" destId="{050F9B8A-4C4E-7C45-8471-A8C1120EB31D}" srcOrd="1" destOrd="0" presId="urn:microsoft.com/office/officeart/2005/8/layout/hierarchy2"/>
    <dgm:cxn modelId="{111A3565-F451-4F7A-84A3-0691104F6FBC}" type="presOf" srcId="{AF4B6D34-5840-FC46-BD76-55CC5107814F}" destId="{CBCD54DA-1682-A743-ACEA-C5E9A135AD00}" srcOrd="1" destOrd="0" presId="urn:microsoft.com/office/officeart/2005/8/layout/hierarchy2"/>
    <dgm:cxn modelId="{A52EDB51-7665-446D-A40C-F50E093EA1E6}" type="presOf" srcId="{98CF47CF-4B7E-9B43-837F-2BDFE04961A2}" destId="{F80EECBB-4841-8444-9721-ACE26868107D}" srcOrd="0" destOrd="0" presId="urn:microsoft.com/office/officeart/2005/8/layout/hierarchy2"/>
    <dgm:cxn modelId="{11348C33-C704-4C6C-8133-863100B04C49}" type="presOf" srcId="{6C1EB11E-A5C0-404A-846F-392E94CA113B}" destId="{F03F80AD-A7E1-3549-9163-CC5C43CE453F}" srcOrd="0" destOrd="0" presId="urn:microsoft.com/office/officeart/2005/8/layout/hierarchy2"/>
    <dgm:cxn modelId="{ADCC08AC-01CB-4DD5-AD57-FD8083833051}" type="presOf" srcId="{CB52827B-7526-134A-83CB-BCBD60F39FE4}" destId="{DFB98D73-59A6-0643-BFAA-03E81F477E3D}" srcOrd="0" destOrd="0" presId="urn:microsoft.com/office/officeart/2005/8/layout/hierarchy2"/>
    <dgm:cxn modelId="{D6D25372-E1A9-B64F-9C67-82A414335998}" srcId="{CB52827B-7526-134A-83CB-BCBD60F39FE4}" destId="{98CF47CF-4B7E-9B43-837F-2BDFE04961A2}" srcOrd="0" destOrd="0" parTransId="{BA341082-F58A-704E-8DDB-4E405B0A4D47}" sibTransId="{996DCE1E-97D7-034D-BA23-13460A16BD3A}"/>
    <dgm:cxn modelId="{4F20031A-3F08-4902-AA64-1021E00D405B}" type="presOf" srcId="{0FB9E21E-5DA1-D141-B0BA-BBDC5D4AB340}" destId="{E3CA4E04-0949-A84A-8ED2-323AAEAEFD27}" srcOrd="0" destOrd="0" presId="urn:microsoft.com/office/officeart/2005/8/layout/hierarchy2"/>
    <dgm:cxn modelId="{5486F79A-7565-4D54-BBE2-7D9269D289C7}" type="presOf" srcId="{43EE8CA8-5391-DC46-8FBD-55646FE05167}" destId="{9436C709-9963-6D4B-89E9-F3441B284B3A}" srcOrd="0" destOrd="0" presId="urn:microsoft.com/office/officeart/2005/8/layout/hierarchy2"/>
    <dgm:cxn modelId="{0BEA89C7-00CB-45A7-AF04-9B078FD792F9}" type="presOf" srcId="{AF4B6D34-5840-FC46-BD76-55CC5107814F}" destId="{DBC15B82-5DBE-4249-9361-9C1916F48920}" srcOrd="0" destOrd="0" presId="urn:microsoft.com/office/officeart/2005/8/layout/hierarchy2"/>
    <dgm:cxn modelId="{13F074C5-B734-A34A-B96B-F885265EDBA5}" srcId="{43EE8CA8-5391-DC46-8FBD-55646FE05167}" destId="{6C1EB11E-A5C0-404A-846F-392E94CA113B}" srcOrd="0" destOrd="0" parTransId="{AF4B6D34-5840-FC46-BD76-55CC5107814F}" sibTransId="{4C142C63-D3D1-9E4D-94A6-0298A295566B}"/>
    <dgm:cxn modelId="{14853127-79EA-463B-BBF0-8407B9DE36B0}" type="presParOf" srcId="{DFB98D73-59A6-0643-BFAA-03E81F477E3D}" destId="{3CD36129-3A63-284A-82B8-F58339F32EB1}" srcOrd="0" destOrd="0" presId="urn:microsoft.com/office/officeart/2005/8/layout/hierarchy2"/>
    <dgm:cxn modelId="{91B46D52-76F3-4994-988B-D804A0619631}" type="presParOf" srcId="{3CD36129-3A63-284A-82B8-F58339F32EB1}" destId="{F80EECBB-4841-8444-9721-ACE26868107D}" srcOrd="0" destOrd="0" presId="urn:microsoft.com/office/officeart/2005/8/layout/hierarchy2"/>
    <dgm:cxn modelId="{AA57C9AB-4846-4CF6-A399-7ED1DB643081}" type="presParOf" srcId="{3CD36129-3A63-284A-82B8-F58339F32EB1}" destId="{BDB370FC-CFFE-A44E-91B9-45AAE438351E}" srcOrd="1" destOrd="0" presId="urn:microsoft.com/office/officeart/2005/8/layout/hierarchy2"/>
    <dgm:cxn modelId="{52520302-2F2D-4AD0-A34E-1E29129B9BA1}" type="presParOf" srcId="{BDB370FC-CFFE-A44E-91B9-45AAE438351E}" destId="{E3CA4E04-0949-A84A-8ED2-323AAEAEFD27}" srcOrd="0" destOrd="0" presId="urn:microsoft.com/office/officeart/2005/8/layout/hierarchy2"/>
    <dgm:cxn modelId="{01FFF46C-6698-42B0-971A-696F7F25B327}" type="presParOf" srcId="{E3CA4E04-0949-A84A-8ED2-323AAEAEFD27}" destId="{050F9B8A-4C4E-7C45-8471-A8C1120EB31D}" srcOrd="0" destOrd="0" presId="urn:microsoft.com/office/officeart/2005/8/layout/hierarchy2"/>
    <dgm:cxn modelId="{8521F102-94AD-4177-8CC4-4AEB63580710}" type="presParOf" srcId="{BDB370FC-CFFE-A44E-91B9-45AAE438351E}" destId="{86D218AD-98C8-514A-A6D0-9AACAFDCAD14}" srcOrd="1" destOrd="0" presId="urn:microsoft.com/office/officeart/2005/8/layout/hierarchy2"/>
    <dgm:cxn modelId="{AC642826-A967-42AA-A282-4CBD321B20AA}" type="presParOf" srcId="{86D218AD-98C8-514A-A6D0-9AACAFDCAD14}" destId="{9436C709-9963-6D4B-89E9-F3441B284B3A}" srcOrd="0" destOrd="0" presId="urn:microsoft.com/office/officeart/2005/8/layout/hierarchy2"/>
    <dgm:cxn modelId="{53AC385C-04CF-4E4D-854A-221FA9C099EE}" type="presParOf" srcId="{86D218AD-98C8-514A-A6D0-9AACAFDCAD14}" destId="{EA0DFAB5-F820-9448-ABFA-4BEBC0AFE5CC}" srcOrd="1" destOrd="0" presId="urn:microsoft.com/office/officeart/2005/8/layout/hierarchy2"/>
    <dgm:cxn modelId="{D803A3BD-E44B-46D5-ACEB-D1B6654ABAC3}" type="presParOf" srcId="{EA0DFAB5-F820-9448-ABFA-4BEBC0AFE5CC}" destId="{DBC15B82-5DBE-4249-9361-9C1916F48920}" srcOrd="0" destOrd="0" presId="urn:microsoft.com/office/officeart/2005/8/layout/hierarchy2"/>
    <dgm:cxn modelId="{D2FB0F7D-27D8-4266-B1D3-0520DCD041E6}" type="presParOf" srcId="{DBC15B82-5DBE-4249-9361-9C1916F48920}" destId="{CBCD54DA-1682-A743-ACEA-C5E9A135AD00}" srcOrd="0" destOrd="0" presId="urn:microsoft.com/office/officeart/2005/8/layout/hierarchy2"/>
    <dgm:cxn modelId="{CCBD586C-3161-4B59-8F2E-8C6DD80CDFFE}" type="presParOf" srcId="{EA0DFAB5-F820-9448-ABFA-4BEBC0AFE5CC}" destId="{47BA9836-AA15-3449-95A8-41BA402869DE}" srcOrd="1" destOrd="0" presId="urn:microsoft.com/office/officeart/2005/8/layout/hierarchy2"/>
    <dgm:cxn modelId="{7776B301-BD1B-4D33-9FA2-913E613325B2}" type="presParOf" srcId="{47BA9836-AA15-3449-95A8-41BA402869DE}" destId="{F03F80AD-A7E1-3549-9163-CC5C43CE453F}" srcOrd="0" destOrd="0" presId="urn:microsoft.com/office/officeart/2005/8/layout/hierarchy2"/>
    <dgm:cxn modelId="{EC0A443C-C437-4FAB-941E-0ABE55228B9A}" type="presParOf" srcId="{47BA9836-AA15-3449-95A8-41BA402869DE}" destId="{08A5C420-6893-DA4B-8059-99509A51105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AD804-1896-4053-92B3-6733B178F5A1}" type="datetimeFigureOut">
              <a:rPr lang="nb-NO" smtClean="0"/>
              <a:t>07.12.2016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34802-3C59-4DC7-A449-9C4740F9F0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855594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F3857-D4DD-4FBB-A819-8EAE1852849D}" type="datetimeFigureOut">
              <a:rPr lang="nb-NO" smtClean="0"/>
              <a:t>07.12.2016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C81A5-D768-4AD7-8597-96BE20EAA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841468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2BE9-46F8-4653-BD24-A57E54E40EC8}" type="slidenum">
              <a:rPr lang="nb-NO" smtClean="0"/>
              <a:t>1</a:t>
            </a:fld>
            <a:endParaRPr lang="nb-NO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7301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Sidetall og</a:t>
            </a:r>
            <a:r>
              <a:rPr lang="nb-NO" i="1" baseline="0" dirty="0" smtClean="0"/>
              <a:t> innhold t</a:t>
            </a:r>
            <a:r>
              <a:rPr lang="nb-NO" i="1" dirty="0" smtClean="0"/>
              <a:t>ilpasses oppdatert versjon av foilsettet.</a:t>
            </a:r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3A53D-41A6-47F3-998F-54CF086AFD8C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7545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 smtClean="0"/>
              <a:t>Hentes fra prosjektbeskrivelsen. 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Gjerne figur og/eller</a:t>
            </a:r>
            <a:r>
              <a:rPr lang="nb-NO" sz="1200" i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tekst: 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Angi hvem som er prosjekteier/organisatorisk forankring for prosjektet. Beskriv størrelse og sammensetning av prosjektgruppen. Beskriv de ulike rollene med tilhørende ansvar.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Brukergrupper, brukerforum … (</a:t>
            </a:r>
            <a:r>
              <a:rPr lang="nb-NO" sz="1200" i="1" kern="120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på høyreside)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1742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Jamfør tidsplan i prosjektbeskrivelsen og definerte milepeler.</a:t>
            </a:r>
            <a:r>
              <a:rPr lang="nb-NO" i="1" baseline="0" dirty="0" smtClean="0"/>
              <a:t> Det er mange varianter av en slik tidsplan, om du lager den i </a:t>
            </a:r>
            <a:r>
              <a:rPr lang="nb-NO" i="1" baseline="0" dirty="0" err="1" smtClean="0"/>
              <a:t>power</a:t>
            </a:r>
            <a:r>
              <a:rPr lang="nb-NO" i="1" baseline="0" dirty="0" smtClean="0"/>
              <a:t> </a:t>
            </a:r>
            <a:r>
              <a:rPr lang="nb-NO" i="1" baseline="0" dirty="0" err="1" smtClean="0"/>
              <a:t>point</a:t>
            </a:r>
            <a:r>
              <a:rPr lang="nb-NO" i="1" baseline="0" dirty="0" smtClean="0"/>
              <a:t> eller klipper inn et bilde fra et annet dokument eller fra et IT-verktøy som MS-</a:t>
            </a:r>
            <a:r>
              <a:rPr lang="nb-NO" i="1" baseline="0" dirty="0" err="1" smtClean="0"/>
              <a:t>project</a:t>
            </a:r>
            <a:r>
              <a:rPr lang="nb-NO" i="1" baseline="0" dirty="0" smtClean="0"/>
              <a:t> e.l. er opp til prosjektleder og prosjekteier med tanke på hva som er mest hensiktsmessig.</a:t>
            </a:r>
            <a:endParaRPr lang="nb-NO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2935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 smtClean="0"/>
              <a:t>Hentes fra prosjektbeskrivelsen. 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Gjerne figur og/eller</a:t>
            </a:r>
            <a:r>
              <a:rPr lang="nb-NO" sz="1200" i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tekst: 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Angi hvem som er prosjekteier/organisatorisk forankring for prosjektet. Beskriv størrelse og sammensetning av prosjektgruppen. Beskriv de ulike rollene med tilhørende ansvar.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Brukergrupper, brukerforum … (</a:t>
            </a:r>
            <a:r>
              <a:rPr lang="nb-NO" sz="1200" i="1" kern="120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på høyreside)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1742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FC43-00D9-4696-A0A0-EFC03D89E29C}" type="datetime1">
              <a:rPr lang="nb-NO" smtClean="0"/>
              <a:t>07.12.2016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322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3BE8D-4B96-42EE-9CDA-5C16331934A3}" type="datetime1">
              <a:rPr lang="nb-NO" smtClean="0"/>
              <a:t>07.12.2016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82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3A255-98AD-4C38-ACC7-6BAF846D831D}" type="datetime1">
              <a:rPr lang="nb-NO" smtClean="0"/>
              <a:t>07.12.2016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279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2554-0E2D-4B0D-94BC-A427FB35CC1D}" type="datetime1">
              <a:rPr lang="nb-NO" smtClean="0"/>
              <a:t>07.12.2016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480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ACDBE-754E-4978-8859-E4F2EC39C0D6}" type="datetime1">
              <a:rPr lang="nb-NO" smtClean="0"/>
              <a:t>07.12.2016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1285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8AC52-23F8-4E2A-8178-2496C102F859}" type="datetime1">
              <a:rPr lang="nb-NO" smtClean="0"/>
              <a:t>07.12.2016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8400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5CA9-DD5A-43D1-BA3D-4C9C87ED4140}" type="datetime1">
              <a:rPr lang="nb-NO" smtClean="0"/>
              <a:t>07.12.2016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0607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968E-ECDC-49E6-9096-DFBBEEAA2470}" type="datetime1">
              <a:rPr lang="nb-NO" smtClean="0"/>
              <a:t>07.12.2016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28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CA4C-D274-40B8-9330-6262F4E6E7C1}" type="datetime1">
              <a:rPr lang="nb-NO" smtClean="0"/>
              <a:t>07.12.2016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510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DB93B-C7FA-41A9-BB72-B47A210C0A3C}" type="datetime1">
              <a:rPr lang="nb-NO" smtClean="0"/>
              <a:t>07.12.2016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075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BABA-05FF-46E4-87F4-51F49B16C8DC}" type="datetime1">
              <a:rPr lang="nb-NO" smtClean="0"/>
              <a:t>07.12.2016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0082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3D22A-5948-456F-A30C-5FF69F0218BE}" type="datetime1">
              <a:rPr lang="nb-NO" smtClean="0"/>
              <a:t>07.12.2016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AE503-F10F-4F5A-AD90-96C65B0C16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096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7584" y="692696"/>
            <a:ext cx="7787208" cy="1412776"/>
          </a:xfr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2000" b="1" dirty="0" smtClean="0"/>
              <a:t>PK-nettverksmøte 7.12.16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3100" b="1" dirty="0" smtClean="0">
                <a:latin typeface="+mn-lt"/>
              </a:rPr>
              <a:t>Implementering av nytt rekrutteringssystem ved UiO</a:t>
            </a:r>
            <a:r>
              <a:rPr lang="nb-NO" sz="2200" dirty="0" smtClean="0">
                <a:latin typeface="+mn-lt"/>
              </a:rPr>
              <a:t/>
            </a:r>
            <a:br>
              <a:rPr lang="nb-NO" sz="2200" dirty="0" smtClean="0">
                <a:latin typeface="+mn-lt"/>
              </a:rPr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>​​</a:t>
            </a:r>
            <a:br>
              <a:rPr lang="nb-NO" dirty="0"/>
            </a:br>
            <a:r>
              <a:rPr lang="nb-NO" dirty="0" smtClean="0"/>
              <a:t>​​</a:t>
            </a:r>
            <a:r>
              <a:rPr lang="nb-NO" dirty="0"/>
              <a:t>​​​</a:t>
            </a:r>
            <a:r>
              <a:rPr lang="nb-NO" dirty="0" smtClean="0"/>
              <a:t>​</a:t>
            </a:r>
            <a:br>
              <a:rPr lang="nb-NO" dirty="0" smtClean="0"/>
            </a:br>
            <a:endParaRPr lang="nb-NO" sz="31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5096510"/>
            <a:ext cx="3045628" cy="1224136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1</a:t>
            </a:fld>
            <a:endParaRPr lang="nb-NO"/>
          </a:p>
        </p:txBody>
      </p:sp>
      <p:pic>
        <p:nvPicPr>
          <p:cNvPr id="1026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9001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21" y="181401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2244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pc\Desktop\Prosjekt implementering nytt rekrutteringssystem\Bilder_Illustrasjoner\HR No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800383"/>
            <a:ext cx="306705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:\pc\Desktop\Prosjekt implementering nytt rekrutteringssystem\Bilder_Illustrasjoner\Dame søker med mobi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22" y="4365104"/>
            <a:ext cx="22955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724" y="2533650"/>
            <a:ext cx="258127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5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620000" cy="1143000"/>
          </a:xfrm>
        </p:spPr>
        <p:txBody>
          <a:bodyPr>
            <a:normAutofit/>
          </a:bodyPr>
          <a:lstStyle/>
          <a:p>
            <a:r>
              <a:rPr lang="nb-NO" sz="2800" dirty="0" smtClean="0">
                <a:latin typeface="+mn-lt"/>
              </a:rPr>
              <a:t>Agenda</a:t>
            </a:r>
            <a:endParaRPr lang="nb-NO" sz="2800" dirty="0">
              <a:latin typeface="+mn-lt"/>
            </a:endParaRP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0949874"/>
              </p:ext>
            </p:extLst>
          </p:nvPr>
        </p:nvGraphicFramePr>
        <p:xfrm>
          <a:off x="827584" y="1772816"/>
          <a:ext cx="7488832" cy="4680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4341"/>
                <a:gridCol w="6324491"/>
              </a:tblGrid>
              <a:tr h="551443">
                <a:tc>
                  <a:txBody>
                    <a:bodyPr/>
                    <a:lstStyle/>
                    <a:p>
                      <a:pPr algn="r"/>
                      <a:r>
                        <a:rPr lang="nb-NO" sz="1000" dirty="0" smtClean="0"/>
                        <a:t>Side </a:t>
                      </a:r>
                      <a:endParaRPr lang="nb-NO" sz="10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000" dirty="0" smtClean="0"/>
                        <a:t>Agendapunkter</a:t>
                      </a:r>
                      <a:endParaRPr lang="nb-NO" sz="10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69640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+mn-lt"/>
                          <a:cs typeface="+mn-cs"/>
                        </a:rPr>
                        <a:t>3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latin typeface="+mn-lt"/>
                          <a:cs typeface="+mn-cs"/>
                        </a:rPr>
                        <a:t>UiOs</a:t>
                      </a:r>
                      <a:r>
                        <a:rPr lang="nb-NO" sz="1200" baseline="0" dirty="0" smtClean="0">
                          <a:latin typeface="+mn-lt"/>
                          <a:cs typeface="+mn-cs"/>
                        </a:rPr>
                        <a:t> nye rekrutteringssystem - Jobbnorge</a:t>
                      </a:r>
                      <a:endParaRPr lang="nb-NO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9640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+mn-lt"/>
                          <a:cs typeface="+mn-cs"/>
                        </a:rPr>
                        <a:t>5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200" kern="1200" dirty="0" smtClean="0">
                          <a:latin typeface="+mn-lt"/>
                        </a:rPr>
                        <a:t>Mål og ønskede gevinster</a:t>
                      </a:r>
                      <a:r>
                        <a:rPr lang="nb-NO" sz="1200" kern="1200" baseline="0" dirty="0" smtClean="0">
                          <a:latin typeface="+mn-lt"/>
                        </a:rPr>
                        <a:t> - </a:t>
                      </a:r>
                      <a:r>
                        <a:rPr lang="nb-NO" sz="1200" kern="1200" dirty="0" smtClean="0">
                          <a:latin typeface="+mn-lt"/>
                        </a:rPr>
                        <a:t>Overordnet mål</a:t>
                      </a:r>
                      <a:endParaRPr lang="nb-NO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9640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Arial"/>
                          <a:cs typeface="Arial"/>
                        </a:rPr>
                        <a:t>6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200" kern="1200" dirty="0" smtClean="0">
                          <a:latin typeface="+mn-lt"/>
                        </a:rPr>
                        <a:t>Mål og ønskede gevinster - Effektmål</a:t>
                      </a:r>
                      <a:endParaRPr lang="nb-NO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9640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Arial"/>
                          <a:cs typeface="Arial"/>
                        </a:rPr>
                        <a:t>7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200" kern="1200" dirty="0" smtClean="0">
                          <a:latin typeface="+mn-lt"/>
                        </a:rPr>
                        <a:t>Mål og ønskede gevinster - Resultatmål</a:t>
                      </a:r>
                      <a:endParaRPr lang="nb-NO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9640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Arial"/>
                          <a:cs typeface="Arial"/>
                        </a:rPr>
                        <a:t>8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Prosjektets leveranser</a:t>
                      </a:r>
                      <a:endParaRPr lang="nb-NO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2679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Arial"/>
                          <a:cs typeface="Arial"/>
                        </a:rPr>
                        <a:t>9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Prosjektets avgrensninger</a:t>
                      </a:r>
                      <a:endParaRPr lang="nb-NO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9640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Arial"/>
                          <a:cs typeface="Arial"/>
                        </a:rPr>
                        <a:t>10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Prosjektorganisering</a:t>
                      </a:r>
                      <a:endParaRPr lang="nb-NO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9640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+mn-lt"/>
                          <a:cs typeface="+mn-cs"/>
                        </a:rPr>
                        <a:t>12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Overordnet</a:t>
                      </a:r>
                      <a:r>
                        <a:rPr lang="nb-NO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tidsplan/ utrullingsplan</a:t>
                      </a:r>
                      <a:endParaRPr lang="nb-NO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9640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+mn-lt"/>
                          <a:cs typeface="+mn-cs"/>
                        </a:rPr>
                        <a:t>13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nb-NO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orvaltnings- og driftsorganisasjon</a:t>
                      </a:r>
                      <a:endParaRPr lang="nb-NO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9640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+mn-lt"/>
                          <a:cs typeface="+mn-cs"/>
                        </a:rPr>
                        <a:t>17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kern="1200" dirty="0" smtClean="0">
                          <a:latin typeface="+mn-lt"/>
                          <a:cs typeface="+mn-cs"/>
                        </a:rPr>
                        <a:t>Involvering</a:t>
                      </a:r>
                      <a:r>
                        <a:rPr lang="nb-NO" sz="1200" kern="1200" baseline="0" dirty="0" smtClean="0">
                          <a:latin typeface="+mn-lt"/>
                          <a:cs typeface="+mn-cs"/>
                        </a:rPr>
                        <a:t> av fakultetene/ enhetene</a:t>
                      </a:r>
                      <a:endParaRPr lang="nb-NO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9640">
                <a:tc>
                  <a:txBody>
                    <a:bodyPr/>
                    <a:lstStyle/>
                    <a:p>
                      <a:pPr algn="l"/>
                      <a:r>
                        <a:rPr lang="nb-NO" sz="1200" dirty="0" smtClean="0">
                          <a:latin typeface="+mn-lt"/>
                          <a:cs typeface="+mn-cs"/>
                        </a:rPr>
                        <a:t>18</a:t>
                      </a:r>
                      <a:endParaRPr lang="nb-NO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latin typeface="+mn-lt"/>
                        </a:rPr>
                        <a:t>Fakultetenes/ enhetenes</a:t>
                      </a:r>
                      <a:r>
                        <a:rPr lang="nb-NO" sz="1200" baseline="0" dirty="0" smtClean="0">
                          <a:latin typeface="+mn-lt"/>
                        </a:rPr>
                        <a:t> </a:t>
                      </a:r>
                      <a:r>
                        <a:rPr lang="nb-NO" sz="1200" dirty="0" smtClean="0">
                          <a:latin typeface="+mn-lt"/>
                        </a:rPr>
                        <a:t> tids- og ressursbruk for å ta i bruk </a:t>
                      </a:r>
                      <a:r>
                        <a:rPr lang="nb-NO" sz="1200" dirty="0" err="1" smtClean="0">
                          <a:latin typeface="+mn-lt"/>
                        </a:rPr>
                        <a:t>Jobbnorge</a:t>
                      </a:r>
                      <a:endParaRPr lang="nb-NO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3" y="116632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95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/>
          </a:bodyPr>
          <a:lstStyle/>
          <a:p>
            <a:pPr algn="l"/>
            <a:endParaRPr lang="nb-NO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1800" dirty="0" smtClean="0"/>
              <a:t>Tilbyr produkter </a:t>
            </a:r>
            <a:r>
              <a:rPr lang="nb-NO" sz="1800" dirty="0"/>
              <a:t>og tjenester </a:t>
            </a:r>
            <a:r>
              <a:rPr lang="nb-NO" sz="1800" dirty="0" smtClean="0"/>
              <a:t>som effektiviserer </a:t>
            </a:r>
            <a:r>
              <a:rPr lang="nb-NO" sz="1800" dirty="0"/>
              <a:t>rekrutteringsprosessen – fra utlysning til ansettelse</a:t>
            </a:r>
            <a:r>
              <a:rPr lang="nb-NO" sz="1800" dirty="0" smtClean="0"/>
              <a:t>.</a:t>
            </a:r>
          </a:p>
          <a:p>
            <a:pPr marL="0" indent="0">
              <a:buNone/>
            </a:pPr>
            <a:r>
              <a:rPr lang="nb-NO" sz="1800" dirty="0" smtClean="0"/>
              <a:t>Rekrutteringsverktøyet skal tilpasses bedriftens behov</a:t>
            </a:r>
            <a:r>
              <a:rPr lang="nb-NO" sz="1800" dirty="0"/>
              <a:t>. Ansettelsesprosessen blir ryddig og </a:t>
            </a:r>
            <a:r>
              <a:rPr lang="nb-NO" sz="1800" dirty="0" smtClean="0"/>
              <a:t>effektiv, og man fremstår som en </a:t>
            </a:r>
            <a:r>
              <a:rPr lang="nb-NO" sz="1800" dirty="0"/>
              <a:t>attraktiv arbeidsgiver.</a:t>
            </a:r>
            <a:endParaRPr lang="nb-NO" sz="1800" dirty="0" smtClean="0"/>
          </a:p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Profesjonell</a:t>
            </a:r>
            <a:r>
              <a:rPr lang="nb-NO" sz="1800" dirty="0"/>
              <a:t> kommunikasjon med søkerne</a:t>
            </a:r>
          </a:p>
          <a:p>
            <a:r>
              <a:rPr lang="nb-NO" sz="1800" b="1" dirty="0"/>
              <a:t>Brukervennlig</a:t>
            </a:r>
            <a:r>
              <a:rPr lang="nb-NO" sz="1800" dirty="0"/>
              <a:t> for både jobbsøker og </a:t>
            </a:r>
            <a:r>
              <a:rPr lang="nb-NO" sz="1800" dirty="0" smtClean="0"/>
              <a:t>arbeidsgiver (i prioritert rekkefølge; søker, komitémedlem, personalkonsulent)</a:t>
            </a:r>
            <a:endParaRPr lang="nb-NO" sz="1800" dirty="0"/>
          </a:p>
          <a:p>
            <a:r>
              <a:rPr lang="nb-NO" sz="1800" b="1" dirty="0"/>
              <a:t>Oversiktlig</a:t>
            </a:r>
            <a:r>
              <a:rPr lang="nb-NO" sz="1800" dirty="0"/>
              <a:t> søknadsbehandling</a:t>
            </a:r>
          </a:p>
          <a:p>
            <a:r>
              <a:rPr lang="nb-NO" sz="1800" b="1" dirty="0"/>
              <a:t>Tilgjengelig</a:t>
            </a:r>
            <a:r>
              <a:rPr lang="nb-NO" sz="1800" dirty="0"/>
              <a:t> på alle digitale flater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3</a:t>
            </a:fld>
            <a:endParaRPr lang="nb-NO"/>
          </a:p>
        </p:txBody>
      </p:sp>
      <p:pic>
        <p:nvPicPr>
          <p:cNvPr id="5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2244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084" y="404664"/>
            <a:ext cx="2964106" cy="10281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437112"/>
            <a:ext cx="3397711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4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/>
          </a:bodyPr>
          <a:lstStyle/>
          <a:p>
            <a:pPr algn="l"/>
            <a:endParaRPr lang="nb-NO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endParaRPr lang="nb-NO" sz="2200" dirty="0" smtClean="0"/>
          </a:p>
          <a:p>
            <a:pPr marL="0" indent="0" algn="ctr">
              <a:buNone/>
            </a:pPr>
            <a:r>
              <a:rPr lang="nb-NO" sz="2200" dirty="0" smtClean="0"/>
              <a:t>«Rekrutteringsprosessen </a:t>
            </a:r>
            <a:r>
              <a:rPr lang="nb-NO" sz="2200" dirty="0"/>
              <a:t>er en veldig viktig del av </a:t>
            </a:r>
            <a:r>
              <a:rPr lang="nb-NO" sz="2200" b="1" dirty="0"/>
              <a:t>merkevarebyggingen</a:t>
            </a:r>
            <a:r>
              <a:rPr lang="nb-NO" sz="2200" dirty="0"/>
              <a:t> til en bedrift og </a:t>
            </a:r>
            <a:r>
              <a:rPr lang="nb-NO" sz="2200" b="1" dirty="0"/>
              <a:t>omdømmebygging</a:t>
            </a:r>
            <a:r>
              <a:rPr lang="nb-NO" sz="2200" dirty="0"/>
              <a:t> utad. Det er flere faktorer i en rekrutteringsprosess som bidrar til omdømmebygging. Man kan si at summen av de oppfatningene jobbsøkeren får bidrar til hvilket inntrykk de sitter igjen med av nettopp din </a:t>
            </a:r>
            <a:r>
              <a:rPr lang="nb-NO" sz="2200" dirty="0" smtClean="0"/>
              <a:t>bedrift»</a:t>
            </a:r>
            <a:endParaRPr lang="nb-NO" sz="2200" dirty="0"/>
          </a:p>
          <a:p>
            <a:pPr marL="0" indent="0">
              <a:buNone/>
            </a:pPr>
            <a:endParaRPr lang="nb-NO" sz="2200" dirty="0" smtClean="0"/>
          </a:p>
          <a:p>
            <a:endParaRPr lang="nb-NO" sz="2200" dirty="0"/>
          </a:p>
          <a:p>
            <a:r>
              <a:rPr lang="nb-NO" sz="2200" dirty="0" smtClean="0"/>
              <a:t>Jobbnorge.no </a:t>
            </a:r>
            <a:r>
              <a:rPr lang="nb-NO" sz="2200" dirty="0"/>
              <a:t>er en av landets ledende portaler for stilling ledig og har gjennomsnittlig 132.000 unike brukere og 2 millioner sidevisninger pr. mnd</a:t>
            </a:r>
            <a:r>
              <a:rPr lang="nb-NO" sz="2200" dirty="0" smtClean="0"/>
              <a:t>.</a:t>
            </a:r>
          </a:p>
          <a:p>
            <a:pPr marL="0" indent="0">
              <a:buNone/>
            </a:pPr>
            <a:endParaRPr lang="nb-NO" sz="2200" dirty="0"/>
          </a:p>
          <a:p>
            <a:r>
              <a:rPr lang="nb-NO" sz="2200" dirty="0" smtClean="0"/>
              <a:t>Stor offentlig kundegruppe, bla. UiT, NTNU og UiB</a:t>
            </a:r>
          </a:p>
          <a:p>
            <a:pPr marL="0" indent="0">
              <a:buNone/>
            </a:pPr>
            <a:r>
              <a:rPr lang="nb-NO" sz="2200" dirty="0"/>
              <a:t> </a:t>
            </a:r>
          </a:p>
          <a:p>
            <a:r>
              <a:rPr lang="nb-NO" sz="2200" dirty="0" smtClean="0"/>
              <a:t>Svært god funksjonalitet</a:t>
            </a:r>
            <a:endParaRPr lang="nb-NO" sz="2200" dirty="0"/>
          </a:p>
          <a:p>
            <a:pPr marL="0" indent="0">
              <a:buNone/>
            </a:pPr>
            <a:r>
              <a:rPr lang="nb-NO" sz="2200" dirty="0"/>
              <a:t> </a:t>
            </a:r>
          </a:p>
          <a:p>
            <a:r>
              <a:rPr lang="nb-NO" sz="2200" dirty="0" smtClean="0"/>
              <a:t>Verktøyet </a:t>
            </a:r>
            <a:r>
              <a:rPr lang="nb-NO" sz="2200" dirty="0"/>
              <a:t>er web-basert og med </a:t>
            </a:r>
            <a:r>
              <a:rPr lang="nb-NO" sz="2200" dirty="0" err="1"/>
              <a:t>responsivt</a:t>
            </a:r>
            <a:r>
              <a:rPr lang="nb-NO" sz="2200" dirty="0"/>
              <a:t> design tilgjengelig på alle digitale </a:t>
            </a:r>
            <a:r>
              <a:rPr lang="nb-NO" sz="2200" dirty="0" smtClean="0"/>
              <a:t>flater</a:t>
            </a:r>
            <a:endParaRPr lang="nb-NO" sz="2200" dirty="0"/>
          </a:p>
          <a:p>
            <a:endParaRPr lang="nb-NO" sz="2200" dirty="0"/>
          </a:p>
          <a:p>
            <a:r>
              <a:rPr lang="nb-NO" sz="2200" b="1" dirty="0"/>
              <a:t>Jobbsøkere</a:t>
            </a:r>
            <a:r>
              <a:rPr lang="nb-NO" sz="2200" dirty="0"/>
              <a:t> har en gjenbrukbar profil som gjør det enkelt å søke flere stillinger, en god oversikt over sendte og usendte søknader samt all kommunikasjon med </a:t>
            </a:r>
            <a:r>
              <a:rPr lang="nb-NO" sz="2200" dirty="0" smtClean="0"/>
              <a:t>arbeidsgiver</a:t>
            </a:r>
            <a:endParaRPr lang="nb-NO" sz="2200" dirty="0"/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4</a:t>
            </a:fld>
            <a:endParaRPr lang="nb-NO"/>
          </a:p>
        </p:txBody>
      </p:sp>
      <p:pic>
        <p:nvPicPr>
          <p:cNvPr id="5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2244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34911"/>
            <a:ext cx="3529158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1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Mål og ønskede gevinster – Overordnet mål </a:t>
            </a:r>
            <a:endParaRPr lang="nb-NO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3478187"/>
              </p:ext>
            </p:extLst>
          </p:nvPr>
        </p:nvGraphicFramePr>
        <p:xfrm>
          <a:off x="467544" y="1556792"/>
          <a:ext cx="7992888" cy="475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444"/>
                <a:gridCol w="3996444"/>
              </a:tblGrid>
              <a:tr h="4752528">
                <a:tc>
                  <a:txBody>
                    <a:bodyPr/>
                    <a:lstStyle/>
                    <a:p>
                      <a:r>
                        <a:rPr lang="nb-NO" sz="14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Beskrivelse </a:t>
                      </a:r>
                    </a:p>
                    <a:p>
                      <a:endParaRPr lang="nb-NO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Tjenesten skal bidra til en mer effektiv, profesjonell og brukervennlig rekrutteringsprosess ved alle UiOs enheter</a:t>
                      </a:r>
                    </a:p>
                    <a:p>
                      <a:endParaRPr lang="nb-NO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Tiltrekke seg gode kandidater nasjonalt og internasjonalt</a:t>
                      </a:r>
                    </a:p>
                    <a:p>
                      <a:endParaRPr lang="nb-NO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Vekke positiv oppmerksomhet</a:t>
                      </a:r>
                    </a:p>
                    <a:p>
                      <a:endParaRPr lang="nb-NO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Være med å løfte UiO med tanke på omdømme og markedsføring</a:t>
                      </a:r>
                    </a:p>
                    <a:p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Suksesskriterier</a:t>
                      </a:r>
                    </a:p>
                    <a:p>
                      <a:endParaRPr lang="nb-NO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Forankring hos ledelse ved hele UiO, samt annerkjennelse av at systemet er et viktig bidrag til profesjonell rekruttering ved UiO</a:t>
                      </a:r>
                      <a:endParaRPr lang="nb-NO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5</a:t>
            </a:fld>
            <a:endParaRPr lang="nb-NO"/>
          </a:p>
        </p:txBody>
      </p:sp>
      <p:pic>
        <p:nvPicPr>
          <p:cNvPr id="7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2244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85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Mål og ønskede gevinster - Effektmål </a:t>
            </a:r>
            <a:endParaRPr lang="nb-NO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106918"/>
              </p:ext>
            </p:extLst>
          </p:nvPr>
        </p:nvGraphicFramePr>
        <p:xfrm>
          <a:off x="467544" y="1556792"/>
          <a:ext cx="8229600" cy="475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4752528">
                <a:tc>
                  <a:txBody>
                    <a:bodyPr/>
                    <a:lstStyle/>
                    <a:p>
                      <a:r>
                        <a:rPr lang="nb-NO" sz="14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Effektmål: Langsiktige positive gevinster. </a:t>
                      </a:r>
                    </a:p>
                    <a:p>
                      <a:endParaRPr lang="nb-NO" sz="1400" b="1" u="sng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400" b="1" u="non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(Hvordan oppnå overordnede mål)</a:t>
                      </a:r>
                      <a:endParaRPr lang="nb-NO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400" u="sng" dirty="0" smtClean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Beskrivelse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endParaRPr lang="nb-NO" sz="1000" dirty="0" smtClean="0">
                        <a:effectLst/>
                        <a:latin typeface="Cambria"/>
                        <a:ea typeface="MS Mincho"/>
                        <a:cs typeface="Arial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endParaRPr lang="nb-NO" sz="1000" dirty="0" smtClean="0">
                        <a:effectLst/>
                        <a:latin typeface="Cambria"/>
                        <a:ea typeface="MS Mincho"/>
                        <a:cs typeface="Arial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200" dirty="0" smtClean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Mer </a:t>
                      </a: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kostnadseffektive prosesser (tidsbesparende grunnet mer funksjonell rekrutteringsløsning tilpasset offentlig sektor/ UiO)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MS Mincho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Høy grad av brukervennlighet for søker, komitémedlem, leder og personalkonsulent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MS Mincho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Systemet tilbyr utlysnings- muligheter direkte til utvalgte utlysningskanaler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MS Mincho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Tydelige prosedyrer for arbeidsprosesser i systemet vil føre til effektive og kvalitativt gode arbeidsprosesser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MS Mincho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Gode søkeprosesser og -opplevelser for søker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MS Mincho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000" dirty="0">
                          <a:effectLst/>
                          <a:latin typeface="Cambria"/>
                          <a:ea typeface="MS Mincho"/>
                          <a:cs typeface="Arial"/>
                        </a:rPr>
                        <a:t> </a:t>
                      </a:r>
                      <a:endParaRPr lang="nb-NO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4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Suksesskriterier</a:t>
                      </a:r>
                    </a:p>
                    <a:p>
                      <a:endParaRPr lang="nb-NO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Solid forankring og oppmerksomhet fra systemeier</a:t>
                      </a:r>
                    </a:p>
                    <a:p>
                      <a:endParaRPr lang="nb-NO" sz="11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Forvaltnings- og driftsorganisasjonen må ha tilstrekkelige driftsmidler </a:t>
                      </a:r>
                    </a:p>
                    <a:p>
                      <a:endParaRPr lang="nb-NO" sz="11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Forvaltnings- og driftsorganisasjonen må ha en leder, som må koordinerer forvaltnings- og driftsorganisasjonens arbeid for å opprettholde høy standard</a:t>
                      </a:r>
                    </a:p>
                    <a:p>
                      <a:endParaRPr lang="nb-NO" sz="11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Tilgjengelig og kompetanserik forvaltnings- og driftsorganisasjon, som jobber med og kontinuerlig å oppdatere og utvikle oppgaver som naturlig er tilknyttet systemet</a:t>
                      </a:r>
                    </a:p>
                    <a:p>
                      <a:endParaRPr lang="nb-NO" sz="11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Godt og effektivt samarbeid mellom forvaltnings- og driftsorganisasjonen og Jobbnorge</a:t>
                      </a:r>
                    </a:p>
                    <a:p>
                      <a:endParaRPr lang="nb-NO" sz="11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Godt og effektivt samarbeid mellom forvaltnings- og driftsorganisasjonen og </a:t>
                      </a: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fakultetene, sentrene og museene for å jobbe etter beste praksis.</a:t>
                      </a:r>
                      <a:endParaRPr lang="nb-NO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6</a:t>
            </a:fld>
            <a:endParaRPr lang="nb-NO"/>
          </a:p>
        </p:txBody>
      </p:sp>
      <p:pic>
        <p:nvPicPr>
          <p:cNvPr id="5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2244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96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Mål og ønskede gevinster - Effektmål </a:t>
            </a:r>
            <a:endParaRPr lang="nb-NO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233228"/>
              </p:ext>
            </p:extLst>
          </p:nvPr>
        </p:nvGraphicFramePr>
        <p:xfrm>
          <a:off x="467544" y="1556792"/>
          <a:ext cx="8229600" cy="475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4752528">
                <a:tc>
                  <a:txBody>
                    <a:bodyPr/>
                    <a:lstStyle/>
                    <a:p>
                      <a:r>
                        <a:rPr lang="nb-NO" sz="14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Effektmål: Langsiktige positive gevinster. </a:t>
                      </a:r>
                    </a:p>
                    <a:p>
                      <a:endParaRPr lang="nb-NO" sz="1400" b="1" u="sng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400" b="1" u="non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(Hvordan oppnå overordnede mål)</a:t>
                      </a:r>
                      <a:endParaRPr lang="nb-NO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400" u="sng" dirty="0" smtClean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Beskrivelse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endParaRPr lang="nb-NO" sz="1000" dirty="0" smtClean="0">
                        <a:effectLst/>
                        <a:latin typeface="Cambria"/>
                        <a:ea typeface="MS Mincho"/>
                        <a:cs typeface="Arial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endParaRPr lang="nb-NO" sz="1000" dirty="0" smtClean="0">
                        <a:effectLst/>
                        <a:latin typeface="Cambria"/>
                        <a:ea typeface="MS Mincho"/>
                        <a:cs typeface="Arial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200" dirty="0" smtClean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Mer </a:t>
                      </a: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kostnadseffektive prosesser (tidsbesparende grunnet mer funksjonell rekrutteringsløsning tilpasset offentlig sektor/ UiO)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MS Mincho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Høy grad av brukervennlighet for søker, komitémedlem, leder og personalkonsulent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MS Mincho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Systemet tilbyr utlysnings- muligheter direkte til utvalgte utlysningskanaler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MS Mincho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Tydelige prosedyrer for arbeidsprosesser i systemet vil føre til effektive og kvalitativt gode arbeidsprosesser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MS Mincho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MS Mincho"/>
                          <a:cs typeface="Arial"/>
                        </a:rPr>
                        <a:t>Gode søkeprosesser og -opplevelser for søker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MS Mincho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000" dirty="0">
                          <a:effectLst/>
                          <a:latin typeface="Cambria"/>
                          <a:ea typeface="MS Mincho"/>
                          <a:cs typeface="Arial"/>
                        </a:rPr>
                        <a:t> </a:t>
                      </a:r>
                      <a:endParaRPr lang="nb-NO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4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Suksesskriterier</a:t>
                      </a:r>
                    </a:p>
                    <a:p>
                      <a:endParaRPr lang="nb-NO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Solid forankring og oppmerksomhet fra systemeier</a:t>
                      </a:r>
                    </a:p>
                    <a:p>
                      <a:endParaRPr lang="nb-NO" sz="11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Forvaltnings- og driftsorganisasjonen må ha tilstrekkelige driftsmidler </a:t>
                      </a:r>
                    </a:p>
                    <a:p>
                      <a:endParaRPr lang="nb-NO" sz="11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Forvaltnings- og driftsorganisasjonen må ha en leder, som må koordinerer forvaltnings- og driftsorganisasjonens arbeid for å opprettholde høy standard</a:t>
                      </a:r>
                    </a:p>
                    <a:p>
                      <a:endParaRPr lang="nb-NO" sz="11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Tilgjengelig og kompetanserik forvaltnings- og driftsorganisasjon, som jobber med og kontinuerlig å oppdatere og utvikle oppgaver som naturlig er tilknyttet systemet</a:t>
                      </a:r>
                    </a:p>
                    <a:p>
                      <a:endParaRPr lang="nb-NO" sz="11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Godt og effektivt samarbeid mellom forvaltnings- og driftsorganisasjonen og Jobbnorge</a:t>
                      </a:r>
                    </a:p>
                    <a:p>
                      <a:endParaRPr lang="nb-NO" sz="11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Godt og effektivt samarbeid mellom forvaltnings- og driftsorganisasjonen og </a:t>
                      </a:r>
                    </a:p>
                    <a:p>
                      <a:r>
                        <a:rPr lang="nb-NO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fakultetene, sentrene og museene for å jobbe etter beste praksis.</a:t>
                      </a:r>
                      <a:endParaRPr lang="nb-NO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7</a:t>
            </a:fld>
            <a:endParaRPr lang="nb-NO"/>
          </a:p>
        </p:txBody>
      </p:sp>
      <p:pic>
        <p:nvPicPr>
          <p:cNvPr id="5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2244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79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Prosjektets leveranser</a:t>
            </a:r>
            <a:endParaRPr lang="nb-NO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617289"/>
              </p:ext>
            </p:extLst>
          </p:nvPr>
        </p:nvGraphicFramePr>
        <p:xfrm>
          <a:off x="457200" y="1600200"/>
          <a:ext cx="822960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61673">
                <a:tc>
                  <a:txBody>
                    <a:bodyPr/>
                    <a:lstStyle/>
                    <a:p>
                      <a:r>
                        <a:rPr lang="nb-NO" dirty="0" smtClean="0"/>
                        <a:t>Leveranser</a:t>
                      </a:r>
                      <a:r>
                        <a:rPr lang="nb-NO" baseline="0" dirty="0" smtClean="0"/>
                        <a:t>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Beskrivelser </a:t>
                      </a:r>
                      <a:endParaRPr lang="nb-NO" dirty="0"/>
                    </a:p>
                  </a:txBody>
                  <a:tcPr/>
                </a:tc>
              </a:tr>
              <a:tr h="921522">
                <a:tc>
                  <a:txBody>
                    <a:bodyPr/>
                    <a:lstStyle/>
                    <a:p>
                      <a:r>
                        <a:rPr lang="da-DK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Implementering av </a:t>
                      </a:r>
                      <a:r>
                        <a:rPr lang="da-DK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nytt</a:t>
                      </a:r>
                      <a:r>
                        <a:rPr lang="da-DK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rekrutteringssystem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Dette innebærer i hovedtrekk; integrasjoner, parametersetting av systemet, prosesstilpassinger, opplæring, pilot samt </a:t>
                      </a:r>
                      <a:r>
                        <a:rPr lang="nb-NO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fasevis</a:t>
                      </a:r>
                      <a:r>
                        <a:rPr lang="nb-NO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utrulling av fakulteter, sentre og museer. </a:t>
                      </a:r>
                      <a:endParaRPr lang="nb-NO" sz="1400" dirty="0"/>
                    </a:p>
                  </a:txBody>
                  <a:tcPr/>
                </a:tc>
              </a:tr>
              <a:tr h="1337693">
                <a:tc>
                  <a:txBody>
                    <a:bodyPr/>
                    <a:lstStyle/>
                    <a:p>
                      <a:r>
                        <a:rPr lang="da-DK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Oprettelse av forvaltnings- og </a:t>
                      </a:r>
                      <a:r>
                        <a:rPr lang="da-DK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driftsorganisasjon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Forvaltnings- og driftsorganisasjonen skal yte brukerstøtte/ support hovedsakelig til superbrukere. Ha ansvar for opplæringskurs/ kursvirksomhet, brukerforum/ nettverkstreff for personalkonsulenter, kontakt med leverandør og ellers andre oppgaver som er knyttet til systemet. </a:t>
                      </a:r>
                      <a:endParaRPr lang="nb-NO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8</a:t>
            </a:fld>
            <a:endParaRPr lang="nb-NO"/>
          </a:p>
        </p:txBody>
      </p:sp>
      <p:pic>
        <p:nvPicPr>
          <p:cNvPr id="8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2244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07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Prosjektets avgrensninger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nb-NO" sz="2000" dirty="0" smtClean="0"/>
          </a:p>
          <a:p>
            <a:endParaRPr lang="nb-NO" sz="2000" dirty="0"/>
          </a:p>
          <a:p>
            <a:r>
              <a:rPr lang="nb-NO" sz="2000" dirty="0" smtClean="0"/>
              <a:t>Rekrutteringssystemet er en profesjonell tjeneste for administrasjon av rekrutteringsprosessen</a:t>
            </a:r>
          </a:p>
          <a:p>
            <a:endParaRPr lang="nb-NO" sz="2000" dirty="0"/>
          </a:p>
          <a:p>
            <a:r>
              <a:rPr lang="nb-NO" sz="2000" dirty="0" smtClean="0"/>
              <a:t> Et godt IT-verktøy er i dag en forutsetning for at UiO skal fremstå som en profesjonell rekrutteringsaktør, men det er opp til lokal linjeledelse at rutiner for bruk av systemet faktisk følges</a:t>
            </a:r>
          </a:p>
          <a:p>
            <a:pPr marL="0" indent="0">
              <a:buNone/>
            </a:pPr>
            <a:endParaRPr lang="nb-NO" sz="2000" dirty="0" smtClean="0"/>
          </a:p>
          <a:p>
            <a:r>
              <a:rPr lang="nb-NO" sz="2000" dirty="0" smtClean="0"/>
              <a:t>Opplæringsaktiviteter ligger til forvaltings- og driftsorganisasjonen etter at prosjektet er gått over til driftsfasen</a:t>
            </a:r>
          </a:p>
          <a:p>
            <a:pPr marL="0" indent="0">
              <a:buNone/>
            </a:pPr>
            <a:endParaRPr lang="nb-NO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9</a:t>
            </a:fld>
            <a:endParaRPr lang="nb-NO"/>
          </a:p>
        </p:txBody>
      </p:sp>
      <p:pic>
        <p:nvPicPr>
          <p:cNvPr id="5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2244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70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>
            <a:normAutofit/>
          </a:bodyPr>
          <a:lstStyle/>
          <a:p>
            <a:pPr algn="l"/>
            <a:r>
              <a:rPr lang="en-US" sz="1600" dirty="0" smtClean="0">
                <a:latin typeface="+mn-lt"/>
                <a:cs typeface="Arial" panose="020B0604020202020204" pitchFamily="34" charset="0"/>
              </a:rPr>
              <a:t/>
            </a:r>
            <a:br>
              <a:rPr lang="en-US" sz="1600" dirty="0" smtClean="0">
                <a:latin typeface="+mn-lt"/>
                <a:cs typeface="Arial" panose="020B0604020202020204" pitchFamily="34" charset="0"/>
              </a:rPr>
            </a:br>
            <a:r>
              <a:rPr lang="en-US" sz="2800" dirty="0" err="1" smtClean="0">
                <a:latin typeface="+mn-lt"/>
                <a:cs typeface="Arial" panose="020B0604020202020204" pitchFamily="34" charset="0"/>
              </a:rPr>
              <a:t>Prosjektorganisering</a:t>
            </a:r>
            <a:r>
              <a:rPr lang="en-US" sz="2000" dirty="0" smtClean="0">
                <a:latin typeface="+mn-lt"/>
                <a:cs typeface="Arial" panose="020B0604020202020204" pitchFamily="34" charset="0"/>
              </a:rPr>
              <a:t/>
            </a:r>
            <a:br>
              <a:rPr lang="en-US" sz="2000" dirty="0" smtClean="0">
                <a:latin typeface="+mn-lt"/>
                <a:cs typeface="Arial" panose="020B0604020202020204" pitchFamily="34" charset="0"/>
              </a:rPr>
            </a:br>
            <a:endParaRPr lang="en-US" sz="20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341328"/>
              </p:ext>
            </p:extLst>
          </p:nvPr>
        </p:nvGraphicFramePr>
        <p:xfrm>
          <a:off x="990600" y="1412776"/>
          <a:ext cx="7696200" cy="4683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9001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48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Pentagon 3"/>
          <p:cNvSpPr>
            <a:spLocks noChangeArrowheads="1"/>
          </p:cNvSpPr>
          <p:nvPr/>
        </p:nvSpPr>
        <p:spPr bwMode="auto">
          <a:xfrm>
            <a:off x="520233" y="1908690"/>
            <a:ext cx="928557" cy="581859"/>
          </a:xfrm>
          <a:prstGeom prst="homePlate">
            <a:avLst>
              <a:gd name="adj" fmla="val 49931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Etablere prosjekt.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Mandat.</a:t>
            </a:r>
            <a:endParaRPr lang="nb-NO" altLang="nb-NO" sz="1000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8197" name="Straight Connector 5"/>
          <p:cNvCxnSpPr>
            <a:cxnSpLocks noChangeShapeType="1"/>
          </p:cNvCxnSpPr>
          <p:nvPr/>
        </p:nvCxnSpPr>
        <p:spPr bwMode="auto">
          <a:xfrm>
            <a:off x="501650" y="1556792"/>
            <a:ext cx="7921625" cy="0"/>
          </a:xfrm>
          <a:prstGeom prst="line">
            <a:avLst/>
          </a:prstGeom>
          <a:noFill/>
          <a:ln w="4127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109275" y="1020336"/>
            <a:ext cx="10951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b="1" dirty="0" err="1" smtClean="0">
                <a:solidFill>
                  <a:srgbClr val="000000"/>
                </a:solidFill>
              </a:rPr>
              <a:t>Aug</a:t>
            </a:r>
            <a:r>
              <a:rPr lang="nb-NO" altLang="nb-NO" sz="1600" b="1" dirty="0">
                <a:solidFill>
                  <a:srgbClr val="000000"/>
                </a:solidFill>
              </a:rPr>
              <a:t> </a:t>
            </a:r>
            <a:r>
              <a:rPr lang="nb-NO" altLang="nb-NO" sz="1600" b="1" dirty="0" smtClean="0">
                <a:solidFill>
                  <a:srgbClr val="000000"/>
                </a:solidFill>
              </a:rPr>
              <a:t>2016</a:t>
            </a:r>
            <a:endParaRPr lang="nb-NO" altLang="nb-NO" sz="1600" b="1" dirty="0">
              <a:solidFill>
                <a:srgbClr val="000000"/>
              </a:solidFill>
            </a:endParaRPr>
          </a:p>
        </p:txBody>
      </p:sp>
      <p:sp>
        <p:nvSpPr>
          <p:cNvPr id="8201" name="Pentagon 10"/>
          <p:cNvSpPr>
            <a:spLocks noChangeArrowheads="1"/>
          </p:cNvSpPr>
          <p:nvPr/>
        </p:nvSpPr>
        <p:spPr bwMode="auto">
          <a:xfrm>
            <a:off x="2504599" y="1627705"/>
            <a:ext cx="2211417" cy="404840"/>
          </a:xfrm>
          <a:prstGeom prst="homePlate">
            <a:avLst>
              <a:gd name="adj" fmla="val 4989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* Signering av kontakt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* Testing og godkjenning av system</a:t>
            </a:r>
            <a:endParaRPr lang="nb-NO" altLang="nb-NO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202" name="Pentagon 12"/>
          <p:cNvSpPr>
            <a:spLocks noChangeArrowheads="1"/>
          </p:cNvSpPr>
          <p:nvPr/>
        </p:nvSpPr>
        <p:spPr bwMode="auto">
          <a:xfrm>
            <a:off x="3501053" y="2199619"/>
            <a:ext cx="4960888" cy="803763"/>
          </a:xfrm>
          <a:prstGeom prst="homePlate">
            <a:avLst>
              <a:gd name="adj" fmla="val 4989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* Systemet UiO-tilpasses; virksomhetsstruktur, layout, maler, brukerroller, brukermanualer, retningslinjer/ policy etc. </a:t>
            </a:r>
            <a:endParaRPr lang="nb-NO" altLang="nb-NO" sz="1000" dirty="0">
              <a:solidFill>
                <a:srgbClr val="000000"/>
              </a:solidFill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NB! Elementer av dette pågår til man går over i drift.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* Integrasjoner</a:t>
            </a:r>
          </a:p>
        </p:txBody>
      </p:sp>
      <p:cxnSp>
        <p:nvCxnSpPr>
          <p:cNvPr id="8203" name="Straight Connector 16"/>
          <p:cNvCxnSpPr>
            <a:cxnSpLocks noChangeShapeType="1"/>
          </p:cNvCxnSpPr>
          <p:nvPr/>
        </p:nvCxnSpPr>
        <p:spPr bwMode="auto">
          <a:xfrm rot="5400000">
            <a:off x="1445346" y="1564924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7" name="Title 20"/>
          <p:cNvSpPr>
            <a:spLocks noGrp="1"/>
          </p:cNvSpPr>
          <p:nvPr>
            <p:ph type="title"/>
          </p:nvPr>
        </p:nvSpPr>
        <p:spPr>
          <a:xfrm>
            <a:off x="463872" y="531818"/>
            <a:ext cx="7696200" cy="720080"/>
          </a:xfrm>
        </p:spPr>
        <p:txBody>
          <a:bodyPr>
            <a:normAutofit fontScale="90000"/>
          </a:bodyPr>
          <a:lstStyle/>
          <a:p>
            <a:pPr algn="r"/>
            <a:r>
              <a:rPr lang="nb-NO" altLang="nb-NO" sz="3100" dirty="0"/>
              <a:t>Overordnet tidsplan</a:t>
            </a:r>
            <a:r>
              <a:rPr lang="nb-NO" altLang="nb-NO" sz="3100" b="1" dirty="0" smtClean="0">
                <a:latin typeface="+mn-lt"/>
              </a:rPr>
              <a:t/>
            </a:r>
            <a:br>
              <a:rPr lang="nb-NO" altLang="nb-NO" sz="3100" b="1" dirty="0" smtClean="0">
                <a:latin typeface="+mn-lt"/>
              </a:rPr>
            </a:br>
            <a:endParaRPr lang="nb-NO" altLang="nb-NO" sz="2800" dirty="0" smtClean="0">
              <a:latin typeface="+mn-lt"/>
            </a:endParaRPr>
          </a:p>
        </p:txBody>
      </p:sp>
      <p:cxnSp>
        <p:nvCxnSpPr>
          <p:cNvPr id="8210" name="Straight Connector 17"/>
          <p:cNvCxnSpPr>
            <a:cxnSpLocks noChangeShapeType="1"/>
          </p:cNvCxnSpPr>
          <p:nvPr/>
        </p:nvCxnSpPr>
        <p:spPr bwMode="auto">
          <a:xfrm rot="5400000">
            <a:off x="5220642" y="1572839"/>
            <a:ext cx="1428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1" name="TextBox 9"/>
          <p:cNvSpPr txBox="1">
            <a:spLocks noChangeArrowheads="1"/>
          </p:cNvSpPr>
          <p:nvPr/>
        </p:nvSpPr>
        <p:spPr bwMode="auto">
          <a:xfrm>
            <a:off x="2554342" y="1177616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b="1" dirty="0" err="1" smtClean="0">
                <a:solidFill>
                  <a:srgbClr val="000000"/>
                </a:solidFill>
              </a:rPr>
              <a:t>Okt</a:t>
            </a:r>
            <a:endParaRPr lang="nb-NO" altLang="nb-NO" sz="1200" b="1" dirty="0">
              <a:solidFill>
                <a:srgbClr val="000000"/>
              </a:solidFill>
            </a:endParaRPr>
          </a:p>
        </p:txBody>
      </p:sp>
      <p:cxnSp>
        <p:nvCxnSpPr>
          <p:cNvPr id="8212" name="Straight Connector 17"/>
          <p:cNvCxnSpPr>
            <a:cxnSpLocks noChangeShapeType="1"/>
          </p:cNvCxnSpPr>
          <p:nvPr/>
        </p:nvCxnSpPr>
        <p:spPr bwMode="auto">
          <a:xfrm rot="5400000">
            <a:off x="2701210" y="1538843"/>
            <a:ext cx="1444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3" name="TextBox 9"/>
          <p:cNvSpPr txBox="1">
            <a:spLocks noChangeArrowheads="1"/>
          </p:cNvSpPr>
          <p:nvPr/>
        </p:nvSpPr>
        <p:spPr bwMode="auto">
          <a:xfrm>
            <a:off x="1284180" y="1189613"/>
            <a:ext cx="4667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b="1" dirty="0" err="1" smtClean="0">
                <a:solidFill>
                  <a:srgbClr val="000000"/>
                </a:solidFill>
              </a:rPr>
              <a:t>Sep</a:t>
            </a:r>
            <a:endParaRPr lang="nb-NO" altLang="nb-NO" sz="1200" b="1" dirty="0">
              <a:solidFill>
                <a:srgbClr val="000000"/>
              </a:solidFill>
            </a:endParaRP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5066772" y="1176842"/>
            <a:ext cx="4748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b="1" dirty="0" smtClean="0">
                <a:solidFill>
                  <a:srgbClr val="000000"/>
                </a:solidFill>
              </a:rPr>
              <a:t>Nov</a:t>
            </a:r>
            <a:endParaRPr lang="nb-NO" altLang="nb-NO" sz="1200" b="1" dirty="0">
              <a:solidFill>
                <a:srgbClr val="000000"/>
              </a:solidFill>
            </a:endParaRPr>
          </a:p>
        </p:txBody>
      </p:sp>
      <p:sp>
        <p:nvSpPr>
          <p:cNvPr id="23" name="TextBox 9"/>
          <p:cNvSpPr txBox="1">
            <a:spLocks noChangeArrowheads="1"/>
          </p:cNvSpPr>
          <p:nvPr/>
        </p:nvSpPr>
        <p:spPr bwMode="auto">
          <a:xfrm>
            <a:off x="6663747" y="1212544"/>
            <a:ext cx="4651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b="1" dirty="0" smtClean="0">
                <a:solidFill>
                  <a:srgbClr val="000000"/>
                </a:solidFill>
              </a:rPr>
              <a:t>Des</a:t>
            </a:r>
            <a:endParaRPr lang="nb-NO" altLang="nb-NO" sz="1200" b="1" dirty="0">
              <a:solidFill>
                <a:srgbClr val="000000"/>
              </a:solidFill>
            </a:endParaRPr>
          </a:p>
        </p:txBody>
      </p:sp>
      <p:sp>
        <p:nvSpPr>
          <p:cNvPr id="26" name="Pentagon 26"/>
          <p:cNvSpPr>
            <a:spLocks noChangeArrowheads="1"/>
          </p:cNvSpPr>
          <p:nvPr/>
        </p:nvSpPr>
        <p:spPr bwMode="auto">
          <a:xfrm>
            <a:off x="5330745" y="3308555"/>
            <a:ext cx="3131196" cy="252412"/>
          </a:xfrm>
          <a:prstGeom prst="homePlate">
            <a:avLst>
              <a:gd name="adj" fmla="val 49923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Drift: </a:t>
            </a:r>
            <a:r>
              <a:rPr lang="nb-NO" altLang="nb-NO" sz="1000" dirty="0" err="1" smtClean="0">
                <a:solidFill>
                  <a:srgbClr val="000000"/>
                </a:solidFill>
                <a:latin typeface="+mn-lt"/>
              </a:rPr>
              <a:t>EiA</a:t>
            </a: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/ AP</a:t>
            </a:r>
            <a:endParaRPr lang="nb-NO" altLang="nb-NO" sz="1000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31" name="Straight Connector 5"/>
          <p:cNvCxnSpPr>
            <a:cxnSpLocks noChangeShapeType="1"/>
          </p:cNvCxnSpPr>
          <p:nvPr/>
        </p:nvCxnSpPr>
        <p:spPr bwMode="auto">
          <a:xfrm>
            <a:off x="395536" y="4363933"/>
            <a:ext cx="7921625" cy="0"/>
          </a:xfrm>
          <a:prstGeom prst="line">
            <a:avLst/>
          </a:prstGeom>
          <a:noFill/>
          <a:ln w="4127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167456" y="3864896"/>
            <a:ext cx="1050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b="1" dirty="0" smtClean="0">
                <a:solidFill>
                  <a:srgbClr val="000000"/>
                </a:solidFill>
              </a:rPr>
              <a:t>Jan 2017</a:t>
            </a:r>
            <a:endParaRPr lang="nb-NO" altLang="nb-NO" sz="1600" b="1" dirty="0">
              <a:solidFill>
                <a:srgbClr val="000000"/>
              </a:solidFill>
            </a:endParaRPr>
          </a:p>
        </p:txBody>
      </p:sp>
      <p:cxnSp>
        <p:nvCxnSpPr>
          <p:cNvPr id="34" name="Straight Connector 17"/>
          <p:cNvCxnSpPr>
            <a:cxnSpLocks noChangeShapeType="1"/>
          </p:cNvCxnSpPr>
          <p:nvPr/>
        </p:nvCxnSpPr>
        <p:spPr bwMode="auto">
          <a:xfrm rot="5400000">
            <a:off x="6804024" y="1561775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Box 9"/>
          <p:cNvSpPr txBox="1">
            <a:spLocks noChangeArrowheads="1"/>
          </p:cNvSpPr>
          <p:nvPr/>
        </p:nvSpPr>
        <p:spPr bwMode="auto">
          <a:xfrm>
            <a:off x="1452643" y="4030325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b="1" dirty="0" err="1" smtClean="0">
                <a:solidFill>
                  <a:srgbClr val="000000"/>
                </a:solidFill>
              </a:rPr>
              <a:t>Feb</a:t>
            </a:r>
            <a:endParaRPr lang="nb-NO" altLang="nb-NO" sz="1200" b="1" dirty="0">
              <a:solidFill>
                <a:srgbClr val="000000"/>
              </a:solidFill>
            </a:endParaRPr>
          </a:p>
        </p:txBody>
      </p:sp>
      <p:sp>
        <p:nvSpPr>
          <p:cNvPr id="36" name="TextBox 9"/>
          <p:cNvSpPr txBox="1">
            <a:spLocks noChangeArrowheads="1"/>
          </p:cNvSpPr>
          <p:nvPr/>
        </p:nvSpPr>
        <p:spPr bwMode="auto">
          <a:xfrm>
            <a:off x="2788764" y="4003790"/>
            <a:ext cx="5421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b="1" dirty="0" smtClean="0">
                <a:solidFill>
                  <a:srgbClr val="000000"/>
                </a:solidFill>
              </a:rPr>
              <a:t>Mars</a:t>
            </a:r>
            <a:endParaRPr lang="nb-NO" altLang="nb-NO" sz="1200" b="1" dirty="0">
              <a:solidFill>
                <a:srgbClr val="000000"/>
              </a:solidFill>
            </a:endParaRPr>
          </a:p>
        </p:txBody>
      </p:sp>
      <p:sp>
        <p:nvSpPr>
          <p:cNvPr id="39" name="TextBox 9"/>
          <p:cNvSpPr txBox="1">
            <a:spLocks noChangeArrowheads="1"/>
          </p:cNvSpPr>
          <p:nvPr/>
        </p:nvSpPr>
        <p:spPr bwMode="auto">
          <a:xfrm>
            <a:off x="4020906" y="4002992"/>
            <a:ext cx="5357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b="1" dirty="0" smtClean="0">
                <a:solidFill>
                  <a:srgbClr val="000000"/>
                </a:solidFill>
              </a:rPr>
              <a:t>April</a:t>
            </a:r>
            <a:endParaRPr lang="nb-NO" altLang="nb-NO" sz="1200" b="1" dirty="0">
              <a:solidFill>
                <a:srgbClr val="000000"/>
              </a:solidFill>
            </a:endParaRPr>
          </a:p>
        </p:txBody>
      </p:sp>
      <p:cxnSp>
        <p:nvCxnSpPr>
          <p:cNvPr id="41" name="Straight Connector 16"/>
          <p:cNvCxnSpPr>
            <a:cxnSpLocks noChangeShapeType="1"/>
          </p:cNvCxnSpPr>
          <p:nvPr/>
        </p:nvCxnSpPr>
        <p:spPr bwMode="auto">
          <a:xfrm rot="5400000">
            <a:off x="1609801" y="4371774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Connector 16"/>
          <p:cNvCxnSpPr>
            <a:cxnSpLocks noChangeShapeType="1"/>
          </p:cNvCxnSpPr>
          <p:nvPr/>
        </p:nvCxnSpPr>
        <p:spPr bwMode="auto">
          <a:xfrm rot="5400000">
            <a:off x="4211808" y="4361265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Pentagon 26"/>
          <p:cNvSpPr>
            <a:spLocks noChangeArrowheads="1"/>
          </p:cNvSpPr>
          <p:nvPr/>
        </p:nvSpPr>
        <p:spPr bwMode="auto">
          <a:xfrm>
            <a:off x="395536" y="6237312"/>
            <a:ext cx="8208912" cy="360040"/>
          </a:xfrm>
          <a:prstGeom prst="homePlate">
            <a:avLst>
              <a:gd name="adj" fmla="val 49923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Drift</a:t>
            </a:r>
            <a:r>
              <a:rPr lang="nb-NO" altLang="nb-NO" dirty="0" smtClean="0">
                <a:solidFill>
                  <a:srgbClr val="000000"/>
                </a:solidFill>
              </a:rPr>
              <a:t> </a:t>
            </a:r>
            <a:endParaRPr lang="nb-NO" altLang="nb-NO" dirty="0">
              <a:solidFill>
                <a:srgbClr val="000000"/>
              </a:solidFill>
            </a:endParaRPr>
          </a:p>
        </p:txBody>
      </p:sp>
      <p:sp>
        <p:nvSpPr>
          <p:cNvPr id="47" name="Pentagon 26"/>
          <p:cNvSpPr>
            <a:spLocks noChangeArrowheads="1"/>
          </p:cNvSpPr>
          <p:nvPr/>
        </p:nvSpPr>
        <p:spPr bwMode="auto">
          <a:xfrm>
            <a:off x="7236296" y="6237312"/>
            <a:ext cx="1798577" cy="360040"/>
          </a:xfrm>
          <a:prstGeom prst="homePlate">
            <a:avLst>
              <a:gd name="adj" fmla="val 49923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Prosjektet avsluttes og går over i drift</a:t>
            </a:r>
            <a:r>
              <a:rPr lang="nb-NO" altLang="nb-NO" sz="1000" dirty="0" smtClean="0">
                <a:solidFill>
                  <a:srgbClr val="000000"/>
                </a:solidFill>
              </a:rPr>
              <a:t> </a:t>
            </a:r>
            <a:endParaRPr lang="nb-NO" altLang="nb-NO" sz="1000" dirty="0">
              <a:solidFill>
                <a:srgbClr val="000000"/>
              </a:solidFill>
            </a:endParaRPr>
          </a:p>
        </p:txBody>
      </p:sp>
      <p:sp>
        <p:nvSpPr>
          <p:cNvPr id="37" name="Pentagon 36"/>
          <p:cNvSpPr/>
          <p:nvPr/>
        </p:nvSpPr>
        <p:spPr bwMode="auto">
          <a:xfrm>
            <a:off x="826016" y="2836307"/>
            <a:ext cx="1225704" cy="394862"/>
          </a:xfrm>
          <a:prstGeom prst="homePlat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</a:rPr>
              <a:t>Kommunikasjons-plan</a:t>
            </a:r>
            <a:endParaRPr lang="nb-NO" altLang="nb-NO" sz="1000" dirty="0">
              <a:solidFill>
                <a:srgbClr val="000000"/>
              </a:solidFill>
            </a:endParaRPr>
          </a:p>
        </p:txBody>
      </p:sp>
      <p:cxnSp>
        <p:nvCxnSpPr>
          <p:cNvPr id="40" name="Straight Connector 16"/>
          <p:cNvCxnSpPr>
            <a:cxnSpLocks noChangeShapeType="1"/>
          </p:cNvCxnSpPr>
          <p:nvPr/>
        </p:nvCxnSpPr>
        <p:spPr bwMode="auto">
          <a:xfrm rot="5400000">
            <a:off x="2987600" y="4379556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Straight Connector 16"/>
          <p:cNvCxnSpPr>
            <a:cxnSpLocks noChangeShapeType="1"/>
          </p:cNvCxnSpPr>
          <p:nvPr/>
        </p:nvCxnSpPr>
        <p:spPr bwMode="auto">
          <a:xfrm rot="5400000">
            <a:off x="5365569" y="4379557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Straight Connector 16"/>
          <p:cNvCxnSpPr>
            <a:cxnSpLocks noChangeShapeType="1"/>
          </p:cNvCxnSpPr>
          <p:nvPr/>
        </p:nvCxnSpPr>
        <p:spPr bwMode="auto">
          <a:xfrm rot="5400000">
            <a:off x="6387839" y="4352223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8" name="Pentagon 26"/>
          <p:cNvSpPr>
            <a:spLocks noChangeArrowheads="1"/>
          </p:cNvSpPr>
          <p:nvPr/>
        </p:nvSpPr>
        <p:spPr bwMode="auto">
          <a:xfrm>
            <a:off x="4261232" y="4586066"/>
            <a:ext cx="1176568" cy="655594"/>
          </a:xfrm>
          <a:prstGeom prst="homePlate">
            <a:avLst>
              <a:gd name="adj" fmla="val 49923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b="1" dirty="0" smtClean="0">
                <a:solidFill>
                  <a:srgbClr val="000000"/>
                </a:solidFill>
                <a:latin typeface="+mn-lt"/>
              </a:rPr>
              <a:t>2. utrullingsfase: </a:t>
            </a:r>
            <a:endParaRPr lang="nb-NO" altLang="nb-NO" sz="1000" b="1" dirty="0">
              <a:solidFill>
                <a:srgbClr val="000000"/>
              </a:solidFill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HF, USIT, TF, UB</a:t>
            </a:r>
          </a:p>
        </p:txBody>
      </p:sp>
      <p:sp>
        <p:nvSpPr>
          <p:cNvPr id="53" name="TextBox 9"/>
          <p:cNvSpPr txBox="1">
            <a:spLocks noChangeArrowheads="1"/>
          </p:cNvSpPr>
          <p:nvPr/>
        </p:nvSpPr>
        <p:spPr bwMode="auto">
          <a:xfrm>
            <a:off x="5217228" y="4012034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b="1" dirty="0" smtClean="0">
                <a:solidFill>
                  <a:srgbClr val="000000"/>
                </a:solidFill>
              </a:rPr>
              <a:t>Mai</a:t>
            </a:r>
            <a:endParaRPr lang="nb-NO" altLang="nb-NO" sz="1200" b="1" dirty="0">
              <a:solidFill>
                <a:srgbClr val="000000"/>
              </a:solidFill>
            </a:endParaRPr>
          </a:p>
        </p:txBody>
      </p:sp>
      <p:cxnSp>
        <p:nvCxnSpPr>
          <p:cNvPr id="54" name="Straight Connector 16"/>
          <p:cNvCxnSpPr>
            <a:cxnSpLocks noChangeShapeType="1"/>
          </p:cNvCxnSpPr>
          <p:nvPr/>
        </p:nvCxnSpPr>
        <p:spPr bwMode="auto">
          <a:xfrm>
            <a:off x="395536" y="4287442"/>
            <a:ext cx="1" cy="15298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Straight Connector 16"/>
          <p:cNvCxnSpPr>
            <a:cxnSpLocks noChangeShapeType="1"/>
          </p:cNvCxnSpPr>
          <p:nvPr/>
        </p:nvCxnSpPr>
        <p:spPr bwMode="auto">
          <a:xfrm rot="5400000">
            <a:off x="426841" y="1556793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Pentagon 26"/>
          <p:cNvSpPr>
            <a:spLocks noChangeArrowheads="1"/>
          </p:cNvSpPr>
          <p:nvPr/>
        </p:nvSpPr>
        <p:spPr bwMode="auto">
          <a:xfrm>
            <a:off x="4878547" y="5465117"/>
            <a:ext cx="1210696" cy="558063"/>
          </a:xfrm>
          <a:prstGeom prst="homePlate">
            <a:avLst>
              <a:gd name="adj" fmla="val 49923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b="1" dirty="0" smtClean="0">
                <a:solidFill>
                  <a:srgbClr val="000000"/>
                </a:solidFill>
                <a:latin typeface="+mn-lt"/>
              </a:rPr>
              <a:t>3. utrullingsfase: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MED, SUM, STK</a:t>
            </a:r>
            <a:endParaRPr lang="nb-NO" altLang="nb-NO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1" name="Pentagon 26"/>
          <p:cNvSpPr>
            <a:spLocks noChangeArrowheads="1"/>
          </p:cNvSpPr>
          <p:nvPr/>
        </p:nvSpPr>
        <p:spPr bwMode="auto">
          <a:xfrm>
            <a:off x="5483895" y="4546934"/>
            <a:ext cx="1562471" cy="884627"/>
          </a:xfrm>
          <a:prstGeom prst="homePlate">
            <a:avLst>
              <a:gd name="adj" fmla="val 49923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b="1" dirty="0" smtClean="0">
                <a:solidFill>
                  <a:srgbClr val="000000"/>
                </a:solidFill>
                <a:latin typeface="+mn-lt"/>
              </a:rPr>
              <a:t>4. utrullingsfase: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OD, Kulturhistorisk museum, Naturhistorisk museum, FSAT</a:t>
            </a:r>
            <a:endParaRPr lang="nb-NO" altLang="nb-NO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8" name="Pentagon 12"/>
          <p:cNvSpPr>
            <a:spLocks noChangeArrowheads="1"/>
          </p:cNvSpPr>
          <p:nvPr/>
        </p:nvSpPr>
        <p:spPr bwMode="auto">
          <a:xfrm>
            <a:off x="414514" y="4482103"/>
            <a:ext cx="2206125" cy="1198625"/>
          </a:xfrm>
          <a:prstGeom prst="homePlate">
            <a:avLst>
              <a:gd name="adj" fmla="val 4989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* Fortsettelse: Systemet UiO-tilpasses .</a:t>
            </a:r>
          </a:p>
        </p:txBody>
      </p:sp>
      <p:sp>
        <p:nvSpPr>
          <p:cNvPr id="29" name="Pentagon 26"/>
          <p:cNvSpPr>
            <a:spLocks noChangeArrowheads="1"/>
          </p:cNvSpPr>
          <p:nvPr/>
        </p:nvSpPr>
        <p:spPr bwMode="auto">
          <a:xfrm>
            <a:off x="717406" y="5122665"/>
            <a:ext cx="1424047" cy="1116125"/>
          </a:xfrm>
          <a:prstGeom prst="homePlate">
            <a:avLst>
              <a:gd name="adj" fmla="val 49923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Oppstartsmøte/ opplæring av forvaltnings- drifts-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organisasjonen, referansegruppe og pilotenhet</a:t>
            </a:r>
            <a:endParaRPr lang="nb-NO" altLang="nb-NO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0" name="Pentagon 49"/>
          <p:cNvSpPr/>
          <p:nvPr/>
        </p:nvSpPr>
        <p:spPr bwMode="auto">
          <a:xfrm>
            <a:off x="2141452" y="2787486"/>
            <a:ext cx="1584167" cy="1242839"/>
          </a:xfrm>
          <a:prstGeom prst="homePlat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</a:rPr>
              <a:t>*</a:t>
            </a:r>
            <a:r>
              <a:rPr lang="nb-NO" altLang="nb-NO" sz="1000" dirty="0" err="1" smtClean="0">
                <a:solidFill>
                  <a:srgbClr val="000000"/>
                </a:solidFill>
              </a:rPr>
              <a:t>Pl.legging</a:t>
            </a:r>
            <a:r>
              <a:rPr lang="nb-NO" altLang="nb-NO" sz="1000" dirty="0" smtClean="0">
                <a:solidFill>
                  <a:srgbClr val="000000"/>
                </a:solidFill>
              </a:rPr>
              <a:t> av gjennom-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</a:rPr>
              <a:t>føring og estimering av omfang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altLang="nb-NO" sz="1000" dirty="0" smtClean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</a:rPr>
              <a:t>*Risikoanalyse</a:t>
            </a:r>
            <a:endParaRPr lang="nb-NO" altLang="nb-NO" sz="1000" dirty="0">
              <a:solidFill>
                <a:srgbClr val="000000"/>
              </a:solidFill>
            </a:endParaRPr>
          </a:p>
        </p:txBody>
      </p:sp>
      <p:sp>
        <p:nvSpPr>
          <p:cNvPr id="25" name="Pentagon 26"/>
          <p:cNvSpPr>
            <a:spLocks noChangeArrowheads="1"/>
          </p:cNvSpPr>
          <p:nvPr/>
        </p:nvSpPr>
        <p:spPr bwMode="auto">
          <a:xfrm>
            <a:off x="2836014" y="3308555"/>
            <a:ext cx="2439440" cy="252412"/>
          </a:xfrm>
          <a:prstGeom prst="homePlate">
            <a:avLst>
              <a:gd name="adj" fmla="val 49923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Etablere driftsorganisasjon</a:t>
            </a:r>
            <a:endParaRPr lang="nb-NO" altLang="nb-NO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7" name="Pentagon 26"/>
          <p:cNvSpPr>
            <a:spLocks noChangeArrowheads="1"/>
          </p:cNvSpPr>
          <p:nvPr/>
        </p:nvSpPr>
        <p:spPr bwMode="auto">
          <a:xfrm>
            <a:off x="1668001" y="4701512"/>
            <a:ext cx="2067747" cy="625485"/>
          </a:xfrm>
          <a:prstGeom prst="homePlate">
            <a:avLst>
              <a:gd name="adj" fmla="val 49923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b="1" dirty="0" smtClean="0">
                <a:solidFill>
                  <a:srgbClr val="000000"/>
                </a:solidFill>
                <a:latin typeface="+mn-lt"/>
              </a:rPr>
              <a:t>Foreslått pilot </a:t>
            </a: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(produksjon): MN og UV (i tillegg til Drift) </a:t>
            </a:r>
            <a:endParaRPr lang="nb-NO" altLang="nb-NO" sz="1000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56" name="Straight Connector 16"/>
          <p:cNvCxnSpPr>
            <a:cxnSpLocks noChangeShapeType="1"/>
          </p:cNvCxnSpPr>
          <p:nvPr/>
        </p:nvCxnSpPr>
        <p:spPr bwMode="auto">
          <a:xfrm rot="5400000">
            <a:off x="7433085" y="4368192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TextBox 9"/>
          <p:cNvSpPr txBox="1">
            <a:spLocks noChangeArrowheads="1"/>
          </p:cNvSpPr>
          <p:nvPr/>
        </p:nvSpPr>
        <p:spPr bwMode="auto">
          <a:xfrm>
            <a:off x="6192209" y="3990783"/>
            <a:ext cx="5020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b="1" dirty="0" smtClean="0">
                <a:solidFill>
                  <a:srgbClr val="000000"/>
                </a:solidFill>
              </a:rPr>
              <a:t>Juni</a:t>
            </a:r>
            <a:endParaRPr lang="nb-NO" altLang="nb-NO" sz="1200" b="1" dirty="0">
              <a:solidFill>
                <a:srgbClr val="000000"/>
              </a:solidFill>
            </a:endParaRPr>
          </a:p>
        </p:txBody>
      </p:sp>
      <p:sp>
        <p:nvSpPr>
          <p:cNvPr id="59" name="TextBox 9"/>
          <p:cNvSpPr txBox="1">
            <a:spLocks noChangeArrowheads="1"/>
          </p:cNvSpPr>
          <p:nvPr/>
        </p:nvSpPr>
        <p:spPr bwMode="auto">
          <a:xfrm>
            <a:off x="7227933" y="3990782"/>
            <a:ext cx="4507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b="1" dirty="0" smtClean="0">
                <a:solidFill>
                  <a:srgbClr val="000000"/>
                </a:solidFill>
              </a:rPr>
              <a:t>Juli</a:t>
            </a:r>
            <a:endParaRPr lang="nb-NO" altLang="nb-NO" sz="1200" b="1" dirty="0">
              <a:solidFill>
                <a:srgbClr val="000000"/>
              </a:solidFill>
            </a:endParaRPr>
          </a:p>
        </p:txBody>
      </p:sp>
      <p:sp>
        <p:nvSpPr>
          <p:cNvPr id="46" name="Pentagon 26"/>
          <p:cNvSpPr>
            <a:spLocks noChangeArrowheads="1"/>
          </p:cNvSpPr>
          <p:nvPr/>
        </p:nvSpPr>
        <p:spPr bwMode="auto">
          <a:xfrm>
            <a:off x="3059832" y="4989248"/>
            <a:ext cx="1331577" cy="504825"/>
          </a:xfrm>
          <a:prstGeom prst="homePlate">
            <a:avLst>
              <a:gd name="adj" fmla="val 49923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b="1" dirty="0" smtClean="0">
                <a:solidFill>
                  <a:srgbClr val="000000"/>
                </a:solidFill>
                <a:latin typeface="+mn-lt"/>
              </a:rPr>
              <a:t>1.utrullingsfase: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000" dirty="0" err="1" smtClean="0">
                <a:solidFill>
                  <a:srgbClr val="000000"/>
                </a:solidFill>
                <a:latin typeface="+mn-lt"/>
              </a:rPr>
              <a:t>Eiendomsavd</a:t>
            </a:r>
            <a:r>
              <a:rPr lang="nb-NO" altLang="nb-NO" sz="1000" dirty="0" smtClean="0">
                <a:solidFill>
                  <a:srgbClr val="000000"/>
                </a:solidFill>
                <a:latin typeface="+mn-lt"/>
              </a:rPr>
              <a:t>., JUS, SV</a:t>
            </a:r>
            <a:endParaRPr lang="nb-NO" altLang="nb-NO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11</a:t>
            </a:fld>
            <a:endParaRPr lang="nb-NO"/>
          </a:p>
        </p:txBody>
      </p:sp>
      <p:pic>
        <p:nvPicPr>
          <p:cNvPr id="52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9001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17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>
                <a:latin typeface="+mn-lt"/>
                <a:cs typeface="Arial" panose="020B0604020202020204" pitchFamily="34" charset="0"/>
              </a:rPr>
              <a:t/>
            </a:r>
            <a:br>
              <a:rPr lang="en-US" sz="2000" dirty="0" smtClean="0">
                <a:latin typeface="+mn-lt"/>
                <a:cs typeface="Arial" panose="020B0604020202020204" pitchFamily="34" charset="0"/>
              </a:rPr>
            </a:br>
            <a:r>
              <a:rPr lang="en-US" sz="2800" dirty="0" err="1">
                <a:latin typeface="+mn-lt"/>
                <a:cs typeface="Arial" panose="020B0604020202020204" pitchFamily="34" charset="0"/>
              </a:rPr>
              <a:t>O</a:t>
            </a:r>
            <a:r>
              <a:rPr lang="en-US" sz="2800" dirty="0" err="1" smtClean="0">
                <a:latin typeface="+mn-lt"/>
                <a:cs typeface="Arial" panose="020B0604020202020204" pitchFamily="34" charset="0"/>
              </a:rPr>
              <a:t>rganisering</a:t>
            </a:r>
            <a:r>
              <a:rPr lang="en-US" sz="2800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+mn-lt"/>
                <a:cs typeface="Arial" panose="020B0604020202020204" pitchFamily="34" charset="0"/>
              </a:rPr>
              <a:t>av</a:t>
            </a:r>
            <a:r>
              <a:rPr lang="en-US" sz="2800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+mn-lt"/>
                <a:cs typeface="Arial" panose="020B0604020202020204" pitchFamily="34" charset="0"/>
              </a:rPr>
              <a:t>forvaltnings</a:t>
            </a:r>
            <a:r>
              <a:rPr lang="en-US" sz="2800" dirty="0" smtClean="0">
                <a:latin typeface="+mn-lt"/>
                <a:cs typeface="Arial" panose="020B0604020202020204" pitchFamily="34" charset="0"/>
              </a:rPr>
              <a:t>- </a:t>
            </a:r>
            <a:r>
              <a:rPr lang="en-US" sz="2800" dirty="0" err="1" smtClean="0">
                <a:latin typeface="+mn-lt"/>
                <a:cs typeface="Arial" panose="020B0604020202020204" pitchFamily="34" charset="0"/>
              </a:rPr>
              <a:t>og</a:t>
            </a:r>
            <a:r>
              <a:rPr lang="en-US" sz="2800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+mn-lt"/>
                <a:cs typeface="Arial" panose="020B0604020202020204" pitchFamily="34" charset="0"/>
              </a:rPr>
              <a:t>driftsorganisasjon</a:t>
            </a:r>
            <a:endParaRPr lang="en-US" sz="28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6542967"/>
              </p:ext>
            </p:extLst>
          </p:nvPr>
        </p:nvGraphicFramePr>
        <p:xfrm>
          <a:off x="990600" y="1981200"/>
          <a:ext cx="7696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6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9001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49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64169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nb-NO" sz="2800" dirty="0" smtClean="0">
                <a:latin typeface="+mn-lt"/>
              </a:rPr>
              <a:t>Involvering av fakulteter/ enheter</a:t>
            </a:r>
            <a:endParaRPr lang="nb-NO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dirty="0" err="1" smtClean="0"/>
              <a:t>UiO’s</a:t>
            </a:r>
            <a:r>
              <a:rPr lang="nb-NO" sz="1200" dirty="0" smtClean="0"/>
              <a:t> enheter skal være </a:t>
            </a:r>
            <a:r>
              <a:rPr lang="nb-NO" sz="1200" dirty="0"/>
              <a:t>godt representert i prosjektet (se </a:t>
            </a:r>
            <a:r>
              <a:rPr lang="nb-NO" sz="1200" dirty="0" smtClean="0"/>
              <a:t>slide1</a:t>
            </a:r>
            <a:r>
              <a:rPr lang="nb-NO" sz="1200" dirty="0"/>
              <a:t>: Prosjektorganisering), for å sikre optimal brukervennlighet og eierskap til systemet. Prosjektet skal sikre dette gjennom utarbeidelse og kvalitetssikring av felles innhold som</a:t>
            </a:r>
            <a:r>
              <a:rPr lang="nb-NO" sz="1200" dirty="0" smtClean="0"/>
              <a:t>:</a:t>
            </a:r>
          </a:p>
          <a:p>
            <a:pPr marL="0" indent="0">
              <a:buNone/>
            </a:pPr>
            <a:endParaRPr lang="nb-NO" sz="1200" dirty="0"/>
          </a:p>
          <a:p>
            <a:pPr lvl="0"/>
            <a:r>
              <a:rPr lang="nb-NO" sz="1200" dirty="0"/>
              <a:t>Maler (annonsemaler, </a:t>
            </a:r>
            <a:r>
              <a:rPr lang="nb-NO" sz="1200" dirty="0" err="1"/>
              <a:t>søkemaler</a:t>
            </a:r>
            <a:r>
              <a:rPr lang="nb-NO" sz="1200" dirty="0"/>
              <a:t>, responsmaler etc.)</a:t>
            </a:r>
          </a:p>
          <a:p>
            <a:pPr lvl="0"/>
            <a:r>
              <a:rPr lang="nb-NO" sz="1200" dirty="0"/>
              <a:t>Brukerveiledninger (administrator, superbruker, bruker, komitémedlem)</a:t>
            </a:r>
          </a:p>
          <a:p>
            <a:pPr lvl="0"/>
            <a:r>
              <a:rPr lang="nb-NO" sz="1200" dirty="0" smtClean="0"/>
              <a:t>Policyavklaringer</a:t>
            </a:r>
          </a:p>
          <a:p>
            <a:pPr lvl="0"/>
            <a:r>
              <a:rPr lang="nb-NO" sz="1200" dirty="0" smtClean="0"/>
              <a:t>Innspill til drifts- og forvaltningsorganisasjon </a:t>
            </a:r>
            <a:endParaRPr lang="nb-NO" sz="1200" dirty="0"/>
          </a:p>
          <a:p>
            <a:pPr lvl="0"/>
            <a:r>
              <a:rPr lang="nb-NO" sz="1200" dirty="0"/>
              <a:t>Annen informasjon som er viktig for bruk av systemet, evt. grenser til systemet (eks. </a:t>
            </a:r>
            <a:r>
              <a:rPr lang="nb-NO" sz="1200" dirty="0" err="1" smtClean="0"/>
              <a:t>Euraxess</a:t>
            </a:r>
            <a:r>
              <a:rPr lang="nb-NO" sz="1200" dirty="0" smtClean="0"/>
              <a:t>, </a:t>
            </a:r>
            <a:r>
              <a:rPr lang="nb-NO" sz="1200" dirty="0" err="1"/>
              <a:t>L</a:t>
            </a:r>
            <a:r>
              <a:rPr lang="nb-NO" sz="1200" dirty="0" err="1" smtClean="0"/>
              <a:t>inkedIn</a:t>
            </a:r>
            <a:r>
              <a:rPr lang="nb-NO" sz="1200" dirty="0" smtClean="0"/>
              <a:t>, </a:t>
            </a:r>
            <a:r>
              <a:rPr lang="nb-NO" sz="1200" dirty="0" err="1" smtClean="0"/>
              <a:t>Facebook</a:t>
            </a:r>
            <a:r>
              <a:rPr lang="nb-NO" sz="1200" dirty="0" smtClean="0"/>
              <a:t>, andre annonseringsmuligheter o.l.)</a:t>
            </a:r>
            <a:endParaRPr lang="nb-NO" sz="1200" dirty="0"/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202637"/>
            <a:ext cx="2849563" cy="213442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13</a:t>
            </a:fld>
            <a:endParaRPr lang="nb-NO"/>
          </a:p>
        </p:txBody>
      </p:sp>
      <p:pic>
        <p:nvPicPr>
          <p:cNvPr id="6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9001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57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73736"/>
            <a:ext cx="8229600" cy="1143000"/>
          </a:xfrm>
        </p:spPr>
        <p:txBody>
          <a:bodyPr>
            <a:normAutofit fontScale="90000"/>
          </a:bodyPr>
          <a:lstStyle/>
          <a:p>
            <a:pPr marL="0" indent="0" algn="l"/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Fakultetenes/ enhetenes tids- og ressursbruk for å ta i bruk Jobbnorge</a:t>
            </a:r>
            <a:br>
              <a:rPr lang="nb-NO" sz="2800" dirty="0" smtClean="0"/>
            </a:br>
            <a:r>
              <a:rPr lang="nb-NO" sz="2800" dirty="0"/>
              <a:t/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1000" dirty="0"/>
          </a:p>
          <a:p>
            <a:pPr lvl="0"/>
            <a:endParaRPr lang="nb-NO" sz="1200" dirty="0" smtClean="0"/>
          </a:p>
          <a:p>
            <a:pPr lvl="0"/>
            <a:r>
              <a:rPr lang="nb-NO" sz="1200" dirty="0" smtClean="0"/>
              <a:t>En </a:t>
            </a:r>
            <a:r>
              <a:rPr lang="nb-NO" sz="1200" dirty="0"/>
              <a:t>til to superbrukere må bruke ca. 2 dager til å være med å sette opp systemet for bruk ved det spesifikke </a:t>
            </a:r>
            <a:r>
              <a:rPr lang="nb-NO" sz="1200" dirty="0" smtClean="0"/>
              <a:t>fakultetet/ enheter</a:t>
            </a:r>
            <a:endParaRPr lang="nb-NO" sz="1200" dirty="0"/>
          </a:p>
          <a:p>
            <a:pPr lvl="0"/>
            <a:r>
              <a:rPr lang="nb-NO" sz="1200" dirty="0"/>
              <a:t>Alle superbrukere bør være med på 1 dags opplæring/ </a:t>
            </a:r>
            <a:r>
              <a:rPr lang="nb-NO" sz="1200" dirty="0" smtClean="0"/>
              <a:t>workshop</a:t>
            </a:r>
          </a:p>
          <a:p>
            <a:pPr lvl="0"/>
            <a:r>
              <a:rPr lang="nb-NO" sz="1200" dirty="0" smtClean="0"/>
              <a:t>Personalkonsulenter vil få kontinuerlig support</a:t>
            </a:r>
          </a:p>
          <a:p>
            <a:pPr lvl="0"/>
            <a:r>
              <a:rPr lang="nb-NO" sz="1200" dirty="0" smtClean="0"/>
              <a:t>Forslag til utrullingsplan </a:t>
            </a:r>
          </a:p>
          <a:p>
            <a:pPr lvl="0"/>
            <a:r>
              <a:rPr lang="nb-NO" sz="1200" dirty="0" smtClean="0"/>
              <a:t>NB! EasyCruit, vårt nåværende rekrutteringssystem kjøres parallelt med det nye systemet til alle stillingsutlysninger er ferdig behandlet </a:t>
            </a:r>
          </a:p>
          <a:p>
            <a:pPr lvl="0"/>
            <a:r>
              <a:rPr lang="nb-NO" sz="1200" dirty="0" smtClean="0"/>
              <a:t>Frokostseminar i mars 2017: Informasjon om rekrutteringssituasjonen, annonseskriving og anbefaling av utlysningskanaler</a:t>
            </a:r>
            <a:endParaRPr lang="nb-NO" sz="1200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753036"/>
            <a:ext cx="3172435" cy="237626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14</a:t>
            </a:fld>
            <a:endParaRPr lang="nb-NO"/>
          </a:p>
        </p:txBody>
      </p:sp>
      <p:pic>
        <p:nvPicPr>
          <p:cNvPr id="6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9001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2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dirty="0" smtClean="0"/>
              <a:t>Spørsmål?</a:t>
            </a:r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15</a:t>
            </a:fld>
            <a:endParaRPr lang="nb-NO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198" y="2924944"/>
            <a:ext cx="1524000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9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 smtClean="0"/>
              <a:t>Takk for meg!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 smtClean="0"/>
              <a:t>						Maja J. Malnes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AE503-F10F-4F5A-AD90-96C65B0C16A4}" type="slidenum">
              <a:rPr lang="nb-NO" smtClean="0"/>
              <a:t>16</a:t>
            </a:fld>
            <a:endParaRPr lang="nb-NO"/>
          </a:p>
        </p:txBody>
      </p:sp>
      <p:pic>
        <p:nvPicPr>
          <p:cNvPr id="5" name="Picture 2" descr="M:\pc\Desktop\Saksbehandling\EasyCruit\Logo finn.no\UiO_hoved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64" y="327663"/>
            <a:ext cx="2952328" cy="5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58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1113</TotalTime>
  <Words>1428</Words>
  <Application>Microsoft Office PowerPoint</Application>
  <PresentationFormat>Skjermfremvisning (4:3)</PresentationFormat>
  <Paragraphs>264</Paragraphs>
  <Slides>16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7" baseType="lpstr">
      <vt:lpstr>Office Theme</vt:lpstr>
      <vt:lpstr>      PK-nettverksmøte 7.12.16 Implementering av nytt rekrutteringssystem ved UiO    ​​ ​​​​​​ </vt:lpstr>
      <vt:lpstr>Agenda</vt:lpstr>
      <vt:lpstr>PowerPoint-presentasjon</vt:lpstr>
      <vt:lpstr>PowerPoint-presentasjon</vt:lpstr>
      <vt:lpstr> Mål og ønskede gevinster – Overordnet mål </vt:lpstr>
      <vt:lpstr> Mål og ønskede gevinster - Effektmål </vt:lpstr>
      <vt:lpstr> Mål og ønskede gevinster - Effektmål </vt:lpstr>
      <vt:lpstr>Prosjektets leveranser</vt:lpstr>
      <vt:lpstr> Prosjektets avgrensninger</vt:lpstr>
      <vt:lpstr> Prosjektorganisering </vt:lpstr>
      <vt:lpstr>Overordnet tidsplan </vt:lpstr>
      <vt:lpstr> Organisering av forvaltnings- og driftsorganisasjon</vt:lpstr>
      <vt:lpstr>Involvering av fakulteter/ enheter</vt:lpstr>
      <vt:lpstr> Fakultetenes/ enhetenes tids- og ressursbruk for å ta i bruk Jobbnorge  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 Jenssen Malnes</dc:creator>
  <cp:lastModifiedBy>Linda Valdø-Schwarz</cp:lastModifiedBy>
  <cp:revision>113</cp:revision>
  <cp:lastPrinted>2016-10-04T10:25:48Z</cp:lastPrinted>
  <dcterms:created xsi:type="dcterms:W3CDTF">2016-08-09T08:39:36Z</dcterms:created>
  <dcterms:modified xsi:type="dcterms:W3CDTF">2016-12-07T07:26:57Z</dcterms:modified>
</cp:coreProperties>
</file>